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5"/>
  </p:notesMasterIdLst>
  <p:handoutMasterIdLst>
    <p:handoutMasterId r:id="rId26"/>
  </p:handoutMasterIdLst>
  <p:sldIdLst>
    <p:sldId id="256" r:id="rId3"/>
    <p:sldId id="353" r:id="rId4"/>
    <p:sldId id="357" r:id="rId5"/>
    <p:sldId id="358" r:id="rId6"/>
    <p:sldId id="356" r:id="rId7"/>
    <p:sldId id="363" r:id="rId8"/>
    <p:sldId id="355" r:id="rId9"/>
    <p:sldId id="362" r:id="rId10"/>
    <p:sldId id="361" r:id="rId11"/>
    <p:sldId id="360" r:id="rId12"/>
    <p:sldId id="372" r:id="rId13"/>
    <p:sldId id="359" r:id="rId14"/>
    <p:sldId id="354" r:id="rId15"/>
    <p:sldId id="364" r:id="rId16"/>
    <p:sldId id="365" r:id="rId17"/>
    <p:sldId id="366" r:id="rId18"/>
    <p:sldId id="367" r:id="rId19"/>
    <p:sldId id="368" r:id="rId20"/>
    <p:sldId id="373" r:id="rId21"/>
    <p:sldId id="369" r:id="rId22"/>
    <p:sldId id="370" r:id="rId23"/>
    <p:sldId id="371" r:id="rId24"/>
  </p:sldIdLst>
  <p:sldSz cx="9144000" cy="6858000" type="screen4x3"/>
  <p:notesSz cx="9144000" cy="6858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Tahoma" pitchFamily="34" charset="0"/>
        <a:ea typeface="+mn-ea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Tahoma" pitchFamily="34" charset="0"/>
        <a:ea typeface="+mn-ea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Tahoma" pitchFamily="34" charset="0"/>
        <a:ea typeface="+mn-ea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Tahoma" pitchFamily="34" charset="0"/>
        <a:ea typeface="+mn-ea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300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1" d="100"/>
          <a:sy n="111" d="100"/>
        </p:scale>
        <p:origin x="-582" y="-78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Clr>
                <a:srgbClr val="000000"/>
              </a:buClr>
              <a:buSzPct val="100000"/>
              <a:buFont typeface="Times New Roman" pitchFamily="16" charset="0"/>
              <a:buNone/>
              <a:defRPr sz="1200">
                <a:latin typeface="Tahoma" charset="0"/>
                <a:cs typeface="Lucida Sans Unicode" pitchFamily="32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defRPr sz="1200">
                <a:latin typeface="Tahoma" charset="0"/>
                <a:cs typeface="Lucida Sans Unicode" pitchFamily="32" charset="0"/>
              </a:defRPr>
            </a:lvl1pPr>
          </a:lstStyle>
          <a:p>
            <a:pPr>
              <a:defRPr/>
            </a:pPr>
            <a:fld id="{56DCDC54-B64C-41F6-93BC-79FB80C0BA03}" type="datetimeFigureOut">
              <a:rPr lang="cs-CZ"/>
              <a:pPr>
                <a:defRPr/>
              </a:pPr>
              <a:t>15.5.2009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Clr>
                <a:srgbClr val="000000"/>
              </a:buClr>
              <a:buSzPct val="100000"/>
              <a:buFont typeface="Times New Roman" pitchFamily="16" charset="0"/>
              <a:buNone/>
              <a:defRPr sz="1200">
                <a:latin typeface="Tahoma" charset="0"/>
                <a:cs typeface="Lucida Sans Unicode" pitchFamily="32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defRPr sz="1200">
                <a:latin typeface="Tahoma" charset="0"/>
                <a:cs typeface="Lucida Sans Unicode" pitchFamily="32" charset="0"/>
              </a:defRPr>
            </a:lvl1pPr>
          </a:lstStyle>
          <a:p>
            <a:pPr>
              <a:defRPr/>
            </a:pPr>
            <a:fld id="{F334E7F5-7419-4E66-B0BD-4C5267DEAAF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cs-CZ">
              <a:latin typeface="Tahoma" pitchFamily="32" charset="0"/>
              <a:ea typeface="Lucida Sans Unicode" pitchFamily="32" charset="0"/>
              <a:cs typeface="Lucida Sans Unicode" pitchFamily="32" charset="0"/>
            </a:endParaRPr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cs-CZ">
              <a:latin typeface="Tahoma" pitchFamily="32" charset="0"/>
              <a:ea typeface="Lucida Sans Unicode" pitchFamily="32" charset="0"/>
              <a:cs typeface="Lucida Sans Unicode" pitchFamily="32" charset="0"/>
            </a:endParaRP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cs-CZ">
              <a:latin typeface="Tahoma" pitchFamily="32" charset="0"/>
              <a:ea typeface="Lucida Sans Unicode" pitchFamily="32" charset="0"/>
              <a:cs typeface="Lucida Sans Unicode" pitchFamily="32" charset="0"/>
            </a:endParaRP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cs-CZ">
              <a:latin typeface="Tahoma" pitchFamily="32" charset="0"/>
              <a:ea typeface="Lucida Sans Unicode" pitchFamily="32" charset="0"/>
              <a:cs typeface="Lucida Sans Unicode" pitchFamily="32" charset="0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0" y="0"/>
            <a:ext cx="3962400" cy="34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cs-CZ">
              <a:latin typeface="Tahoma" pitchFamily="32" charset="0"/>
              <a:ea typeface="Lucida Sans Unicode" pitchFamily="32" charset="0"/>
              <a:cs typeface="Lucida Sans Unicode" pitchFamily="32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180013" y="0"/>
            <a:ext cx="3962400" cy="34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cs-CZ">
              <a:latin typeface="Tahoma" pitchFamily="32" charset="0"/>
              <a:ea typeface="Lucida Sans Unicode" pitchFamily="32" charset="0"/>
              <a:cs typeface="Lucida Sans Unicode" pitchFamily="32" charset="0"/>
            </a:endParaRPr>
          </a:p>
        </p:txBody>
      </p:sp>
      <p:sp>
        <p:nvSpPr>
          <p:cNvPr id="25608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55913" y="514350"/>
            <a:ext cx="3424237" cy="2566988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3257550"/>
            <a:ext cx="7307263" cy="308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cs-CZ" noProof="0" smtClean="0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0" y="6513513"/>
            <a:ext cx="3962400" cy="344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cs-CZ">
              <a:latin typeface="Tahoma" pitchFamily="32" charset="0"/>
              <a:ea typeface="Lucida Sans Unicode" pitchFamily="32" charset="0"/>
              <a:cs typeface="Lucida Sans Unicode" pitchFamily="32" charset="0"/>
            </a:endParaRP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5180013" y="6513513"/>
            <a:ext cx="3952875" cy="338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Arial" charset="0"/>
                <a:ea typeface="Lucida Sans Unicode" pitchFamily="32" charset="0"/>
                <a:cs typeface="Lucida Sans Unicode" pitchFamily="32" charset="0"/>
              </a:defRPr>
            </a:lvl1pPr>
          </a:lstStyle>
          <a:p>
            <a:pPr>
              <a:defRPr/>
            </a:pPr>
            <a:fld id="{5538CEEC-6512-4354-B336-18A7B56867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F819697C-9BDA-4B51-A697-94E86CA4BBB1}" type="slidenum">
              <a:rPr lang="cs-CZ" smtClean="0">
                <a:ea typeface="Lucida Sans Unicode" pitchFamily="34" charset="0"/>
                <a:cs typeface="Lucida Sans Unicode" pitchFamily="34" charset="0"/>
              </a:rPr>
              <a:pPr>
                <a:buFont typeface="Times New Roman" pitchFamily="18" charset="0"/>
                <a:buNone/>
              </a:pPr>
              <a:t>1</a:t>
            </a:fld>
            <a:endParaRPr lang="cs-CZ" smtClean="0"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6627" name="Text Box 1"/>
          <p:cNvSpPr txBox="1">
            <a:spLocks noChangeArrowheads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A9CE760-0632-4E99-B531-3FAB91B4DF7D}" type="slidenum">
              <a:rPr lang="cs-CZ" sz="1200">
                <a:solidFill>
                  <a:srgbClr val="4A2500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pPr algn="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cs-CZ" sz="1200">
              <a:solidFill>
                <a:srgbClr val="4A2500"/>
              </a:solidFill>
              <a:latin typeface="Arial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1524000" y="514350"/>
            <a:ext cx="6096000" cy="2571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cs-CZ"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/>
          </p:nvPr>
        </p:nvSpPr>
        <p:spPr>
          <a:xfrm>
            <a:off x="914400" y="3257550"/>
            <a:ext cx="7308850" cy="3084513"/>
          </a:xfrm>
          <a:noFill/>
          <a:ln/>
        </p:spPr>
        <p:txBody>
          <a:bodyPr wrap="none" anchor="ctr"/>
          <a:lstStyle/>
          <a:p>
            <a:endParaRPr lang="cs-CZ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2A8EA-5B0C-46B9-8ED2-7C90300F532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F7363-282F-46CA-9C49-FB626BB178F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19888" y="303213"/>
            <a:ext cx="1884362" cy="591185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03213"/>
            <a:ext cx="5500688" cy="591185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9C990-F02D-40A9-BCE5-AAE8051A6D6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Nadpis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3213"/>
            <a:ext cx="7537450" cy="1433512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graf 2"/>
          <p:cNvSpPr>
            <a:spLocks noGrp="1"/>
          </p:cNvSpPr>
          <p:nvPr>
            <p:ph type="chart" idx="1"/>
          </p:nvPr>
        </p:nvSpPr>
        <p:spPr>
          <a:xfrm>
            <a:off x="1066800" y="1981200"/>
            <a:ext cx="7537450" cy="4233863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5CBB1-69E5-4D18-909E-EB910EB0B28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34DA7-1938-4868-B6AD-0265894E72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8FD2A-7CB1-49C8-85AC-944C119E9EA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301A8-E7C9-4D1B-A276-2E82FC08120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2525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11725" y="1981200"/>
            <a:ext cx="3692525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2912A-5E78-443F-9AD7-4CE07CAD8F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9E90F-1E5F-4270-8900-8F9B8C1CFB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1087A-F8E4-466F-B0F9-06792692CDE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9976-9315-4066-A522-47A27AE72DB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F8A90-5107-4CE3-9B5B-EAD0EE49959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6F387-15E7-454E-826B-991F749D1BA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8410F-3934-40EB-883A-5D8889A21BD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88C8A-AE16-4E3F-93F7-FAE3067703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19888" y="303213"/>
            <a:ext cx="1884362" cy="591185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03213"/>
            <a:ext cx="5500688" cy="591185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83815-7839-4A32-B69D-B81C7E8242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48D8B-550F-4CFD-98E2-3DEC0E5FD9E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2525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11725" y="1981200"/>
            <a:ext cx="3692525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817D8-8638-4DBB-9425-F8ED07FF5F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4AF6A-0847-4E94-AB31-C12979F732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1710F-320F-4D7B-9799-21A45C6E6B0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CB9A8-98A7-4B5F-B120-838EA4D9A3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05486-79B8-4513-9114-8BFAA242950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3701B-B570-4F44-87C0-775048F57EB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4"/>
          <a:srcRect r="26372"/>
          <a:stretch>
            <a:fillRect/>
          </a:stretch>
        </p:blipFill>
        <p:spPr bwMode="auto">
          <a:xfrm>
            <a:off x="0" y="260350"/>
            <a:ext cx="9144000" cy="6192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1027" name="Group 2"/>
          <p:cNvGrpSpPr>
            <a:grpSpLocks/>
          </p:cNvGrpSpPr>
          <p:nvPr/>
        </p:nvGrpSpPr>
        <p:grpSpPr bwMode="auto">
          <a:xfrm>
            <a:off x="0" y="0"/>
            <a:ext cx="9136063" cy="6088063"/>
            <a:chOff x="0" y="0"/>
            <a:chExt cx="5755" cy="3835"/>
          </a:xfrm>
        </p:grpSpPr>
        <p:sp>
          <p:nvSpPr>
            <p:cNvPr id="2" name="AutoShape 3"/>
            <p:cNvSpPr>
              <a:spLocks noChangeArrowheads="1"/>
            </p:cNvSpPr>
            <p:nvPr/>
          </p:nvSpPr>
          <p:spPr bwMode="auto">
            <a:xfrm>
              <a:off x="558" y="1029"/>
              <a:ext cx="5198" cy="2807"/>
            </a:xfrm>
            <a:custGeom>
              <a:avLst/>
              <a:gdLst>
                <a:gd name="T0" fmla="*/ 0 w 5184"/>
                <a:gd name="T1" fmla="*/ 3159 h 3159"/>
                <a:gd name="T2" fmla="*/ 5184 w 5184"/>
                <a:gd name="T3" fmla="*/ 3159 h 3159"/>
                <a:gd name="T4" fmla="*/ 5184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w 5184"/>
                <a:gd name="T13" fmla="*/ 0 h 3159"/>
                <a:gd name="T14" fmla="*/ 5184 w 5184"/>
                <a:gd name="T15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B2B2B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cs-CZ">
                <a:latin typeface="Tahoma" pitchFamily="32" charset="0"/>
              </a:endParaRPr>
            </a:p>
          </p:txBody>
        </p:sp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0" y="1029"/>
              <a:ext cx="558" cy="2807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6 w 556"/>
                <a:gd name="T5" fmla="*/ 3159 h 3159"/>
                <a:gd name="T6" fmla="*/ 556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w 556"/>
                <a:gd name="T13" fmla="*/ 0 h 3159"/>
                <a:gd name="T14" fmla="*/ 556 w 556"/>
                <a:gd name="T15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cs-CZ">
                <a:latin typeface="Tahoma" pitchFamily="32" charset="0"/>
              </a:endParaRPr>
            </a:p>
          </p:txBody>
        </p:sp>
        <p:grpSp>
          <p:nvGrpSpPr>
            <p:cNvPr id="1035" name="Group 5"/>
            <p:cNvGrpSpPr>
              <a:grpSpLocks/>
            </p:cNvGrpSpPr>
            <p:nvPr/>
          </p:nvGrpSpPr>
          <p:grpSpPr bwMode="auto">
            <a:xfrm>
              <a:off x="0" y="0"/>
              <a:ext cx="5753" cy="3833"/>
              <a:chOff x="0" y="0"/>
              <a:chExt cx="5753" cy="3833"/>
            </a:xfrm>
          </p:grpSpPr>
          <p:sp>
            <p:nvSpPr>
              <p:cNvPr id="1030" name="AutoShape 6"/>
              <p:cNvSpPr>
                <a:spLocks noChangeArrowheads="1"/>
              </p:cNvSpPr>
              <p:nvPr/>
            </p:nvSpPr>
            <p:spPr bwMode="auto">
              <a:xfrm>
                <a:off x="552" y="0"/>
                <a:ext cx="12" cy="617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w 12"/>
                  <a:gd name="T13" fmla="*/ 0 h 695"/>
                  <a:gd name="T14" fmla="*/ 12 w 12"/>
                  <a:gd name="T15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1031" name="AutoShape 7"/>
              <p:cNvSpPr>
                <a:spLocks noChangeArrowheads="1"/>
              </p:cNvSpPr>
              <p:nvPr/>
            </p:nvSpPr>
            <p:spPr bwMode="auto">
              <a:xfrm>
                <a:off x="552" y="1438"/>
                <a:ext cx="12" cy="2396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w 12"/>
                  <a:gd name="T13" fmla="*/ 0 h 2697"/>
                  <a:gd name="T14" fmla="*/ 12 w 12"/>
                  <a:gd name="T15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B2B2B2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1032" name="AutoShape 8"/>
              <p:cNvSpPr>
                <a:spLocks noChangeArrowheads="1"/>
              </p:cNvSpPr>
              <p:nvPr/>
            </p:nvSpPr>
            <p:spPr bwMode="auto">
              <a:xfrm>
                <a:off x="1019" y="1021"/>
                <a:ext cx="4735" cy="11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  <a:gd name="T12" fmla="*/ 0 w 4724"/>
                  <a:gd name="T13" fmla="*/ 0 h 12"/>
                  <a:gd name="T14" fmla="*/ 4724 w 4724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B2B2B2"/>
                  </a:gs>
                  <a:gs pos="100000">
                    <a:srgbClr val="FFFF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>
                <a:off x="552" y="1213"/>
                <a:ext cx="12" cy="224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w 12"/>
                  <a:gd name="T13" fmla="*/ 0 h 252"/>
                  <a:gd name="T14" fmla="*/ 12 w 12"/>
                  <a:gd name="T1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5A7AF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1034" name="AutoShape 10"/>
              <p:cNvSpPr>
                <a:spLocks noChangeArrowheads="1"/>
              </p:cNvSpPr>
              <p:nvPr/>
            </p:nvSpPr>
            <p:spPr bwMode="auto">
              <a:xfrm>
                <a:off x="552" y="617"/>
                <a:ext cx="12" cy="224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w 12"/>
                  <a:gd name="T13" fmla="*/ 0 h 252"/>
                  <a:gd name="T14" fmla="*/ 12 w 12"/>
                  <a:gd name="T1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B2B2B2"/>
                  </a:gs>
                  <a:gs pos="100000">
                    <a:srgbClr val="A5A7A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4" name="AutoShape 11"/>
              <p:cNvSpPr>
                <a:spLocks noChangeArrowheads="1"/>
              </p:cNvSpPr>
              <p:nvPr/>
            </p:nvSpPr>
            <p:spPr bwMode="auto">
              <a:xfrm>
                <a:off x="552" y="841"/>
                <a:ext cx="12" cy="373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  <a:gd name="T12" fmla="*/ 0 w 12"/>
                  <a:gd name="T13" fmla="*/ 0 h 420"/>
                  <a:gd name="T14" fmla="*/ 12 w 12"/>
                  <a:gd name="T15" fmla="*/ 42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5A7AF"/>
                  </a:gs>
                  <a:gs pos="50000">
                    <a:srgbClr val="9C9800"/>
                  </a:gs>
                  <a:gs pos="100000">
                    <a:srgbClr val="A5A7A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0" y="1021"/>
                <a:ext cx="351" cy="11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251 w 251"/>
                  <a:gd name="T5" fmla="*/ 12 h 12"/>
                  <a:gd name="T6" fmla="*/ 2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w 251"/>
                  <a:gd name="T13" fmla="*/ 0 h 12"/>
                  <a:gd name="T14" fmla="*/ 251 w 251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B2B2B2"/>
                  </a:gs>
                  <a:gs pos="100000">
                    <a:srgbClr val="A5A7A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1037" name="AutoShape 13"/>
              <p:cNvSpPr>
                <a:spLocks noChangeArrowheads="1"/>
              </p:cNvSpPr>
              <p:nvPr/>
            </p:nvSpPr>
            <p:spPr bwMode="auto">
              <a:xfrm>
                <a:off x="766" y="1021"/>
                <a:ext cx="252" cy="11"/>
              </a:xfrm>
              <a:custGeom>
                <a:avLst/>
                <a:gdLst>
                  <a:gd name="T0" fmla="*/ 251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1 w 251"/>
                  <a:gd name="T7" fmla="*/ 12 h 12"/>
                  <a:gd name="T8" fmla="*/ 251 w 251"/>
                  <a:gd name="T9" fmla="*/ 0 h 12"/>
                  <a:gd name="T10" fmla="*/ 251 w 251"/>
                  <a:gd name="T11" fmla="*/ 0 h 12"/>
                  <a:gd name="T12" fmla="*/ 0 w 251"/>
                  <a:gd name="T13" fmla="*/ 0 h 12"/>
                  <a:gd name="T14" fmla="*/ 251 w 251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5A7AF"/>
                  </a:gs>
                  <a:gs pos="100000">
                    <a:srgbClr val="B2B2B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1038" name="AutoShape 14"/>
              <p:cNvSpPr>
                <a:spLocks noChangeArrowheads="1"/>
              </p:cNvSpPr>
              <p:nvPr/>
            </p:nvSpPr>
            <p:spPr bwMode="auto">
              <a:xfrm>
                <a:off x="348" y="1021"/>
                <a:ext cx="419" cy="11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  <a:gd name="T12" fmla="*/ 0 w 418"/>
                  <a:gd name="T13" fmla="*/ 0 h 12"/>
                  <a:gd name="T14" fmla="*/ 418 w 418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5A7AF"/>
                  </a:gs>
                  <a:gs pos="50000">
                    <a:srgbClr val="9C9800"/>
                  </a:gs>
                  <a:gs pos="100000">
                    <a:srgbClr val="A5A7A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</p:grpSp>
      </p:grpSp>
      <p:sp>
        <p:nvSpPr>
          <p:cNvPr id="1028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3213"/>
            <a:ext cx="753745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Klepněte pro úpravu formátu titulního textu</a:t>
            </a:r>
          </a:p>
        </p:txBody>
      </p:sp>
      <p:sp>
        <p:nvSpPr>
          <p:cNvPr id="1029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37450" cy="4233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Klepněte pro úpravu formátu textu osnovy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Třetí úroveň</a:t>
            </a:r>
          </a:p>
          <a:p>
            <a:pPr lvl="3"/>
            <a:r>
              <a:rPr lang="en-GB" smtClean="0"/>
              <a:t>Čtvrtá úroveň osnovy</a:t>
            </a:r>
          </a:p>
          <a:p>
            <a:pPr lvl="4"/>
            <a:r>
              <a:rPr lang="en-GB" smtClean="0"/>
              <a:t>Pátá úroveň osnovy</a:t>
            </a:r>
          </a:p>
          <a:p>
            <a:pPr lvl="4"/>
            <a:r>
              <a:rPr lang="en-GB" smtClean="0"/>
              <a:t>Šestá úroveň</a:t>
            </a:r>
          </a:p>
          <a:p>
            <a:pPr lvl="4"/>
            <a:r>
              <a:rPr lang="en-GB" smtClean="0"/>
              <a:t>Sedmá úroveň</a:t>
            </a:r>
          </a:p>
          <a:p>
            <a:pPr lvl="4"/>
            <a:r>
              <a:rPr lang="en-GB" smtClean="0"/>
              <a:t>Osmá úroveň textu</a:t>
            </a:r>
          </a:p>
          <a:p>
            <a:pPr lvl="4"/>
            <a:r>
              <a:rPr lang="en-GB" smtClean="0"/>
              <a:t>Devátá úroveň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/>
          </p:nvPr>
        </p:nvSpPr>
        <p:spPr bwMode="auto">
          <a:xfrm>
            <a:off x="10668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2" charset="0"/>
                <a:cs typeface="Lucida Sans Unicode" pitchFamily="32" charset="0"/>
              </a:defRPr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/>
          </p:nvPr>
        </p:nvSpPr>
        <p:spPr bwMode="auto">
          <a:xfrm>
            <a:off x="3429000" y="6248400"/>
            <a:ext cx="2889250" cy="558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SzPct val="100000"/>
              <a:buFont typeface="Times New Roman" pitchFamily="18" charset="0"/>
              <a:buNone/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/>
          </p:nvPr>
        </p:nvSpPr>
        <p:spPr bwMode="auto">
          <a:xfrm>
            <a:off x="67056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2" charset="0"/>
                <a:cs typeface="Lucida Sans Unicode" pitchFamily="32" charset="0"/>
              </a:defRPr>
            </a:lvl1pPr>
          </a:lstStyle>
          <a:p>
            <a:pPr>
              <a:defRPr/>
            </a:pPr>
            <a:fld id="{F4967C8A-7387-40C3-92A7-688365674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4A25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4A25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4A25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A25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A25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"/>
          <p:cNvGrpSpPr>
            <a:grpSpLocks/>
          </p:cNvGrpSpPr>
          <p:nvPr/>
        </p:nvGrpSpPr>
        <p:grpSpPr bwMode="auto">
          <a:xfrm>
            <a:off x="0" y="6350"/>
            <a:ext cx="9136063" cy="6846888"/>
            <a:chOff x="0" y="4"/>
            <a:chExt cx="5755" cy="4313"/>
          </a:xfrm>
        </p:grpSpPr>
        <p:grpSp>
          <p:nvGrpSpPr>
            <p:cNvPr id="2056" name="Group 2"/>
            <p:cNvGrpSpPr>
              <a:grpSpLocks/>
            </p:cNvGrpSpPr>
            <p:nvPr/>
          </p:nvGrpSpPr>
          <p:grpSpPr bwMode="auto">
            <a:xfrm>
              <a:off x="0" y="1161"/>
              <a:ext cx="5755" cy="3156"/>
              <a:chOff x="0" y="1161"/>
              <a:chExt cx="5755" cy="3156"/>
            </a:xfrm>
          </p:grpSpPr>
          <p:sp>
            <p:nvSpPr>
              <p:cNvPr id="2" name="AutoShape 3"/>
              <p:cNvSpPr>
                <a:spLocks noChangeArrowheads="1"/>
              </p:cNvSpPr>
              <p:nvPr/>
            </p:nvSpPr>
            <p:spPr bwMode="auto">
              <a:xfrm>
                <a:off x="558" y="1161"/>
                <a:ext cx="5198" cy="3157"/>
              </a:xfrm>
              <a:custGeom>
                <a:avLst/>
                <a:gdLst>
                  <a:gd name="T0" fmla="*/ 0 w 5184"/>
                  <a:gd name="T1" fmla="*/ 3159 h 3159"/>
                  <a:gd name="T2" fmla="*/ 5184 w 5184"/>
                  <a:gd name="T3" fmla="*/ 3159 h 3159"/>
                  <a:gd name="T4" fmla="*/ 5184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w 5184"/>
                  <a:gd name="T13" fmla="*/ 0 h 3159"/>
                  <a:gd name="T14" fmla="*/ 5184 w 5184"/>
                  <a:gd name="T15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B2B2B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3" name="AutoShape 4"/>
              <p:cNvSpPr>
                <a:spLocks noChangeArrowheads="1"/>
              </p:cNvSpPr>
              <p:nvPr/>
            </p:nvSpPr>
            <p:spPr bwMode="auto">
              <a:xfrm>
                <a:off x="0" y="1161"/>
                <a:ext cx="558" cy="3157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6 w 556"/>
                  <a:gd name="T5" fmla="*/ 3159 h 3159"/>
                  <a:gd name="T6" fmla="*/ 556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w 556"/>
                  <a:gd name="T13" fmla="*/ 0 h 3159"/>
                  <a:gd name="T14" fmla="*/ 556 w 556"/>
                  <a:gd name="T15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</p:grpSp>
        <p:sp>
          <p:nvSpPr>
            <p:cNvPr id="2053" name="AutoShape 5"/>
            <p:cNvSpPr>
              <a:spLocks noChangeArrowheads="1"/>
            </p:cNvSpPr>
            <p:nvPr/>
          </p:nvSpPr>
          <p:spPr bwMode="auto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  <a:gd name="T12" fmla="*/ 0 w 12"/>
                <a:gd name="T13" fmla="*/ 0 h 420"/>
                <a:gd name="T14" fmla="*/ 12 w 12"/>
                <a:gd name="T15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A5A7AF"/>
                </a:gs>
                <a:gs pos="50000">
                  <a:srgbClr val="9C9800"/>
                </a:gs>
                <a:gs pos="100000">
                  <a:srgbClr val="A5A7A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cs-CZ">
                <a:latin typeface="Tahoma" pitchFamily="32" charset="0"/>
              </a:endParaRPr>
            </a:p>
          </p:txBody>
        </p:sp>
        <p:sp>
          <p:nvSpPr>
            <p:cNvPr id="2054" name="AutoShape 6"/>
            <p:cNvSpPr>
              <a:spLocks noChangeArrowheads="1"/>
            </p:cNvSpPr>
            <p:nvPr/>
          </p:nvSpPr>
          <p:spPr bwMode="auto">
            <a:xfrm>
              <a:off x="767" y="1155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  <a:gd name="T12" fmla="*/ 0 w 251"/>
                <a:gd name="T13" fmla="*/ 0 h 12"/>
                <a:gd name="T14" fmla="*/ 251 w 251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rgbClr val="A5A7AF"/>
                </a:gs>
                <a:gs pos="100000">
                  <a:srgbClr val="B2B2B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cs-CZ">
                <a:latin typeface="Tahoma" pitchFamily="32" charset="0"/>
              </a:endParaRPr>
            </a:p>
          </p:txBody>
        </p:sp>
        <p:sp>
          <p:nvSpPr>
            <p:cNvPr id="2055" name="AutoShape 7"/>
            <p:cNvSpPr>
              <a:spLocks noChangeArrowheads="1"/>
            </p:cNvSpPr>
            <p:nvPr/>
          </p:nvSpPr>
          <p:spPr bwMode="auto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w 251"/>
                <a:gd name="T13" fmla="*/ 0 h 12"/>
                <a:gd name="T14" fmla="*/ 251 w 251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B2B2B2"/>
                </a:gs>
                <a:gs pos="100000">
                  <a:srgbClr val="A5A7A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cs-CZ">
                <a:latin typeface="Tahoma" pitchFamily="32" charset="0"/>
              </a:endParaRPr>
            </a:p>
          </p:txBody>
        </p:sp>
        <p:grpSp>
          <p:nvGrpSpPr>
            <p:cNvPr id="2060" name="Group 8"/>
            <p:cNvGrpSpPr>
              <a:grpSpLocks/>
            </p:cNvGrpSpPr>
            <p:nvPr/>
          </p:nvGrpSpPr>
          <p:grpSpPr bwMode="auto">
            <a:xfrm>
              <a:off x="348" y="4"/>
              <a:ext cx="5407" cy="4313"/>
              <a:chOff x="348" y="4"/>
              <a:chExt cx="5407" cy="4313"/>
            </a:xfrm>
          </p:grpSpPr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w 12"/>
                  <a:gd name="T13" fmla="*/ 0 h 695"/>
                  <a:gd name="T14" fmla="*/ 12 w 12"/>
                  <a:gd name="T15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2058" name="AutoShape 10"/>
              <p:cNvSpPr>
                <a:spLocks noChangeArrowheads="1"/>
              </p:cNvSpPr>
              <p:nvPr/>
            </p:nvSpPr>
            <p:spPr bwMode="auto">
              <a:xfrm>
                <a:off x="552" y="1623"/>
                <a:ext cx="12" cy="2695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w 12"/>
                  <a:gd name="T13" fmla="*/ 0 h 2697"/>
                  <a:gd name="T14" fmla="*/ 12 w 12"/>
                  <a:gd name="T15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B2B2B2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2059" name="AutoShape 11"/>
              <p:cNvSpPr>
                <a:spLocks noChangeArrowheads="1"/>
              </p:cNvSpPr>
              <p:nvPr/>
            </p:nvSpPr>
            <p:spPr bwMode="auto">
              <a:xfrm>
                <a:off x="1019" y="1154"/>
                <a:ext cx="4737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  <a:gd name="T12" fmla="*/ 0 w 4724"/>
                  <a:gd name="T13" fmla="*/ 0 h 12"/>
                  <a:gd name="T14" fmla="*/ 4724 w 4724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B2B2B2"/>
                  </a:gs>
                  <a:gs pos="100000">
                    <a:srgbClr val="FFFF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4" name="AutoShape 12"/>
              <p:cNvSpPr>
                <a:spLocks noChangeArrowheads="1"/>
              </p:cNvSpPr>
              <p:nvPr/>
            </p:nvSpPr>
            <p:spPr bwMode="auto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w 12"/>
                  <a:gd name="T13" fmla="*/ 0 h 252"/>
                  <a:gd name="T14" fmla="*/ 12 w 12"/>
                  <a:gd name="T1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5A7AF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2061" name="AutoShape 13"/>
              <p:cNvSpPr>
                <a:spLocks noChangeArrowheads="1"/>
              </p:cNvSpPr>
              <p:nvPr/>
            </p:nvSpPr>
            <p:spPr bwMode="auto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w 12"/>
                  <a:gd name="T13" fmla="*/ 0 h 252"/>
                  <a:gd name="T14" fmla="*/ 12 w 12"/>
                  <a:gd name="T1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B2B2B2"/>
                  </a:gs>
                  <a:gs pos="100000">
                    <a:srgbClr val="A5A7A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  <p:sp>
            <p:nvSpPr>
              <p:cNvPr id="2062" name="AutoShape 14"/>
              <p:cNvSpPr>
                <a:spLocks noChangeArrowheads="1"/>
              </p:cNvSpPr>
              <p:nvPr/>
            </p:nvSpPr>
            <p:spPr bwMode="auto">
              <a:xfrm>
                <a:off x="348" y="1154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  <a:gd name="T12" fmla="*/ 0 w 418"/>
                  <a:gd name="T13" fmla="*/ 0 h 12"/>
                  <a:gd name="T14" fmla="*/ 418 w 418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5A7AF"/>
                  </a:gs>
                  <a:gs pos="50000">
                    <a:srgbClr val="9C9800"/>
                  </a:gs>
                  <a:gs pos="100000">
                    <a:srgbClr val="A5A7A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defRPr/>
                </a:pPr>
                <a:endParaRPr lang="cs-CZ">
                  <a:latin typeface="Tahoma" pitchFamily="32" charset="0"/>
                </a:endParaRPr>
              </a:p>
            </p:txBody>
          </p:sp>
        </p:grpSp>
      </p:grpSp>
      <p:sp>
        <p:nvSpPr>
          <p:cNvPr id="205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3213"/>
            <a:ext cx="753745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Klepněte pro úpravu formátu titulního textu</a:t>
            </a:r>
          </a:p>
        </p:txBody>
      </p:sp>
      <p:sp>
        <p:nvSpPr>
          <p:cNvPr id="205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37450" cy="4233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Klepněte pro úpravu formátu textu osnovy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Třetí úroveň</a:t>
            </a:r>
          </a:p>
          <a:p>
            <a:pPr lvl="3"/>
            <a:r>
              <a:rPr lang="en-GB" smtClean="0"/>
              <a:t>Čtvrtá úroveň osnovy</a:t>
            </a:r>
          </a:p>
          <a:p>
            <a:pPr lvl="4"/>
            <a:r>
              <a:rPr lang="en-GB" smtClean="0"/>
              <a:t>Pátá úroveň osnovy</a:t>
            </a:r>
          </a:p>
          <a:p>
            <a:pPr lvl="4"/>
            <a:r>
              <a:rPr lang="en-GB" smtClean="0"/>
              <a:t>Šestá úroveň</a:t>
            </a:r>
          </a:p>
          <a:p>
            <a:pPr lvl="4"/>
            <a:r>
              <a:rPr lang="en-GB" smtClean="0"/>
              <a:t>Sedmá úroveň</a:t>
            </a:r>
          </a:p>
          <a:p>
            <a:pPr lvl="4"/>
            <a:r>
              <a:rPr lang="en-GB" smtClean="0"/>
              <a:t>Osmá úroveň textu</a:t>
            </a:r>
          </a:p>
          <a:p>
            <a:pPr lvl="4"/>
            <a:r>
              <a:rPr lang="en-GB" smtClean="0"/>
              <a:t>Devátá úroveň</a:t>
            </a:r>
          </a:p>
        </p:txBody>
      </p:sp>
      <p:sp>
        <p:nvSpPr>
          <p:cNvPr id="2065" name="Rectangle 17"/>
          <p:cNvSpPr>
            <a:spLocks noGrp="1" noChangeArrowheads="1"/>
          </p:cNvSpPr>
          <p:nvPr>
            <p:ph type="dt"/>
          </p:nvPr>
        </p:nvSpPr>
        <p:spPr bwMode="auto">
          <a:xfrm>
            <a:off x="10668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Lucida Sans Unicode" pitchFamily="32" charset="0"/>
              </a:defRPr>
            </a:lvl1pPr>
          </a:lstStyle>
          <a:p>
            <a:pPr>
              <a:defRPr/>
            </a:pPr>
            <a:r>
              <a:rPr lang="cs-CZ"/>
              <a:t>9. 4. 2009</a:t>
            </a:r>
          </a:p>
        </p:txBody>
      </p:sp>
      <p:sp>
        <p:nvSpPr>
          <p:cNvPr id="2066" name="Rectangle 18"/>
          <p:cNvSpPr>
            <a:spLocks noGrp="1" noChangeArrowheads="1"/>
          </p:cNvSpPr>
          <p:nvPr>
            <p:ph type="ftr"/>
          </p:nvPr>
        </p:nvSpPr>
        <p:spPr bwMode="auto">
          <a:xfrm>
            <a:off x="3352800" y="6248400"/>
            <a:ext cx="28892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SzPct val="100000"/>
              <a:buFont typeface="Times New Roman" pitchFamily="18" charset="0"/>
              <a:buNone/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r>
              <a:rPr lang="cs-CZ"/>
              <a:t>Lázně Bohdaneč 2009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sldNum"/>
          </p:nvPr>
        </p:nvSpPr>
        <p:spPr bwMode="auto">
          <a:xfrm>
            <a:off x="6705600" y="6248400"/>
            <a:ext cx="189865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Lucida Sans Unicode" pitchFamily="32" charset="0"/>
              </a:defRPr>
            </a:lvl1pPr>
          </a:lstStyle>
          <a:p>
            <a:pPr>
              <a:defRPr/>
            </a:pPr>
            <a:fld id="{FCD87BA5-8BBD-4EB8-B472-8392CFD8F7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788569"/>
          </a:solidFill>
          <a:latin typeface="Tahoma" pitchFamily="32" charset="0"/>
          <a:ea typeface="Lucida Sans Unicode" pitchFamily="32" charset="0"/>
          <a:cs typeface="Lucida Sans Unicode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4A25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4A25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4A25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A25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A25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A2500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116013" y="2428875"/>
            <a:ext cx="7777162" cy="1201738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>Integrovaný dopravní systém Moravskoslezského kraje ODIS</a:t>
            </a:r>
            <a:endParaRPr lang="en-GB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071563" y="4143375"/>
            <a:ext cx="7777162" cy="463550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5F5F5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002060"/>
                </a:solidFill>
                <a:ea typeface="Arial Unicode MS" pitchFamily="34" charset="-128"/>
                <a:cs typeface="Arial Unicode MS" pitchFamily="34" charset="-128"/>
              </a:rPr>
              <a:t>Lázně Bohdaneč 18. – 20. 5. 2009</a:t>
            </a:r>
            <a:endParaRPr lang="en-GB" sz="2400" b="1">
              <a:solidFill>
                <a:srgbClr val="00206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6215063" y="5357813"/>
            <a:ext cx="2592387" cy="525462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>
                <a:srgbClr val="5F5F5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1400" b="1">
                <a:solidFill>
                  <a:srgbClr val="5F5F5F"/>
                </a:solidFill>
                <a:ea typeface="Arial Unicode MS" pitchFamily="34" charset="-128"/>
                <a:cs typeface="Arial Unicode MS" pitchFamily="34" charset="-128"/>
              </a:rPr>
              <a:t>Aleš Stejskal</a:t>
            </a:r>
          </a:p>
          <a:p>
            <a:pPr>
              <a:buClr>
                <a:srgbClr val="5F5F5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1400" b="1">
                <a:solidFill>
                  <a:srgbClr val="5F5F5F"/>
                </a:solidFill>
                <a:ea typeface="Arial Unicode MS" pitchFamily="34" charset="-128"/>
                <a:cs typeface="Arial Unicode MS" pitchFamily="34" charset="-128"/>
              </a:rPr>
              <a:t>Koordinátor ODIS s.r.o.</a:t>
            </a:r>
            <a:endParaRPr lang="en-GB" sz="1400" b="1">
              <a:solidFill>
                <a:srgbClr val="5F5F5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1042988" y="2060575"/>
            <a:ext cx="7858125" cy="37496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Tyto náročné požadavky může realizovat: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 inteligentní a znalý cestující – TAKOVÝM NAHODILÝ A </a:t>
            </a:r>
            <a:br>
              <a:rPr lang="cs-CZ" sz="2000" b="1">
                <a:solidFill>
                  <a:srgbClr val="5F5F5F"/>
                </a:solidFill>
                <a:latin typeface="Arial" charset="0"/>
              </a:rPr>
            </a:br>
            <a:r>
              <a:rPr lang="cs-CZ" sz="2000" b="1">
                <a:solidFill>
                  <a:srgbClr val="5F5F5F"/>
                </a:solidFill>
                <a:latin typeface="Arial" charset="0"/>
              </a:rPr>
              <a:t>  OBČASNÝ CESTUJÍCÍ NENÍ!</a:t>
            </a: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 inteligentní a znalý řidič (průvodčí) – TAKOVÝM SOUČASNÝ </a:t>
            </a:r>
            <a:br>
              <a:rPr lang="cs-CZ" sz="2000" b="1">
                <a:solidFill>
                  <a:srgbClr val="5F5F5F"/>
                </a:solidFill>
                <a:latin typeface="Arial" charset="0"/>
              </a:rPr>
            </a:br>
            <a:r>
              <a:rPr lang="cs-CZ" sz="2000" b="1">
                <a:solidFill>
                  <a:srgbClr val="5F5F5F"/>
                </a:solidFill>
                <a:latin typeface="Arial" charset="0"/>
              </a:rPr>
              <a:t>  ŘIDIČ NENÍ A ANI NECHCEME, ABY JÍM BYL, MÁ PŘEDEVŠÍM </a:t>
            </a:r>
            <a:br>
              <a:rPr lang="cs-CZ" sz="2000" b="1">
                <a:solidFill>
                  <a:srgbClr val="5F5F5F"/>
                </a:solidFill>
                <a:latin typeface="Arial" charset="0"/>
              </a:rPr>
            </a:br>
            <a:r>
              <a:rPr lang="cs-CZ" sz="2000" b="1">
                <a:solidFill>
                  <a:srgbClr val="5F5F5F"/>
                </a:solidFill>
                <a:latin typeface="Arial" charset="0"/>
              </a:rPr>
              <a:t>  BEZPEČNĚ ŘÍDIT!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 inteligentní (a „znalé“) odbavovací zařízení včetně média – </a:t>
            </a:r>
            <a:br>
              <a:rPr lang="cs-CZ" sz="2000" b="1">
                <a:solidFill>
                  <a:srgbClr val="5F5F5F"/>
                </a:solidFill>
                <a:latin typeface="Arial" charset="0"/>
              </a:rPr>
            </a:br>
            <a:r>
              <a:rPr lang="cs-CZ" sz="2000" b="1">
                <a:solidFill>
                  <a:srgbClr val="5F5F5F"/>
                </a:solidFill>
                <a:latin typeface="Arial" charset="0"/>
              </a:rPr>
              <a:t>  ZŘEJMĚ JEDINÉ ŘEŠENÍ DO BUDOUCNA!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jednotlivých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2293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1042988" y="1928813"/>
            <a:ext cx="7858125" cy="2617787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  <a:latin typeface="Arial" charset="0"/>
              </a:rPr>
              <a:t>Filozofie systému je postavena na potřebě minimálních až žádných znalostech tarifního systému ze strany cestujících, na potřebě základních znalostí „své“ linky ze strany řidičů a na potřebě dokonalého software a spolehlivého hardware na všech úrovních systému.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jednotlivých jízdenek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3317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1042988" y="2276475"/>
            <a:ext cx="7858125" cy="31400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Již od 1. ledna 2009 byl učiněn první krok k naplnění nových požadavků. Z území Ostravy a  přilehlých tarifních zón byla vytvořena tarifní oblast OSTRAVA XXL (velká Ostrava), kde platí jednotkový tarif  u všech dopravců v ODIS, kteří jsou integrováni plně. Na tomto území neplatí žádné zónové omezení, ale pouze časové omezení – dva druhy jízdenek: 15minutová a 60minutová.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 u="sng">
                <a:solidFill>
                  <a:srgbClr val="5F5F5F"/>
                </a:solidFill>
                <a:latin typeface="Arial" charset="0"/>
              </a:rPr>
              <a:t>Změna se setkala s velmi pozitivním ohlasem, založila tak úspěšný základ pro další systémové změny.</a:t>
            </a:r>
            <a:r>
              <a:rPr lang="cs-CZ" sz="2000" b="1">
                <a:solidFill>
                  <a:srgbClr val="5F5F5F"/>
                </a:solidFill>
                <a:latin typeface="Arial" charset="0"/>
              </a:rPr>
              <a:t> 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jednotlivých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4341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jednotlivých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5363" name="Skupina 50"/>
          <p:cNvGrpSpPr>
            <a:grpSpLocks/>
          </p:cNvGrpSpPr>
          <p:nvPr/>
        </p:nvGrpSpPr>
        <p:grpSpPr bwMode="auto">
          <a:xfrm>
            <a:off x="2428875" y="1714500"/>
            <a:ext cx="4457700" cy="4398963"/>
            <a:chOff x="1714480" y="1714488"/>
            <a:chExt cx="4457705" cy="4398770"/>
          </a:xfrm>
        </p:grpSpPr>
        <p:pic>
          <p:nvPicPr>
            <p:cNvPr id="15367" name="Picture 1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85918" y="1714488"/>
              <a:ext cx="4143404" cy="4398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3643295" y="2143094"/>
              <a:ext cx="1028701" cy="22382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Markvartovice</a:t>
              </a:r>
            </a:p>
          </p:txBody>
        </p:sp>
        <p:sp>
          <p:nvSpPr>
            <p:cNvPr id="15369" name="Text Box 3"/>
            <p:cNvSpPr txBox="1">
              <a:spLocks noChangeArrowheads="1"/>
            </p:cNvSpPr>
            <p:nvPr/>
          </p:nvSpPr>
          <p:spPr bwMode="auto">
            <a:xfrm>
              <a:off x="4000483" y="2357398"/>
              <a:ext cx="1028701" cy="22382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Šilheřovice</a:t>
              </a:r>
            </a:p>
          </p:txBody>
        </p:sp>
        <p:sp>
          <p:nvSpPr>
            <p:cNvPr id="15370" name="Text Box 3"/>
            <p:cNvSpPr txBox="1">
              <a:spLocks noChangeArrowheads="1"/>
            </p:cNvSpPr>
            <p:nvPr/>
          </p:nvSpPr>
          <p:spPr bwMode="auto">
            <a:xfrm>
              <a:off x="3000356" y="2428832"/>
              <a:ext cx="571501" cy="21747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Hlučín</a:t>
              </a:r>
            </a:p>
          </p:txBody>
        </p:sp>
        <p:sp>
          <p:nvSpPr>
            <p:cNvPr id="15371" name="Text Box 3"/>
            <p:cNvSpPr txBox="1">
              <a:spLocks noChangeArrowheads="1"/>
            </p:cNvSpPr>
            <p:nvPr/>
          </p:nvSpPr>
          <p:spPr bwMode="auto">
            <a:xfrm>
              <a:off x="3286107" y="2786004"/>
              <a:ext cx="1028701" cy="22382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Ludgeřovice</a:t>
              </a:r>
            </a:p>
          </p:txBody>
        </p:sp>
        <p:sp>
          <p:nvSpPr>
            <p:cNvPr id="15372" name="Text Box 3"/>
            <p:cNvSpPr txBox="1">
              <a:spLocks noChangeArrowheads="1"/>
            </p:cNvSpPr>
            <p:nvPr/>
          </p:nvSpPr>
          <p:spPr bwMode="auto">
            <a:xfrm>
              <a:off x="2643169" y="2928873"/>
              <a:ext cx="642938" cy="21747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Děhylov</a:t>
              </a:r>
            </a:p>
          </p:txBody>
        </p: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2285981" y="2786004"/>
              <a:ext cx="1028701" cy="22382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Dobroslavice</a:t>
              </a: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1714480" y="3286044"/>
              <a:ext cx="1028701" cy="22382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Dolní Lhota</a:t>
              </a:r>
            </a:p>
          </p:txBody>
        </p:sp>
        <p:sp>
          <p:nvSpPr>
            <p:cNvPr id="15375" name="Text Box 3"/>
            <p:cNvSpPr txBox="1">
              <a:spLocks noChangeArrowheads="1"/>
            </p:cNvSpPr>
            <p:nvPr/>
          </p:nvSpPr>
          <p:spPr bwMode="auto">
            <a:xfrm>
              <a:off x="2143105" y="3786085"/>
              <a:ext cx="714376" cy="21747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Vřesina</a:t>
              </a:r>
            </a:p>
          </p:txBody>
        </p:sp>
        <p:sp>
          <p:nvSpPr>
            <p:cNvPr id="15" name="Text Box 3"/>
            <p:cNvSpPr txBox="1">
              <a:spLocks noChangeArrowheads="1"/>
            </p:cNvSpPr>
            <p:nvPr/>
          </p:nvSpPr>
          <p:spPr bwMode="auto">
            <a:xfrm>
              <a:off x="2214544" y="4214691"/>
              <a:ext cx="785813" cy="21747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Klimkovice</a:t>
              </a:r>
            </a:p>
          </p:txBody>
        </p:sp>
        <p:sp>
          <p:nvSpPr>
            <p:cNvPr id="16" name="Text Box 3"/>
            <p:cNvSpPr txBox="1">
              <a:spLocks noChangeArrowheads="1"/>
            </p:cNvSpPr>
            <p:nvPr/>
          </p:nvSpPr>
          <p:spPr bwMode="auto">
            <a:xfrm>
              <a:off x="2357419" y="4857600"/>
              <a:ext cx="1028701" cy="22382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Jistebník</a:t>
              </a:r>
            </a:p>
          </p:txBody>
        </p:sp>
        <p:sp>
          <p:nvSpPr>
            <p:cNvPr id="15378" name="Text Box 3"/>
            <p:cNvSpPr txBox="1">
              <a:spLocks noChangeArrowheads="1"/>
            </p:cNvSpPr>
            <p:nvPr/>
          </p:nvSpPr>
          <p:spPr bwMode="auto">
            <a:xfrm>
              <a:off x="2857481" y="5071904"/>
              <a:ext cx="1028701" cy="34129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Stará Ves nad Ondřejnicí</a:t>
              </a:r>
            </a:p>
          </p:txBody>
        </p:sp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3286107" y="5357641"/>
              <a:ext cx="714376" cy="21747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Krmelín</a:t>
              </a:r>
            </a:p>
          </p:txBody>
        </p:sp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3286107" y="5571944"/>
              <a:ext cx="785814" cy="21747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Brušperk</a:t>
              </a:r>
            </a:p>
          </p:txBody>
        </p:sp>
        <p:sp>
          <p:nvSpPr>
            <p:cNvPr id="20" name="Text Box 3"/>
            <p:cNvSpPr txBox="1">
              <a:spLocks noChangeArrowheads="1"/>
            </p:cNvSpPr>
            <p:nvPr/>
          </p:nvSpPr>
          <p:spPr bwMode="auto">
            <a:xfrm>
              <a:off x="4071921" y="5286206"/>
              <a:ext cx="714376" cy="21747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Paskov</a:t>
              </a:r>
            </a:p>
          </p:txBody>
        </p:sp>
        <p:sp>
          <p:nvSpPr>
            <p:cNvPr id="15382" name="Text Box 3"/>
            <p:cNvSpPr txBox="1">
              <a:spLocks noChangeArrowheads="1"/>
            </p:cNvSpPr>
            <p:nvPr/>
          </p:nvSpPr>
          <p:spPr bwMode="auto">
            <a:xfrm>
              <a:off x="4286233" y="5000469"/>
              <a:ext cx="714376" cy="21747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Řepiště</a:t>
              </a:r>
            </a:p>
          </p:txBody>
        </p:sp>
        <p:sp>
          <p:nvSpPr>
            <p:cNvPr id="22" name="Text Box 3"/>
            <p:cNvSpPr txBox="1">
              <a:spLocks noChangeArrowheads="1"/>
            </p:cNvSpPr>
            <p:nvPr/>
          </p:nvSpPr>
          <p:spPr bwMode="auto">
            <a:xfrm>
              <a:off x="4500546" y="4786166"/>
              <a:ext cx="714376" cy="21747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Vratimov</a:t>
              </a:r>
            </a:p>
          </p:txBody>
        </p:sp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5143484" y="4714731"/>
              <a:ext cx="1028701" cy="22382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Václavovice</a:t>
              </a:r>
            </a:p>
          </p:txBody>
        </p:sp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5143484" y="4357560"/>
              <a:ext cx="714376" cy="21747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Šenov</a:t>
              </a:r>
            </a:p>
          </p:txBody>
        </p: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5000609" y="3071741"/>
              <a:ext cx="714376" cy="217477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Rychvald</a:t>
              </a:r>
            </a:p>
          </p:txBody>
        </p:sp>
        <p:sp>
          <p:nvSpPr>
            <p:cNvPr id="15387" name="Text Box 3"/>
            <p:cNvSpPr txBox="1">
              <a:spLocks noChangeArrowheads="1"/>
            </p:cNvSpPr>
            <p:nvPr/>
          </p:nvSpPr>
          <p:spPr bwMode="auto">
            <a:xfrm>
              <a:off x="5214922" y="3571782"/>
              <a:ext cx="714376" cy="21747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cs-CZ" sz="800" b="1">
                  <a:solidFill>
                    <a:srgbClr val="5F5F5F"/>
                  </a:solidFill>
                </a:rPr>
                <a:t>Petřvald</a:t>
              </a:r>
            </a:p>
          </p:txBody>
        </p:sp>
        <p:sp>
          <p:nvSpPr>
            <p:cNvPr id="27" name="Text Box 3"/>
            <p:cNvSpPr txBox="1">
              <a:spLocks noChangeArrowheads="1"/>
            </p:cNvSpPr>
            <p:nvPr/>
          </p:nvSpPr>
          <p:spPr bwMode="auto">
            <a:xfrm>
              <a:off x="4786296" y="2285963"/>
              <a:ext cx="714376" cy="217478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800" b="1" dirty="0">
                  <a:solidFill>
                    <a:srgbClr val="5F5F5F"/>
                  </a:solidFill>
                  <a:latin typeface="+mj-lt"/>
                </a:rPr>
                <a:t>Bohumín</a:t>
              </a:r>
            </a:p>
          </p:txBody>
        </p:sp>
        <p:sp>
          <p:nvSpPr>
            <p:cNvPr id="28" name="Text Box 3"/>
            <p:cNvSpPr txBox="1">
              <a:spLocks noChangeArrowheads="1"/>
            </p:cNvSpPr>
            <p:nvPr/>
          </p:nvSpPr>
          <p:spPr bwMode="auto">
            <a:xfrm>
              <a:off x="3286107" y="3714650"/>
              <a:ext cx="1785940" cy="401620"/>
            </a:xfrm>
            <a:prstGeom prst="rect">
              <a:avLst/>
            </a:prstGeom>
            <a:noFill/>
            <a:ln w="36000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cs-CZ" sz="2000" b="1" dirty="0">
                  <a:latin typeface="+mj-lt"/>
                </a:rPr>
                <a:t>Ostrava</a:t>
              </a:r>
            </a:p>
          </p:txBody>
        </p:sp>
      </p:grp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5365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1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071563" y="2071688"/>
            <a:ext cx="7858125" cy="3417887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  <a:latin typeface="Arial" charset="0"/>
              </a:rPr>
              <a:t>Od 14. června 2009 bude zkušebně nový model rozšířen na jednu linku mimo území Ostrava XXL.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400" b="1">
              <a:solidFill>
                <a:srgbClr val="5F5F5F"/>
              </a:solidFill>
              <a:latin typeface="Arial" charset="0"/>
            </a:endParaRP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  <a:latin typeface="Arial" charset="0"/>
              </a:rPr>
              <a:t> Pro cesty uvnitř území Ostrava XXL  bude platit  </a:t>
            </a:r>
            <a:br>
              <a:rPr lang="cs-CZ" sz="2400" b="1">
                <a:solidFill>
                  <a:srgbClr val="5F5F5F"/>
                </a:solidFill>
                <a:latin typeface="Arial" charset="0"/>
              </a:rPr>
            </a:br>
            <a:r>
              <a:rPr lang="cs-CZ" sz="2400" b="1">
                <a:solidFill>
                  <a:srgbClr val="5F5F5F"/>
                </a:solidFill>
                <a:latin typeface="Arial" charset="0"/>
              </a:rPr>
              <a:t>  jednotkový tarif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  <a:latin typeface="Arial" charset="0"/>
              </a:rPr>
              <a:t> Pro cesty bez přestupu bude platit nový </a:t>
            </a:r>
            <a:br>
              <a:rPr lang="cs-CZ" sz="2400" b="1">
                <a:solidFill>
                  <a:srgbClr val="5F5F5F"/>
                </a:solidFill>
                <a:latin typeface="Arial" charset="0"/>
              </a:rPr>
            </a:br>
            <a:r>
              <a:rPr lang="cs-CZ" sz="2400" b="1">
                <a:solidFill>
                  <a:srgbClr val="5F5F5F"/>
                </a:solidFill>
                <a:latin typeface="Arial" charset="0"/>
              </a:rPr>
              <a:t>  kilometrický dvousložkový tarif </a:t>
            </a:r>
          </a:p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  <a:latin typeface="Arial" charset="0"/>
              </a:rPr>
              <a:t>Pro cesty s přestupem v rámci území Ostrava XXL  </a:t>
            </a:r>
            <a:br>
              <a:rPr lang="cs-CZ" sz="2400" b="1">
                <a:solidFill>
                  <a:srgbClr val="5F5F5F"/>
                </a:solidFill>
                <a:latin typeface="Arial" charset="0"/>
              </a:rPr>
            </a:br>
            <a:r>
              <a:rPr lang="cs-CZ" sz="2400" b="1">
                <a:solidFill>
                  <a:srgbClr val="5F5F5F"/>
                </a:solidFill>
                <a:latin typeface="Arial" charset="0"/>
              </a:rPr>
              <a:t>  bude platit tarif lomený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jednotlivých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6389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071563" y="2357438"/>
            <a:ext cx="7858125" cy="1941512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  <a:latin typeface="Arial" charset="0"/>
              </a:rPr>
              <a:t>Ve  třech krocích, od 1. dubna, od 1. září a od 14. prosince 2008 byl ODIS významně rozšířen na Karvinsko.  Kromě dvou linek dopravce Veolia Transport  Morava byly do ODIS zapojeny veškeré regionální linky dopravce ČSAD Karviná.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Rozšiřování ODIS v roce 2008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7413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Rozšiřování ODIS v roce 2008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8436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  <p:pic>
        <p:nvPicPr>
          <p:cNvPr id="1843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1643063"/>
            <a:ext cx="650081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071563" y="2214563"/>
            <a:ext cx="7786687" cy="1941512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  <a:latin typeface="Arial" charset="0"/>
              </a:rPr>
              <a:t>Od 14. prosince 2008 byly do ODIS zapojeny všechny zbývající tratě Českých drah a současně byl změně systém číslování jednotlivých linek v souvislosti  se zařazením vybraných linek do systému ESKO.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Rozšiřování ODIS v roce 2008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9461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Rozšiřování ODIS v roce 2008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20484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1643063"/>
            <a:ext cx="55721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Rozšiřování ODIS v roce 2008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21508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1643063"/>
            <a:ext cx="692943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1143000" y="2357438"/>
            <a:ext cx="7858125" cy="2863850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Od svého počátku, tj. od roku 1997, se integrovaný dopravní systém Moravskoslezského kraje ODIS potýká s problémem vhodné tarifní struktury.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Problém je definován zejména:</a:t>
            </a: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   nekompatibilitou odbavovacích zařízení jednotlivých   </a:t>
            </a:r>
            <a:br>
              <a:rPr lang="cs-CZ" sz="2000" b="1">
                <a:solidFill>
                  <a:srgbClr val="5F5F5F"/>
                </a:solidFill>
                <a:latin typeface="Arial" charset="0"/>
              </a:rPr>
            </a:br>
            <a:r>
              <a:rPr lang="cs-CZ" sz="2000" b="1">
                <a:solidFill>
                  <a:srgbClr val="5F5F5F"/>
                </a:solidFill>
                <a:latin typeface="Arial" charset="0"/>
              </a:rPr>
              <a:t>    dopravců v ODIS</a:t>
            </a: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   rozdílnými představami jednotlivých objednatelů veřejné </a:t>
            </a:r>
            <a:br>
              <a:rPr lang="cs-CZ" sz="2000" b="1">
                <a:solidFill>
                  <a:srgbClr val="5F5F5F"/>
                </a:solidFill>
                <a:latin typeface="Arial" charset="0"/>
              </a:rPr>
            </a:br>
            <a:r>
              <a:rPr lang="cs-CZ" sz="2000" b="1">
                <a:solidFill>
                  <a:srgbClr val="5F5F5F"/>
                </a:solidFill>
                <a:latin typeface="Arial" charset="0"/>
              </a:rPr>
              <a:t>    dopravy v kraji 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Změny v tarifní struktuře ODIS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4101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1042988" y="2714625"/>
            <a:ext cx="7858125" cy="9556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800" b="1">
                <a:solidFill>
                  <a:srgbClr val="5F5F5F"/>
                </a:solidFill>
                <a:latin typeface="Arial" charset="0"/>
              </a:rPr>
              <a:t>Od 8. března 2009 byla do ODIS zapojena městská hromadná doprava v Havířově.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Rozšiřování ODIS v roce 2009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22533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Rozšiřování ODIS v roce 2009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23556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  <p:pic>
        <p:nvPicPr>
          <p:cNvPr id="2355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1643063"/>
            <a:ext cx="60007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1143000" y="2000250"/>
            <a:ext cx="7286625" cy="3663950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400" b="1">
              <a:solidFill>
                <a:srgbClr val="5F5F5F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400" b="1">
              <a:solidFill>
                <a:srgbClr val="5F5F5F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400" b="1">
              <a:solidFill>
                <a:srgbClr val="5F5F5F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400" b="1">
                <a:solidFill>
                  <a:srgbClr val="5F5F5F"/>
                </a:solidFill>
              </a:rPr>
              <a:t>   Děkuji za pozornost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800" b="1">
              <a:solidFill>
                <a:srgbClr val="5F5F5F"/>
              </a:solidFill>
            </a:endParaRPr>
          </a:p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400" b="1">
              <a:solidFill>
                <a:srgbClr val="5F5F5F"/>
              </a:solidFill>
            </a:endParaRPr>
          </a:p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400" b="1">
              <a:solidFill>
                <a:srgbClr val="5F5F5F"/>
              </a:solidFill>
            </a:endParaRPr>
          </a:p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</a:rPr>
              <a:t>Aleš Stejskal</a:t>
            </a:r>
          </a:p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</a:rPr>
              <a:t>Koordinátor ODIS s.r.o.</a:t>
            </a:r>
          </a:p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</a:rPr>
              <a:t>www.kodis.cz</a:t>
            </a:r>
            <a:endParaRPr lang="cs-CZ" sz="2400" b="1">
              <a:solidFill>
                <a:srgbClr val="5F5F5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24580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1042988" y="2420938"/>
            <a:ext cx="7858125" cy="3479800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Od roku 1997 až do roku 2004 byl uplatňován v ODIS systém zónový, který měl své jedinečné specifikum – barvy. Pomocí barev se vytvářela souhrnná cena jízdenky (souhrnná cena byla tvořena celkovým počtem zón a celkovým počtem barev, kdy každá barva se započítávala do souhrnné ceny pouze jednou). Systém byl poměrně nepřehledný, často kritizován a proto byl nahrazen od roku 2005 systémem novým, kdy jednotlivé zóny měly různou „cenovou váhu“ vyjádřenou počtem tzv. cenových řádků.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předplatních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5125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předplatních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928813"/>
            <a:ext cx="4922837" cy="3714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6149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1000125" y="1857375"/>
            <a:ext cx="7858125" cy="37877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2000" b="1">
                <a:solidFill>
                  <a:srgbClr val="5F5F5F"/>
                </a:solidFill>
                <a:latin typeface="Arial" charset="0"/>
              </a:rPr>
              <a:t>Rozdílné představy o výši cen a výši slev Moravskoslezského kraje, Ostravy, Opavy a do budoucna dalších měst s vlastním systémem MHD vedly ke vzniku nové struktury předplatních jízdenek nazvané DOMINO uplatněné od roku 2007. Jednotlivé zóny na území kraje byly rozděleny do typů REGION s jednotnou cenou a slevami a MĚSTO (pro každé město samostatně), kde si jednotlivá města mohou nezávisle na ostatních stanovit ceny a slevy (Moravskoslezský kraj tyto ceny a slevy na území zón typu MĚSTO respektuje). Souhrnná cena jízdenky je pak tvořena prostým součtem cen jednotlivých zón. </a:t>
            </a:r>
            <a:r>
              <a:rPr lang="cs-CZ" sz="2000" b="1" u="sng">
                <a:solidFill>
                  <a:srgbClr val="5F5F5F"/>
                </a:solidFill>
                <a:latin typeface="Arial" charset="0"/>
              </a:rPr>
              <a:t>Struktura je přehledná, osvědčila se a bude využívána nadále.</a:t>
            </a:r>
            <a:endParaRPr lang="cs-CZ" sz="2000" b="1">
              <a:solidFill>
                <a:srgbClr val="5F5F5F"/>
              </a:solidFill>
              <a:latin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předplatních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7173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předplatních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8195" name="Skupina 9"/>
          <p:cNvGrpSpPr>
            <a:grpSpLocks/>
          </p:cNvGrpSpPr>
          <p:nvPr/>
        </p:nvGrpSpPr>
        <p:grpSpPr bwMode="auto">
          <a:xfrm>
            <a:off x="2000250" y="1643063"/>
            <a:ext cx="5357813" cy="4443412"/>
            <a:chOff x="2000232" y="1643050"/>
            <a:chExt cx="5357850" cy="4443261"/>
          </a:xfrm>
        </p:grpSpPr>
        <p:pic>
          <p:nvPicPr>
            <p:cNvPr id="8199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00232" y="1643050"/>
              <a:ext cx="5357850" cy="4443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Obdélník 6"/>
            <p:cNvSpPr/>
            <p:nvPr/>
          </p:nvSpPr>
          <p:spPr>
            <a:xfrm>
              <a:off x="3929058" y="1643050"/>
              <a:ext cx="2928957" cy="12858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dirty="0"/>
            </a:p>
          </p:txBody>
        </p:sp>
        <p:sp>
          <p:nvSpPr>
            <p:cNvPr id="8" name="Obdélník 7"/>
            <p:cNvSpPr/>
            <p:nvPr/>
          </p:nvSpPr>
          <p:spPr>
            <a:xfrm>
              <a:off x="5357818" y="2857446"/>
              <a:ext cx="1071569" cy="5000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dirty="0"/>
            </a:p>
          </p:txBody>
        </p:sp>
      </p:grpSp>
      <p:sp>
        <p:nvSpPr>
          <p:cNvPr id="9" name="Zástupný symbol pro zápatí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8197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101012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předplatních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9219" name="Picture 7"/>
          <p:cNvPicPr>
            <a:picLocks noChangeAspect="1" noChangeArrowheads="1"/>
          </p:cNvPicPr>
          <p:nvPr/>
        </p:nvPicPr>
        <p:blipFill>
          <a:blip r:embed="rId2"/>
          <a:srcRect r="301"/>
          <a:stretch>
            <a:fillRect/>
          </a:stretch>
        </p:blipFill>
        <p:spPr bwMode="auto">
          <a:xfrm>
            <a:off x="939800" y="1928813"/>
            <a:ext cx="80613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9221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042988" y="1989138"/>
            <a:ext cx="7858125" cy="3695700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Od roku 1997 je až dosud u některých dopravců v ODIS uplatňován systém zónový a časový.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800" b="1">
              <a:solidFill>
                <a:srgbClr val="5F5F5F"/>
              </a:solidFill>
              <a:latin typeface="Arial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Tento systém však nebyl přijat u dalších dopravců a stále více se stával zdrojem problémů a stížností.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800" b="1">
              <a:solidFill>
                <a:srgbClr val="5F5F5F"/>
              </a:solidFill>
              <a:latin typeface="Arial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Hlavní problémy:</a:t>
            </a: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 </a:t>
            </a:r>
            <a:r>
              <a:rPr lang="cs-CZ" sz="1600" b="1">
                <a:solidFill>
                  <a:srgbClr val="5F5F5F"/>
                </a:solidFill>
                <a:latin typeface="Arial" charset="0"/>
              </a:rPr>
              <a:t>dopravci s BČK (včetně Českých drah) a rovněž města s MHD,  kde jsou </a:t>
            </a:r>
            <a:br>
              <a:rPr lang="cs-CZ" sz="1600" b="1">
                <a:solidFill>
                  <a:srgbClr val="5F5F5F"/>
                </a:solidFill>
                <a:latin typeface="Arial" charset="0"/>
              </a:rPr>
            </a:br>
            <a:r>
              <a:rPr lang="cs-CZ" sz="1600" b="1">
                <a:solidFill>
                  <a:srgbClr val="5F5F5F"/>
                </a:solidFill>
                <a:latin typeface="Arial" charset="0"/>
              </a:rPr>
              <a:t>  používány BČK pro platby jednotlivých jízdenek</a:t>
            </a:r>
            <a:r>
              <a:rPr lang="cs-CZ" sz="1600">
                <a:latin typeface="Arial" charset="0"/>
              </a:rPr>
              <a:t> </a:t>
            </a:r>
            <a:r>
              <a:rPr lang="cs-CZ" sz="1600" b="1">
                <a:solidFill>
                  <a:srgbClr val="5F5F5F"/>
                </a:solidFill>
                <a:latin typeface="Arial" charset="0"/>
              </a:rPr>
              <a:t>odmítali uznávat, resp. </a:t>
            </a:r>
            <a:br>
              <a:rPr lang="cs-CZ" sz="1600" b="1">
                <a:solidFill>
                  <a:srgbClr val="5F5F5F"/>
                </a:solidFill>
                <a:latin typeface="Arial" charset="0"/>
              </a:rPr>
            </a:br>
            <a:r>
              <a:rPr lang="cs-CZ" sz="1600" b="1">
                <a:solidFill>
                  <a:srgbClr val="5F5F5F"/>
                </a:solidFill>
                <a:latin typeface="Arial" charset="0"/>
              </a:rPr>
              <a:t>  vydávat jednotlivé (krátkodobé) jízdenky na papíru</a:t>
            </a: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1600" b="1">
                <a:solidFill>
                  <a:srgbClr val="5F5F5F"/>
                </a:solidFill>
                <a:latin typeface="Arial" charset="0"/>
              </a:rPr>
              <a:t> odpor vzdálenějších obcí, kde již systém zónový a časový byl zaveden </a:t>
            </a:r>
            <a:br>
              <a:rPr lang="cs-CZ" sz="1600" b="1">
                <a:solidFill>
                  <a:srgbClr val="5F5F5F"/>
                </a:solidFill>
                <a:latin typeface="Arial" charset="0"/>
              </a:rPr>
            </a:br>
            <a:r>
              <a:rPr lang="cs-CZ" sz="1600" b="1">
                <a:solidFill>
                  <a:srgbClr val="5F5F5F"/>
                </a:solidFill>
                <a:latin typeface="Arial" charset="0"/>
              </a:rPr>
              <a:t>  (cestující nebyli ochotni akceptovat tzv. „méně spravedlivý“ systém založený </a:t>
            </a:r>
            <a:br>
              <a:rPr lang="cs-CZ" sz="1600" b="1">
                <a:solidFill>
                  <a:srgbClr val="5F5F5F"/>
                </a:solidFill>
                <a:latin typeface="Arial" charset="0"/>
              </a:rPr>
            </a:br>
            <a:r>
              <a:rPr lang="cs-CZ" sz="1600" b="1">
                <a:solidFill>
                  <a:srgbClr val="5F5F5F"/>
                </a:solidFill>
                <a:latin typeface="Arial" charset="0"/>
              </a:rPr>
              <a:t>  na zónách a čase, cestující nebyli schopni v praxi využívat přestupní tarif)</a:t>
            </a:r>
          </a:p>
          <a:p>
            <a:pP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1600" b="1">
                <a:solidFill>
                  <a:srgbClr val="5F5F5F"/>
                </a:solidFill>
                <a:latin typeface="Arial" charset="0"/>
              </a:rPr>
              <a:t> komplikace s rozdílnými představami o cenách (ve městech přijatelné vyšší </a:t>
            </a:r>
            <a:br>
              <a:rPr lang="cs-CZ" sz="1600" b="1">
                <a:solidFill>
                  <a:srgbClr val="5F5F5F"/>
                </a:solidFill>
                <a:latin typeface="Arial" charset="0"/>
              </a:rPr>
            </a:br>
            <a:r>
              <a:rPr lang="cs-CZ" sz="1600" b="1">
                <a:solidFill>
                  <a:srgbClr val="5F5F5F"/>
                </a:solidFill>
                <a:latin typeface="Arial" charset="0"/>
              </a:rPr>
              <a:t>  ceny než na venkově)</a:t>
            </a:r>
            <a:endParaRPr lang="cs-CZ" sz="2000" b="1">
              <a:solidFill>
                <a:srgbClr val="5F5F5F"/>
              </a:solidFill>
              <a:latin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jednotlivých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0245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1042988" y="1989138"/>
            <a:ext cx="7858125" cy="3967162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342900" indent="-3429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V průběhu posledních cca dvou let byly vydefinovány nové požadavky</a:t>
            </a:r>
          </a:p>
          <a:p>
            <a:pPr marL="342900" indent="-3429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na strukturu jednotlivých (krátkodobých) jízdenek pro Tarif ODIS.</a:t>
            </a:r>
          </a:p>
          <a:p>
            <a:pPr marL="342900" indent="-3429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b="1">
              <a:solidFill>
                <a:srgbClr val="5F5F5F"/>
              </a:solidFill>
              <a:latin typeface="Arial" charset="0"/>
            </a:endParaRPr>
          </a:p>
          <a:p>
            <a:pPr marL="342900" indent="-342900">
              <a:buFontTx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Tarif musí být přestupní.</a:t>
            </a:r>
          </a:p>
          <a:p>
            <a:pPr marL="342900" indent="-342900">
              <a:buFontTx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Tarif musí být spravedlivý (velmi relativní požadavek, který se podařilo shrnout do definice: v tarifních zónách MĚSTO jednotkový, v tarifních zónách REGION kilometrický).</a:t>
            </a:r>
          </a:p>
          <a:p>
            <a:pPr marL="342900" indent="-342900">
              <a:buFontTx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Tarif musí být snadno pochopitelný (nahodilý nebo občasný cestující není znalec tarifu).</a:t>
            </a:r>
          </a:p>
          <a:p>
            <a:pPr marL="342900" indent="-342900">
              <a:buFontTx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Tarif musí umožňovat rozdílnou cenotvorbu v jednotlivých typech zón.</a:t>
            </a:r>
          </a:p>
          <a:p>
            <a:pPr marL="342900" indent="-342900">
              <a:buFontTx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b="1">
                <a:solidFill>
                  <a:srgbClr val="5F5F5F"/>
                </a:solidFill>
                <a:latin typeface="Arial" charset="0"/>
              </a:rPr>
              <a:t>Tarif musí být technicky řešitelný, tj. odbavovací zařízení jej musí být schopno realizovat.</a:t>
            </a:r>
          </a:p>
          <a:p>
            <a:pPr marL="342900" indent="-3429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cs-CZ" sz="2000" b="1">
              <a:solidFill>
                <a:srgbClr val="5F5F5F"/>
              </a:solidFill>
              <a:latin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00113" y="1052513"/>
            <a:ext cx="8243887" cy="587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333399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cs-CZ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Tarifní struktura jednotlivých jízdenek</a:t>
            </a:r>
            <a:endParaRPr lang="en-GB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Lázně Bohdaneč 2009</a:t>
            </a:r>
          </a:p>
        </p:txBody>
      </p:sp>
      <p:pic>
        <p:nvPicPr>
          <p:cNvPr id="11269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827088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 rot="16200000">
            <a:off x="-1694656" y="3694907"/>
            <a:ext cx="43576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sz="105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Integrovaný dopravní systém Moravskoslezského kraje 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Výchozí návrh">
      <a:majorFont>
        <a:latin typeface="Tahoma"/>
        <a:ea typeface="Lucida Sans Unicode"/>
        <a:cs typeface="Lucida Sans Unicode"/>
      </a:majorFont>
      <a:minorFont>
        <a:latin typeface="Tahoma"/>
        <a:ea typeface="Lucida Sans Unicode"/>
        <a:cs typeface="Lucida Sans Unicode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ahoma" pitchFamily="32" charset="0"/>
            <a:ea typeface="Lucida Sans Unicode" pitchFamily="32" charset="0"/>
            <a:cs typeface="Lucida Sans Unicode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ahoma" pitchFamily="32" charset="0"/>
            <a:ea typeface="Lucida Sans Unicode" pitchFamily="32" charset="0"/>
            <a:cs typeface="Lucida Sans Unicode" pitchFamily="32" charset="0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Výchozí návrh">
      <a:majorFont>
        <a:latin typeface="Tahoma"/>
        <a:ea typeface="Lucida Sans Unicode"/>
        <a:cs typeface="Lucida Sans Unicode"/>
      </a:majorFont>
      <a:minorFont>
        <a:latin typeface="Tahoma"/>
        <a:ea typeface="Lucida Sans Unicode"/>
        <a:cs typeface="Lucida Sans Unicode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ahoma" pitchFamily="32" charset="0"/>
            <a:ea typeface="Lucida Sans Unicode" pitchFamily="32" charset="0"/>
            <a:cs typeface="Lucida Sans Unicode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ahoma" pitchFamily="32" charset="0"/>
            <a:ea typeface="Lucida Sans Unicode" pitchFamily="32" charset="0"/>
            <a:cs typeface="Lucida Sans Unicode" pitchFamily="32" charset="0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4347</TotalTime>
  <Words>983</Words>
  <Application>Microsoft Office PowerPoint</Application>
  <PresentationFormat>Předvádění na obrazovce (4:3)</PresentationFormat>
  <Paragraphs>145</Paragraphs>
  <Slides>22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22</vt:i4>
      </vt:variant>
    </vt:vector>
  </HeadingPairs>
  <TitlesOfParts>
    <vt:vector size="29" baseType="lpstr">
      <vt:lpstr>Tahoma</vt:lpstr>
      <vt:lpstr>Lucida Sans Unicode</vt:lpstr>
      <vt:lpstr>Arial</vt:lpstr>
      <vt:lpstr>Times New Roman</vt:lpstr>
      <vt:lpstr>Arial Unicode MS</vt:lpstr>
      <vt:lpstr>Výchozí návrh</vt:lpstr>
      <vt:lpstr>1_Výchozí návrh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Evička a Kíťa</dc:creator>
  <cp:lastModifiedBy>AlesS</cp:lastModifiedBy>
  <cp:revision>272</cp:revision>
  <cp:lastPrinted>1601-01-01T00:00:00Z</cp:lastPrinted>
  <dcterms:created xsi:type="dcterms:W3CDTF">2007-10-25T18:45:10Z</dcterms:created>
  <dcterms:modified xsi:type="dcterms:W3CDTF">2009-05-15T08:13:50Z</dcterms:modified>
</cp:coreProperties>
</file>