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7" r:id="rId4"/>
    <p:sldId id="261" r:id="rId5"/>
    <p:sldId id="259" r:id="rId6"/>
    <p:sldId id="274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128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C-PHA-SERVER\MOZ-Data\CPA\2015\Kopie%20-%20Satel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Porovnání změny počtů bytů a obyvatel 2011 - 1991</a:t>
            </a:r>
            <a:endParaRPr lang="cs-CZ" sz="1600"/>
          </a:p>
          <a:p>
            <a:pPr>
              <a:defRPr sz="1600"/>
            </a:pPr>
            <a:r>
              <a:rPr lang="cs-CZ" sz="1600"/>
              <a:t>Rok 1991 = 100 %</a:t>
            </a:r>
            <a:endParaRPr lang="en-US" sz="16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List1!$B$8</c:f>
              <c:strCache>
                <c:ptCount val="1"/>
                <c:pt idx="0">
                  <c:v>Nárůst počtu bytů 2011/1991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List1!$A$9:$A$12</c:f>
              <c:strCache>
                <c:ptCount val="4"/>
                <c:pt idx="0">
                  <c:v>České Budějovice</c:v>
                </c:pt>
                <c:pt idx="1">
                  <c:v>Litvínovice</c:v>
                </c:pt>
                <c:pt idx="2">
                  <c:v>Praha</c:v>
                </c:pt>
                <c:pt idx="3">
                  <c:v>Hostivice</c:v>
                </c:pt>
              </c:strCache>
            </c:strRef>
          </c:cat>
          <c:val>
            <c:numRef>
              <c:f>List1!$B$9:$B$12</c:f>
              <c:numCache>
                <c:formatCode>0.0%</c:formatCode>
                <c:ptCount val="4"/>
                <c:pt idx="0">
                  <c:v>9.4623889009321394E-2</c:v>
                </c:pt>
                <c:pt idx="1">
                  <c:v>1.6134751773049647</c:v>
                </c:pt>
                <c:pt idx="2">
                  <c:v>9.3989362131447818E-2</c:v>
                </c:pt>
                <c:pt idx="3">
                  <c:v>1.3398533007334965</c:v>
                </c:pt>
              </c:numCache>
            </c:numRef>
          </c:val>
        </c:ser>
        <c:ser>
          <c:idx val="1"/>
          <c:order val="1"/>
          <c:tx>
            <c:strRef>
              <c:f>List1!$C$8</c:f>
              <c:strCache>
                <c:ptCount val="1"/>
                <c:pt idx="0">
                  <c:v>Nárůst počtu obyvatel 2011/1991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659049685062108E-3"/>
                  <c:y val="6.552845444557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List1!$A$9:$A$12</c:f>
              <c:strCache>
                <c:ptCount val="4"/>
                <c:pt idx="0">
                  <c:v>České Budějovice</c:v>
                </c:pt>
                <c:pt idx="1">
                  <c:v>Litvínovice</c:v>
                </c:pt>
                <c:pt idx="2">
                  <c:v>Praha</c:v>
                </c:pt>
                <c:pt idx="3">
                  <c:v>Hostivice</c:v>
                </c:pt>
              </c:strCache>
            </c:strRef>
          </c:cat>
          <c:val>
            <c:numRef>
              <c:f>List1!$C$9:$C$12</c:f>
              <c:numCache>
                <c:formatCode>0.0%</c:formatCode>
                <c:ptCount val="4"/>
                <c:pt idx="0">
                  <c:v>-3.4552615612434834E-2</c:v>
                </c:pt>
                <c:pt idx="1">
                  <c:v>1.5585480093676813</c:v>
                </c:pt>
                <c:pt idx="2">
                  <c:v>2.0359293246960064E-2</c:v>
                </c:pt>
                <c:pt idx="3">
                  <c:v>0.84929122108928135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10400"/>
        <c:axId val="113140864"/>
      </c:barChart>
      <c:catAx>
        <c:axId val="113110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3140864"/>
        <c:crosses val="autoZero"/>
        <c:auto val="1"/>
        <c:lblAlgn val="ctr"/>
        <c:lblOffset val="100"/>
        <c:noMultiLvlLbl val="0"/>
      </c:catAx>
      <c:valAx>
        <c:axId val="1131408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13110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542314821735986E-2"/>
          <c:y val="0.9493753159288737"/>
          <c:w val="0.91862422179715453"/>
          <c:h val="3.79417574042409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43706" y="-4763"/>
            <a:ext cx="4074616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9326" y="1380069"/>
            <a:ext cx="6966880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8744" y="3996267"/>
            <a:ext cx="5677462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2585" y="5883276"/>
            <a:ext cx="35132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3" y="4732865"/>
            <a:ext cx="814020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38635" y="932112"/>
            <a:ext cx="6683580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003" y="5299603"/>
            <a:ext cx="814020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4" y="685800"/>
            <a:ext cx="814020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004" y="4343400"/>
            <a:ext cx="814020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8872" y="863023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908" y="2819399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172" y="685801"/>
            <a:ext cx="730438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79909" y="3428999"/>
            <a:ext cx="6932912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003" y="4343400"/>
            <a:ext cx="814020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5" y="3308581"/>
            <a:ext cx="8140201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003" y="4777381"/>
            <a:ext cx="81402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8872" y="863023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908" y="2819399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172" y="685801"/>
            <a:ext cx="730438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004" y="3886200"/>
            <a:ext cx="8140202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003" y="4775200"/>
            <a:ext cx="8140202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4" y="685801"/>
            <a:ext cx="814020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004" y="3505200"/>
            <a:ext cx="814020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003" y="4343400"/>
            <a:ext cx="8140204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7783" y="685800"/>
            <a:ext cx="1438425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004" y="685800"/>
            <a:ext cx="6516040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8384" y="5867132"/>
            <a:ext cx="44782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977" y="2666999"/>
            <a:ext cx="7256232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9976" y="4777381"/>
            <a:ext cx="72562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3" y="685801"/>
            <a:ext cx="8140204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004" y="2667000"/>
            <a:ext cx="3977232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973" y="2667000"/>
            <a:ext cx="3977233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896" y="2658533"/>
            <a:ext cx="3743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003" y="3335337"/>
            <a:ext cx="3977233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0396" y="2667000"/>
            <a:ext cx="375581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8973" y="3335337"/>
            <a:ext cx="3977233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4" y="1600200"/>
            <a:ext cx="288366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402" y="685800"/>
            <a:ext cx="5070804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004" y="2971800"/>
            <a:ext cx="288366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713" y="1752599"/>
            <a:ext cx="4408753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70679" y="914400"/>
            <a:ext cx="266579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4713" y="3124199"/>
            <a:ext cx="4408753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2535" y="1"/>
            <a:ext cx="1979911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003" y="685801"/>
            <a:ext cx="8140204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002" y="2667000"/>
            <a:ext cx="814020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7783" y="5883276"/>
            <a:ext cx="928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9977" y="5883276"/>
            <a:ext cx="5755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384" y="5883276"/>
            <a:ext cx="447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moz-c.cz/" TargetMode="External"/><Relationship Id="rId7" Type="http://schemas.openxmlformats.org/officeDocument/2006/relationships/hyperlink" Target="http://www.garazeuhajku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hyperlink" Target="http://www.designa.cz/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jmparkovaci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parkovaciasociace.cz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1653" y="3901373"/>
            <a:ext cx="7930874" cy="795131"/>
          </a:xfrm>
        </p:spPr>
        <p:txBody>
          <a:bodyPr>
            <a:normAutofit fontScale="90000"/>
          </a:bodyPr>
          <a:lstStyle/>
          <a:p>
            <a:r>
              <a:rPr lang="cs-CZ" altLang="cs-CZ" sz="4000" dirty="0"/>
              <a:t>Česká parkovací </a:t>
            </a:r>
            <a:r>
              <a:rPr lang="cs-CZ" altLang="cs-CZ" sz="4000" dirty="0" smtClean="0"/>
              <a:t>asociace </a:t>
            </a:r>
            <a:r>
              <a:rPr lang="cs-CZ" altLang="cs-CZ" sz="4000" dirty="0" err="1" smtClean="0"/>
              <a:t>z.s.p.o</a:t>
            </a:r>
            <a:r>
              <a:rPr lang="cs-CZ" altLang="cs-CZ" sz="4000" dirty="0" smtClean="0"/>
              <a:t>.</a:t>
            </a:r>
            <a:br>
              <a:rPr lang="cs-CZ" altLang="cs-CZ" sz="4000" dirty="0" smtClean="0"/>
            </a:br>
            <a:r>
              <a:rPr lang="cs-CZ" altLang="cs-CZ" sz="4000" dirty="0"/>
              <a:t>pro </a:t>
            </a:r>
            <a:r>
              <a:rPr lang="cs-CZ" altLang="cs-CZ" sz="4000" dirty="0" smtClean="0"/>
              <a:t>Integrované dopravní systémy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r>
              <a:rPr lang="cs-CZ" altLang="cs-CZ" sz="2700" dirty="0"/>
              <a:t>11.-12. května 2015</a:t>
            </a:r>
            <a:br>
              <a:rPr lang="cs-CZ" altLang="cs-CZ" sz="2700" dirty="0"/>
            </a:br>
            <a:r>
              <a:rPr lang="cs-CZ" altLang="cs-CZ" sz="2700" dirty="0"/>
              <a:t>v Hotelu Jehla ve Žďáru nad </a:t>
            </a:r>
            <a:r>
              <a:rPr lang="cs-CZ" altLang="cs-CZ" sz="2700" dirty="0" smtClean="0"/>
              <a:t>Sázavou</a:t>
            </a:r>
            <a:endParaRPr lang="cs-CZ" sz="27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68744" y="5327762"/>
            <a:ext cx="5677462" cy="134575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endParaRPr lang="sk-SK" sz="2000" b="1" dirty="0" smtClean="0"/>
          </a:p>
          <a:p>
            <a:r>
              <a:rPr lang="cs-CZ" dirty="0" smtClean="0"/>
              <a:t>Ing</a:t>
            </a:r>
            <a:r>
              <a:rPr lang="cs-CZ" dirty="0"/>
              <a:t>. Petr Horský, Předseda Rady České parkovací asociace </a:t>
            </a:r>
            <a:r>
              <a:rPr lang="cs-CZ" dirty="0" err="1"/>
              <a:t>z.s.p.o</a:t>
            </a:r>
            <a:r>
              <a:rPr lang="cs-CZ" dirty="0"/>
              <a:t>.</a:t>
            </a:r>
          </a:p>
          <a:p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639" y="268052"/>
            <a:ext cx="2000024" cy="1112016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</p:spTree>
    <p:extLst>
      <p:ext uri="{BB962C8B-B14F-4D97-AF65-F5344CB8AC3E}">
        <p14:creationId xmlns:p14="http://schemas.microsoft.com/office/powerpoint/2010/main" val="21673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132" y="3893846"/>
            <a:ext cx="2258170" cy="705678"/>
          </a:xfrm>
        </p:spPr>
        <p:txBody>
          <a:bodyPr>
            <a:normAutofit/>
          </a:bodyPr>
          <a:lstStyle/>
          <a:p>
            <a:r>
              <a:rPr lang="cs-CZ" altLang="cs-CZ" sz="3600" cap="all" dirty="0" smtClean="0"/>
              <a:t>2. </a:t>
            </a:r>
            <a:r>
              <a:rPr lang="cs-CZ" altLang="cs-CZ" sz="2000" cap="all" dirty="0" smtClean="0"/>
              <a:t>konference</a:t>
            </a:r>
            <a:endParaRPr lang="cs-CZ" sz="2000" cap="all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91" y="2939690"/>
            <a:ext cx="1561386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593991" y="0"/>
            <a:ext cx="2258170" cy="7056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cs-CZ" sz="3600" cap="all" dirty="0" smtClean="0"/>
              <a:t>Víte  že?</a:t>
            </a:r>
            <a:endParaRPr lang="cs-CZ" sz="2000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90336" y="6211669"/>
            <a:ext cx="57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Zdroj: </a:t>
            </a:r>
            <a:r>
              <a:rPr lang="cs-CZ" dirty="0" smtClean="0"/>
              <a:t>ČPA, Sdružení automobilového průmyslu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00" y="1045292"/>
            <a:ext cx="6480000" cy="48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3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132" y="3893846"/>
            <a:ext cx="2258170" cy="705678"/>
          </a:xfrm>
        </p:spPr>
        <p:txBody>
          <a:bodyPr>
            <a:normAutofit/>
          </a:bodyPr>
          <a:lstStyle/>
          <a:p>
            <a:r>
              <a:rPr lang="cs-CZ" altLang="cs-CZ" sz="3600" cap="all" dirty="0" smtClean="0"/>
              <a:t>2. </a:t>
            </a:r>
            <a:r>
              <a:rPr lang="cs-CZ" altLang="cs-CZ" sz="2000" cap="all" dirty="0" smtClean="0"/>
              <a:t>konference</a:t>
            </a:r>
            <a:endParaRPr lang="cs-CZ" sz="2000" cap="all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91" y="2939690"/>
            <a:ext cx="1561386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593991" y="0"/>
            <a:ext cx="2258170" cy="7056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cs-CZ" sz="3600" cap="all" dirty="0" smtClean="0"/>
              <a:t>Víte  že?</a:t>
            </a:r>
            <a:endParaRPr lang="cs-CZ" sz="2000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90336" y="6211669"/>
            <a:ext cx="57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Zdroj: </a:t>
            </a:r>
            <a:r>
              <a:rPr lang="cs-CZ" dirty="0" smtClean="0"/>
              <a:t>MF ČR, Sdružení automobilového průmyslu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00" y="922721"/>
            <a:ext cx="6480000" cy="482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4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132" y="3893846"/>
            <a:ext cx="2258170" cy="705678"/>
          </a:xfrm>
        </p:spPr>
        <p:txBody>
          <a:bodyPr>
            <a:normAutofit/>
          </a:bodyPr>
          <a:lstStyle/>
          <a:p>
            <a:r>
              <a:rPr lang="cs-CZ" altLang="cs-CZ" sz="3600" cap="all" dirty="0" smtClean="0"/>
              <a:t>2. </a:t>
            </a:r>
            <a:r>
              <a:rPr lang="cs-CZ" altLang="cs-CZ" sz="2000" cap="all" dirty="0" smtClean="0"/>
              <a:t>konference</a:t>
            </a:r>
            <a:endParaRPr lang="cs-CZ" sz="2000" cap="all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91" y="2939690"/>
            <a:ext cx="1561386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593991" y="0"/>
            <a:ext cx="2258170" cy="7056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cs-CZ" sz="3600" cap="all" dirty="0" smtClean="0"/>
              <a:t>Paradoxy?</a:t>
            </a:r>
            <a:endParaRPr lang="cs-CZ" sz="2000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90336" y="6211669"/>
            <a:ext cx="57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Zdroj: </a:t>
            </a:r>
            <a:r>
              <a:rPr lang="cs-CZ" dirty="0" smtClean="0"/>
              <a:t>ČPA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00" y="900731"/>
            <a:ext cx="6480000" cy="487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132" y="3893846"/>
            <a:ext cx="2258170" cy="705678"/>
          </a:xfrm>
        </p:spPr>
        <p:txBody>
          <a:bodyPr>
            <a:normAutofit/>
          </a:bodyPr>
          <a:lstStyle/>
          <a:p>
            <a:r>
              <a:rPr lang="cs-CZ" altLang="cs-CZ" sz="3600" cap="all" dirty="0" smtClean="0"/>
              <a:t>2. </a:t>
            </a:r>
            <a:r>
              <a:rPr lang="cs-CZ" altLang="cs-CZ" sz="2000" cap="all" dirty="0" smtClean="0"/>
              <a:t>konference</a:t>
            </a:r>
            <a:endParaRPr lang="cs-CZ" sz="2000" cap="all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91" y="2939690"/>
            <a:ext cx="1561386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593991" y="0"/>
            <a:ext cx="2258170" cy="7056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cs-CZ" sz="3600" cap="all" dirty="0" smtClean="0"/>
              <a:t>paradoxy?</a:t>
            </a:r>
            <a:endParaRPr lang="cs-CZ" sz="2000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90336" y="6211669"/>
            <a:ext cx="57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Zdroj: </a:t>
            </a:r>
            <a:r>
              <a:rPr lang="cs-CZ" dirty="0" smtClean="0"/>
              <a:t>ČPA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00" y="1001864"/>
            <a:ext cx="6480000" cy="485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8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132" y="3893846"/>
            <a:ext cx="2258170" cy="705678"/>
          </a:xfrm>
        </p:spPr>
        <p:txBody>
          <a:bodyPr>
            <a:normAutofit/>
          </a:bodyPr>
          <a:lstStyle/>
          <a:p>
            <a:r>
              <a:rPr lang="cs-CZ" altLang="cs-CZ" sz="3600" cap="all" dirty="0" smtClean="0"/>
              <a:t>2. </a:t>
            </a:r>
            <a:r>
              <a:rPr lang="cs-CZ" altLang="cs-CZ" sz="2000" cap="all" dirty="0" smtClean="0"/>
              <a:t>konference</a:t>
            </a:r>
            <a:endParaRPr lang="cs-CZ" sz="2000" cap="all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91" y="2939690"/>
            <a:ext cx="1561386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425999" y="14160"/>
            <a:ext cx="5493304" cy="7056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cs-CZ" sz="3600" cap="all" dirty="0" smtClean="0"/>
              <a:t>cena veřejného prostoru?</a:t>
            </a:r>
            <a:endParaRPr lang="cs-CZ" sz="2000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30380" y="6211669"/>
            <a:ext cx="6375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Zdroj: Ondřej </a:t>
            </a:r>
            <a:r>
              <a:rPr lang="cs-CZ" dirty="0" err="1"/>
              <a:t>Mirovský</a:t>
            </a:r>
            <a:endParaRPr lang="cs-CZ" dirty="0"/>
          </a:p>
          <a:p>
            <a:pPr algn="r"/>
            <a:r>
              <a:rPr lang="cs-CZ" dirty="0"/>
              <a:t>Zástupce starosty MČ Prahy 7, Předseda Strany zelených Praha</a:t>
            </a:r>
            <a:endParaRPr lang="cs-CZ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99" y="920364"/>
            <a:ext cx="6480000" cy="485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132" y="3893846"/>
            <a:ext cx="2258170" cy="705678"/>
          </a:xfrm>
        </p:spPr>
        <p:txBody>
          <a:bodyPr>
            <a:normAutofit/>
          </a:bodyPr>
          <a:lstStyle/>
          <a:p>
            <a:r>
              <a:rPr lang="cs-CZ" altLang="cs-CZ" sz="3600" cap="all" dirty="0" smtClean="0"/>
              <a:t>2. </a:t>
            </a:r>
            <a:r>
              <a:rPr lang="cs-CZ" altLang="cs-CZ" sz="2000" cap="all" dirty="0" smtClean="0"/>
              <a:t>konference</a:t>
            </a:r>
            <a:endParaRPr lang="cs-CZ" sz="2000" cap="all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91" y="2939690"/>
            <a:ext cx="1561386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425999" y="14160"/>
            <a:ext cx="5493304" cy="7056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cs-CZ" sz="3600" cap="all" dirty="0" smtClean="0"/>
              <a:t>kde se stala chyba?</a:t>
            </a:r>
            <a:endParaRPr lang="cs-CZ" sz="2000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30380" y="6424136"/>
            <a:ext cx="637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Zdroj: </a:t>
            </a:r>
            <a:r>
              <a:rPr lang="cs-CZ" dirty="0" smtClean="0"/>
              <a:t>ČPA + ČSÚ</a:t>
            </a:r>
          </a:p>
        </p:txBody>
      </p:sp>
      <p:graphicFrame>
        <p:nvGraphicFramePr>
          <p:cNvPr id="9" name="Graf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93000"/>
              </p:ext>
            </p:extLst>
          </p:nvPr>
        </p:nvGraphicFramePr>
        <p:xfrm>
          <a:off x="2839453" y="786063"/>
          <a:ext cx="6914147" cy="55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91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8838" y="2939690"/>
            <a:ext cx="6520068" cy="705678"/>
          </a:xfrm>
        </p:spPr>
        <p:txBody>
          <a:bodyPr>
            <a:normAutofit/>
          </a:bodyPr>
          <a:lstStyle/>
          <a:p>
            <a:r>
              <a:rPr lang="cs-CZ" altLang="cs-CZ" sz="3600" u="sng" cap="all" dirty="0" smtClean="0">
                <a:solidFill>
                  <a:srgbClr val="00B0F0"/>
                </a:solidFill>
              </a:rPr>
              <a:t>www.parkovaciasociace.cz</a:t>
            </a:r>
            <a:endParaRPr lang="cs-CZ" sz="2000" u="sng" cap="all" dirty="0">
              <a:solidFill>
                <a:srgbClr val="00B0F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91" y="2939690"/>
            <a:ext cx="1561386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425999" y="14160"/>
            <a:ext cx="5493304" cy="7056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cap="all" dirty="0" smtClean="0"/>
              <a:t>Více na:</a:t>
            </a:r>
            <a:endParaRPr lang="cs-CZ" sz="3600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30381" y="6272590"/>
            <a:ext cx="637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Ing. Petr Horský, Předseda Rady České parkovací asociace </a:t>
            </a:r>
            <a:r>
              <a:rPr lang="cs-CZ" dirty="0" err="1" smtClean="0"/>
              <a:t>z.s.p.o</a:t>
            </a:r>
            <a:r>
              <a:rPr lang="cs-CZ" dirty="0" smtClean="0"/>
              <a:t>.</a:t>
            </a:r>
            <a:endParaRPr lang="cs-CZ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3530381" y="4732548"/>
            <a:ext cx="637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Děkuji za pozornost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668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607910" y="3871375"/>
            <a:ext cx="8015614" cy="25215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2545" y="417395"/>
            <a:ext cx="4050666" cy="645739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dirty="0" smtClean="0"/>
              <a:t>ZALOŽENÍ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5401" y="685800"/>
            <a:ext cx="5266163" cy="392595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Česká parkovací asociace </a:t>
            </a:r>
            <a:r>
              <a:rPr lang="cs-CZ" sz="2400" dirty="0" err="1">
                <a:solidFill>
                  <a:srgbClr val="0070C0"/>
                </a:solidFill>
              </a:rPr>
              <a:t>z.s.p.o</a:t>
            </a:r>
            <a:r>
              <a:rPr lang="cs-CZ" sz="2400" dirty="0">
                <a:solidFill>
                  <a:srgbClr val="0070C0"/>
                </a:solidFill>
              </a:rPr>
              <a:t>. </a:t>
            </a:r>
            <a:r>
              <a:rPr lang="cs-CZ" sz="2400" dirty="0" smtClean="0">
                <a:solidFill>
                  <a:srgbClr val="0070C0"/>
                </a:solidFill>
              </a:rPr>
              <a:t>byla založena </a:t>
            </a:r>
            <a:r>
              <a:rPr lang="cs-CZ" sz="2400" dirty="0">
                <a:solidFill>
                  <a:srgbClr val="0070C0"/>
                </a:solidFill>
              </a:rPr>
              <a:t>po </a:t>
            </a:r>
            <a:r>
              <a:rPr lang="cs-CZ" sz="2400" dirty="0" smtClean="0">
                <a:solidFill>
                  <a:srgbClr val="0070C0"/>
                </a:solidFill>
              </a:rPr>
              <a:t>dne 29.dubna 2013 těmito subjekty:</a:t>
            </a:r>
            <a:endParaRPr lang="cs-CZ" sz="2400" dirty="0">
              <a:solidFill>
                <a:srgbClr val="0070C0"/>
              </a:solidFill>
            </a:endParaRPr>
          </a:p>
          <a:p>
            <a:endParaRPr lang="cs-CZ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59939" y="5474226"/>
            <a:ext cx="7840651" cy="655113"/>
          </a:xfrm>
        </p:spPr>
        <p:txBody>
          <a:bodyPr/>
          <a:lstStyle/>
          <a:p>
            <a:pPr algn="l"/>
            <a:r>
              <a:rPr lang="cs-CZ" dirty="0" smtClean="0"/>
              <a:t>      Ing. Petr Horský          Ing. Milan Zelenka                Petr </a:t>
            </a:r>
            <a:r>
              <a:rPr lang="cs-CZ" dirty="0" err="1" smtClean="0"/>
              <a:t>Váverka</a:t>
            </a:r>
            <a:r>
              <a:rPr lang="cs-CZ" dirty="0" smtClean="0"/>
              <a:t>               Ing. Ondřej Myška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767" y="339614"/>
            <a:ext cx="1418262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  <p:pic>
        <p:nvPicPr>
          <p:cNvPr id="1026" name="Picture 2" descr="Logo_MOZ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81" y="4822575"/>
            <a:ext cx="9525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design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45" y="4941637"/>
            <a:ext cx="952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Aprec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17" y="4941637"/>
            <a:ext cx="95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JMPark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463" y="4765424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5433" y="190831"/>
            <a:ext cx="2014375" cy="832899"/>
          </a:xfrm>
        </p:spPr>
        <p:txBody>
          <a:bodyPr>
            <a:normAutofit/>
          </a:bodyPr>
          <a:lstStyle/>
          <a:p>
            <a:r>
              <a:rPr lang="cs-CZ" altLang="cs-CZ" sz="3600" cap="all" dirty="0" smtClean="0"/>
              <a:t>CÍLE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4208" y="1063136"/>
            <a:ext cx="7721791" cy="510540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ČPA je platformou pro výměnu a sdílení informací a zkušeností z procesů přípravy, realizace a provozování systémů dopravy v klidu.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Prioritním cílem </a:t>
            </a:r>
            <a:r>
              <a:rPr lang="cs-CZ" dirty="0">
                <a:solidFill>
                  <a:srgbClr val="0070C0"/>
                </a:solidFill>
              </a:rPr>
              <a:t>ČPA je koordinace činností v oblasti řešení parkování ve městech ČR. </a:t>
            </a:r>
          </a:p>
          <a:p>
            <a:r>
              <a:rPr lang="cs-CZ" dirty="0">
                <a:solidFill>
                  <a:srgbClr val="0070C0"/>
                </a:solidFill>
              </a:rPr>
              <a:t>Jedním ze základních cílů ČPA je aktivně se podílet v procesech přípravy a projednávání změn legislativy a technických předpisů v oblasti parkování. </a:t>
            </a:r>
          </a:p>
          <a:p>
            <a:r>
              <a:rPr lang="cs-CZ" dirty="0">
                <a:solidFill>
                  <a:srgbClr val="0070C0"/>
                </a:solidFill>
              </a:rPr>
              <a:t>Do činnosti ČPA jsou zapojené města, odborné firmy a společnosti řešící problematiku parkování.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374" y="268054"/>
            <a:ext cx="1545483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</p:spTree>
    <p:extLst>
      <p:ext uri="{BB962C8B-B14F-4D97-AF65-F5344CB8AC3E}">
        <p14:creationId xmlns:p14="http://schemas.microsoft.com/office/powerpoint/2010/main" val="33721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636" y="1825975"/>
            <a:ext cx="3253220" cy="1371600"/>
          </a:xfrm>
        </p:spPr>
        <p:txBody>
          <a:bodyPr>
            <a:normAutofit/>
          </a:bodyPr>
          <a:lstStyle/>
          <a:p>
            <a:r>
              <a:rPr lang="cs-CZ" altLang="cs-CZ" sz="3600" cap="all" dirty="0" smtClean="0"/>
              <a:t>ČLENOVÉ </a:t>
            </a:r>
            <a:br>
              <a:rPr lang="cs-CZ" altLang="cs-CZ" sz="3600" cap="all" dirty="0" smtClean="0"/>
            </a:br>
            <a:r>
              <a:rPr lang="cs-CZ" altLang="cs-CZ" sz="2200" cap="all" dirty="0" smtClean="0"/>
              <a:t>K 20.4.2015</a:t>
            </a:r>
            <a:endParaRPr lang="cs-CZ" sz="2200" cap="all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59" y="899095"/>
            <a:ext cx="1231174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  <p:sp>
        <p:nvSpPr>
          <p:cNvPr id="7" name="Obdélník 6"/>
          <p:cNvSpPr/>
          <p:nvPr/>
        </p:nvSpPr>
        <p:spPr>
          <a:xfrm>
            <a:off x="2965837" y="1"/>
            <a:ext cx="683812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2" descr="M.O.Z. Consulting s.r.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28" y="671455"/>
            <a:ext cx="908508" cy="66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78" y="655906"/>
            <a:ext cx="1325103" cy="52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10" y="3195353"/>
            <a:ext cx="1230695" cy="36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35" y="655906"/>
            <a:ext cx="1459325" cy="44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73" y="4279857"/>
            <a:ext cx="1078009" cy="132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27" y="1450710"/>
            <a:ext cx="1424204" cy="69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58" y="1150096"/>
            <a:ext cx="1272732" cy="58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01" y="1764761"/>
            <a:ext cx="90135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44" y="1732022"/>
            <a:ext cx="113396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31" y="5614922"/>
            <a:ext cx="104673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49" y="3041088"/>
            <a:ext cx="1113696" cy="1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78" y="594598"/>
            <a:ext cx="1224000" cy="8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24" y="4451106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3374877" y="3227000"/>
            <a:ext cx="1224000" cy="775825"/>
            <a:chOff x="5562423" y="5417737"/>
            <a:chExt cx="2476500" cy="155165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423" y="5417737"/>
              <a:ext cx="9525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423" y="6407412"/>
              <a:ext cx="247650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8" descr="https://www.car4way.cz/xweb/Images/logo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58" y="1929176"/>
            <a:ext cx="1440000" cy="31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307731" y="182880"/>
            <a:ext cx="646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Municipální             Služby                 Operátoři                Technologické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4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0568" y="188469"/>
            <a:ext cx="3087700" cy="654862"/>
          </a:xfrm>
        </p:spPr>
        <p:txBody>
          <a:bodyPr>
            <a:normAutofit/>
          </a:bodyPr>
          <a:lstStyle/>
          <a:p>
            <a:r>
              <a:rPr lang="cs-CZ" altLang="cs-CZ" sz="3600" cap="all" dirty="0" smtClean="0"/>
              <a:t>Aktivity</a:t>
            </a:r>
            <a:endParaRPr lang="cs-CZ" sz="3600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2814" y="925598"/>
            <a:ext cx="6163718" cy="4371110"/>
          </a:xfrm>
        </p:spPr>
        <p:txBody>
          <a:bodyPr>
            <a:normAutofit lnSpcReduction="10000"/>
          </a:bodyPr>
          <a:lstStyle/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70C0"/>
                </a:solidFill>
              </a:rPr>
              <a:t>Odborné konference ČPA - každoroční vícedenní setkání členů i nečlenů ČPA nad závažnými tématy týkající se dopravy v klidu</a:t>
            </a:r>
          </a:p>
          <a:p>
            <a:pPr marL="1028700" lvl="1" indent="-5715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70C0"/>
                </a:solidFill>
              </a:rPr>
              <a:t>2013 – Praha (1. pracovní setkání ČPA)</a:t>
            </a:r>
          </a:p>
          <a:p>
            <a:pPr marL="1028700" lvl="1" indent="-5715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70C0"/>
                </a:solidFill>
              </a:rPr>
              <a:t>2014 – Střítež (1. konference ČPA)</a:t>
            </a:r>
          </a:p>
          <a:p>
            <a:pPr marL="1028700" lvl="1" indent="-5715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70C0"/>
                </a:solidFill>
              </a:rPr>
              <a:t>2015 – Střítež (2. konference ČPA)</a:t>
            </a:r>
            <a:endParaRPr lang="cs-CZ" dirty="0">
              <a:solidFill>
                <a:srgbClr val="0070C0"/>
              </a:solidFill>
            </a:endParaRP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70C0"/>
                </a:solidFill>
              </a:rPr>
              <a:t>Prezentace ČPA na odborných setkáních, či konferencích jiných subjektů</a:t>
            </a:r>
          </a:p>
          <a:p>
            <a:pPr marL="1028700" lvl="1" indent="-5715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70C0"/>
                </a:solidFill>
              </a:rPr>
              <a:t>konference Slovenské parkovací asociace</a:t>
            </a:r>
          </a:p>
          <a:p>
            <a:pPr marL="1028700" lvl="1" indent="-5715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70C0"/>
                </a:solidFill>
              </a:rPr>
              <a:t>Dopravní komise Svazu měst a obcí</a:t>
            </a:r>
          </a:p>
          <a:p>
            <a:pPr marL="1028700" lvl="1" indent="-5715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70C0"/>
                </a:solidFill>
              </a:rPr>
              <a:t>Sdružení správců místních komunikací</a:t>
            </a: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70C0"/>
                </a:solidFill>
              </a:rPr>
              <a:t>Prezentace ČPA na úrovní jednotlivých měst, vládních úřadů, Parlamentu ČR a ostatních dotčených subjektů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308" y="90761"/>
            <a:ext cx="1521629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  <p:pic>
        <p:nvPicPr>
          <p:cNvPr id="9" name="Picture 2" descr="D:\Galerie\DSC00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49" y="5234565"/>
            <a:ext cx="2531293" cy="161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Galerie\DSC00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76" y="5234565"/>
            <a:ext cx="2537624" cy="16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17" y="5234565"/>
            <a:ext cx="2536842" cy="16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5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9834" y="312754"/>
            <a:ext cx="2883661" cy="705678"/>
          </a:xfrm>
        </p:spPr>
        <p:txBody>
          <a:bodyPr>
            <a:normAutofit/>
          </a:bodyPr>
          <a:lstStyle/>
          <a:p>
            <a:r>
              <a:rPr lang="cs-CZ" altLang="cs-CZ" sz="3600" cap="all" dirty="0" smtClean="0"/>
              <a:t>Kontakty</a:t>
            </a:r>
            <a:endParaRPr lang="cs-CZ" sz="3600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7006" y="1361661"/>
            <a:ext cx="5070804" cy="5105401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Sídlo: Slezská 115,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130 00 Praha 3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Korespondenční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adresa: Washingtonova 1599/17, 110 00 Praha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Telefon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sekretariát: 221 666 646 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info@parkovaciasociace.cz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www.parkovaciasociace.cz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</a:t>
            </a: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Petr Horský – předseda Rady České parkovací asociace </a:t>
            </a:r>
            <a:r>
              <a:rPr lang="cs-CZ" sz="18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z.s.p.o</a:t>
            </a: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sz="18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tel: 724 978 248</a:t>
            </a:r>
          </a:p>
          <a:p>
            <a:pPr marL="0" indent="0">
              <a:buNone/>
            </a:pPr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horsky@parkovaciasociace.cz</a:t>
            </a:r>
          </a:p>
          <a:p>
            <a:endParaRPr lang="cs-CZ" sz="1600" dirty="0" smtClean="0"/>
          </a:p>
          <a:p>
            <a:pPr marL="0" indent="0">
              <a:buNone/>
            </a:pP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Pavel Červinka – sekretář 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ČPA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tel: </a:t>
            </a:r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736 620 520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cervinka@parkovaciasociace.cz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357" y="268052"/>
            <a:ext cx="1561386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</p:spTree>
    <p:extLst>
      <p:ext uri="{BB962C8B-B14F-4D97-AF65-F5344CB8AC3E}">
        <p14:creationId xmlns:p14="http://schemas.microsoft.com/office/powerpoint/2010/main" val="2243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34031" y="268052"/>
            <a:ext cx="3159363" cy="705678"/>
          </a:xfrm>
        </p:spPr>
        <p:txBody>
          <a:bodyPr>
            <a:normAutofit fontScale="90000"/>
          </a:bodyPr>
          <a:lstStyle/>
          <a:p>
            <a:r>
              <a:rPr lang="cs-CZ" altLang="cs-CZ" sz="3600" cap="all" dirty="0" smtClean="0"/>
              <a:t>2. konference</a:t>
            </a:r>
            <a:endParaRPr lang="cs-CZ" sz="3600" cap="all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357" y="268052"/>
            <a:ext cx="1561386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358760" y="2435188"/>
            <a:ext cx="5919194" cy="362934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15.-16.duben 2015 Střítež u Jihlavy</a:t>
            </a:r>
          </a:p>
          <a:p>
            <a:endParaRPr lang="cs-CZ" sz="2800" dirty="0"/>
          </a:p>
          <a:p>
            <a:r>
              <a:rPr lang="cs-CZ" sz="2800" dirty="0" smtClean="0"/>
              <a:t>5 poselství ČPA</a:t>
            </a:r>
          </a:p>
          <a:p>
            <a:endParaRPr lang="cs-CZ" sz="2800" dirty="0" smtClean="0"/>
          </a:p>
          <a:p>
            <a:r>
              <a:rPr lang="cs-CZ" sz="2800" dirty="0" smtClean="0"/>
              <a:t>5 prostředků ČPA</a:t>
            </a:r>
          </a:p>
          <a:p>
            <a:endParaRPr lang="cs-CZ" sz="2800" dirty="0"/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8" y="3477840"/>
            <a:ext cx="1524766" cy="1308845"/>
          </a:xfrm>
          <a:prstGeom prst="rect">
            <a:avLst/>
          </a:prstGeom>
        </p:spPr>
      </p:pic>
      <p:pic>
        <p:nvPicPr>
          <p:cNvPr id="1026" name="Picture 2" descr="http://www.parkovaciasociace.cz/foto/2-konference-cpa/d-dsc006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23" y="4933950"/>
            <a:ext cx="280987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132" y="3893846"/>
            <a:ext cx="2258170" cy="705678"/>
          </a:xfrm>
        </p:spPr>
        <p:txBody>
          <a:bodyPr>
            <a:normAutofit/>
          </a:bodyPr>
          <a:lstStyle/>
          <a:p>
            <a:r>
              <a:rPr lang="cs-CZ" altLang="cs-CZ" sz="3600" cap="all" dirty="0" smtClean="0"/>
              <a:t>2. </a:t>
            </a:r>
            <a:r>
              <a:rPr lang="cs-CZ" altLang="cs-CZ" sz="2000" cap="all" dirty="0" smtClean="0"/>
              <a:t>konference</a:t>
            </a:r>
            <a:endParaRPr lang="cs-CZ" sz="2000" cap="all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91" y="2939690"/>
            <a:ext cx="1561386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593991" y="0"/>
            <a:ext cx="2258170" cy="7056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cs-CZ" sz="3600" cap="all" dirty="0" smtClean="0"/>
              <a:t>Víte  že?</a:t>
            </a:r>
            <a:endParaRPr lang="cs-CZ" sz="2000" cap="al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82" y="954157"/>
            <a:ext cx="6685418" cy="501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079019" y="6543923"/>
            <a:ext cx="579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kpt. Ing. </a:t>
            </a:r>
            <a:r>
              <a:rPr lang="cs-CZ" dirty="0" err="1"/>
              <a:t>Kristína</a:t>
            </a:r>
            <a:r>
              <a:rPr lang="cs-CZ" dirty="0"/>
              <a:t> Hájková, HZS hl. m. Prahy, odd. IZS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1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132" y="3893846"/>
            <a:ext cx="2258170" cy="705678"/>
          </a:xfrm>
        </p:spPr>
        <p:txBody>
          <a:bodyPr>
            <a:normAutofit/>
          </a:bodyPr>
          <a:lstStyle/>
          <a:p>
            <a:r>
              <a:rPr lang="cs-CZ" altLang="cs-CZ" sz="3600" cap="all" dirty="0" smtClean="0"/>
              <a:t>2. </a:t>
            </a:r>
            <a:r>
              <a:rPr lang="cs-CZ" altLang="cs-CZ" sz="2000" cap="all" dirty="0" smtClean="0"/>
              <a:t>konference</a:t>
            </a:r>
            <a:endParaRPr lang="cs-CZ" sz="2000" cap="all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91" y="2939690"/>
            <a:ext cx="1561386" cy="795082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>
            <a:bevelT w="101600" h="101600"/>
          </a:sp3d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593991" y="0"/>
            <a:ext cx="2258170" cy="7056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cs-CZ" sz="3600" cap="all" dirty="0" smtClean="0"/>
              <a:t>Víte  že?</a:t>
            </a:r>
            <a:endParaRPr lang="cs-CZ" sz="2000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90336" y="6211669"/>
            <a:ext cx="571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Zdroj: pplk. JUDr. Sabina </a:t>
            </a:r>
            <a:r>
              <a:rPr lang="cs-CZ" dirty="0" smtClean="0"/>
              <a:t>BURDOVÁ</a:t>
            </a:r>
            <a:r>
              <a:rPr lang="cs-CZ" dirty="0"/>
              <a:t>, Rada, </a:t>
            </a:r>
            <a:endParaRPr lang="cs-CZ" dirty="0" smtClean="0"/>
          </a:p>
          <a:p>
            <a:pPr algn="r"/>
            <a:r>
              <a:rPr lang="cs-CZ" dirty="0" smtClean="0"/>
              <a:t>Policejní </a:t>
            </a:r>
            <a:r>
              <a:rPr lang="cs-CZ" dirty="0"/>
              <a:t>prezidium </a:t>
            </a:r>
            <a:r>
              <a:rPr lang="cs-CZ" dirty="0" smtClean="0"/>
              <a:t>ČR, Ředitelství </a:t>
            </a:r>
            <a:r>
              <a:rPr lang="cs-CZ" dirty="0"/>
              <a:t>služby dopravní </a:t>
            </a:r>
            <a:r>
              <a:rPr lang="cs-CZ" dirty="0" smtClean="0"/>
              <a:t>policie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00" y="1000959"/>
            <a:ext cx="6480000" cy="467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1314</TotalTime>
  <Words>429</Words>
  <Application>Microsoft Office PowerPoint</Application>
  <PresentationFormat>A4 (210 x 297 mm)</PresentationFormat>
  <Paragraphs>76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Paralaxa</vt:lpstr>
      <vt:lpstr>Česká parkovací asociace z.s.p.o. pro Integrované dopravní systémy 11.-12. května 2015 v Hotelu Jehla ve Žďáru nad Sázavou</vt:lpstr>
      <vt:lpstr>ZALOŽENÍ</vt:lpstr>
      <vt:lpstr>CÍLE</vt:lpstr>
      <vt:lpstr>ČLENOVÉ  K 20.4.2015</vt:lpstr>
      <vt:lpstr>Aktivity</vt:lpstr>
      <vt:lpstr>Kontakty</vt:lpstr>
      <vt:lpstr>2. konference</vt:lpstr>
      <vt:lpstr>2. konference</vt:lpstr>
      <vt:lpstr>2. konference</vt:lpstr>
      <vt:lpstr>2. konference</vt:lpstr>
      <vt:lpstr>2. konference</vt:lpstr>
      <vt:lpstr>2. konference</vt:lpstr>
      <vt:lpstr>2. konference</vt:lpstr>
      <vt:lpstr>2. konference</vt:lpstr>
      <vt:lpstr>2. konference</vt:lpstr>
      <vt:lpstr>www.parkovaciasociace.cz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parkovací asociace</dc:title>
  <dc:creator>Pavel Cervinka</dc:creator>
  <cp:lastModifiedBy>Horský Petr</cp:lastModifiedBy>
  <cp:revision>48</cp:revision>
  <dcterms:created xsi:type="dcterms:W3CDTF">2014-10-17T08:33:20Z</dcterms:created>
  <dcterms:modified xsi:type="dcterms:W3CDTF">2015-05-11T13:05:24Z</dcterms:modified>
</cp:coreProperties>
</file>