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9" r:id="rId3"/>
    <p:sldId id="281" r:id="rId4"/>
    <p:sldId id="280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5" r:id="rId14"/>
    <p:sldId id="291" r:id="rId15"/>
    <p:sldId id="292" r:id="rId16"/>
    <p:sldId id="293" r:id="rId17"/>
    <p:sldId id="294" r:id="rId18"/>
    <p:sldId id="277" r:id="rId19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58" autoAdjust="0"/>
  </p:normalViewPr>
  <p:slideViewPr>
    <p:cSldViewPr>
      <p:cViewPr varScale="1">
        <p:scale>
          <a:sx n="86" d="100"/>
          <a:sy n="86" d="100"/>
        </p:scale>
        <p:origin x="-14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A0BEC-33E0-4C0A-988B-CEF3F3B48D1C}" type="datetimeFigureOut">
              <a:rPr lang="cs-CZ" smtClean="0"/>
              <a:pPr/>
              <a:t>10.5.2015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CDB01-DE8A-449B-A02E-F11982BE974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6C791-734D-4052-8736-3621D6459D51}" type="datetimeFigureOut">
              <a:rPr lang="cs-CZ" smtClean="0"/>
              <a:pPr/>
              <a:t>10.5.2015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5DF19-F28F-46B9-AB36-E0CA5839AE4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5DF19-F28F-46B9-AB36-E0CA5839AE45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Slavoj Dolejš, zástupce dopravního podniku České Budějovice připravil pro účastníky konference velmi poutavou a trochu provokativní prezentaci o tom, jak si stojí marketing dopravních podniků v České republice nebo spíše o tom, jakou má podporu u svých zřizovatelů.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5DF19-F28F-46B9-AB36-E0CA5839AE45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Veřejná doprava v České republice je na vysoké úrovni. Kolik zákazníků si ovšem tuto skutečnost uvědomuje? Jaký má veřejná doprava v České republice sociální status? Stejně jako nejsou připraveni organizátoři veřejné dopravy reagovat na trendy, které v Evropě mají podobu již běžících projektů, nejsou zákazníci ještě připraveni změnit své vnímání veřejné dopravy u nás.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Věřme, že je to v obou případech jen otázka času, kdy se to změní.</a:t>
            </a:r>
          </a:p>
          <a:p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5DF19-F28F-46B9-AB36-E0CA5839AE45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 cílem dalšího zvyšování kvality konference pravidelně žádáme účastníky o zpětnou vazbu. Kromě jiného se objevily názory, že na konferenci bychom měli zvát zástupce státní správy a místních samospráv. Tato skupina na konferenci skutečně nebyla zastoupena tak silně, jak bychom si přáli. Nikoli naší vinou… Možná by potom diskuse o budoucnosti veřejné dopravy a realizace koncepčních řešení byla jednodušší…</a:t>
            </a: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Některým účastníkům chyběly na konferenci prezentace řešení z menších českých a slovenských měst. My máme za to, že na našem území je mnoho možností jak sdílet zkušenosti místních dopravních podniků nebo integrátorů dopravy. Kromě Sdružení dopravních podniků a jeho odborných skupin jsou zde pořádány národní odborné konference na různá témata. My se snažíme přinést zkušenosti ze zahraničí, kde jsou s vnímáním veřejné dopravy, jejího významu v dopravním systému velký kus před námi. Možná je to předčasné, ale věříme, že je zde mnoho nadšených lidí, kteří tuto inspiraci otevřeně vítají.</a:t>
            </a:r>
          </a:p>
          <a:p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5DF19-F28F-46B9-AB36-E0CA5839AE45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3. ročníku se zúčastnilo opět více než 300 hostů, letos již z 15 států světa. </a:t>
            </a:r>
          </a:p>
          <a:p>
            <a:r>
              <a:rPr lang="cs-CZ" dirty="0" smtClean="0"/>
              <a:t>V Plzni se sešli zástupci dopravních podniků, integrátorů, veřejné správy, komerčního sektoru i akademici.</a:t>
            </a:r>
          </a:p>
          <a:p>
            <a:endParaRPr lang="cs-CZ" dirty="0" smtClean="0"/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Tematicky byly přednášky rozděleny do 3 bloků: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Udržitelná městská doprava pro 21. století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Technologie ve vozidlech a na tratích městské veřejné dopravy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Náš zákazník, který se věnoval zejména marketingu veřejné dopravy a odbavovacím systémům.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5DF19-F28F-46B9-AB36-E0CA5839AE45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Především prezentace, které zazněly v rámci 1. bloku, ukázaly velkou propast mezi vnímáním role veřejné dopravy v České republice a zemích západní Evropy.  Myšlenkově jsou Němci, Rakušané nebo třeba Finové dál – již přijali názor, že osobní automobily jsou ve městech problém, jsou citlivější na otázku životního prostředí a své dopravní chování tomu přizpůsobují.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Profesor Ahrens z Univerzity Drážďany se v rámci své přednášky věnoval rostoucímu významu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multimodálního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intermodálního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cestování.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5DF19-F28F-46B9-AB36-E0CA5839AE45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Zároveň prezentoval změnu chování u „mladých dospělých“, kteří preferují cestování veřejnou dopravou, snižuje se u nich počet vlastnictví osobních automobilů (nevnímají vlastnictví auta jako společenský status) a využívají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carsharingu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Trendem v Německu je nárůst podílu veřejné dopravy, v České republice naopak zatím dochází k poklesu počtu přepravených osob i přes rostoucí kvalitu služby. </a:t>
            </a: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 rámci bloku udržitelné dopravy se přednášky v některých směrech prolínaly. Jedním z nich byla i orientaci na větší míru svobody při volbě dopravního prostředku. Nezávislost je častým argumentem osob, které používají k přepravě převážně osobní automobil. Ovšem skutečnou nezávislost by měl přinést tzv. „jednotný systém mobility“, o kterém přednášel pan Martin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Röhleef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 dopravního podniku v Hannoveru. </a:t>
            </a:r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5DF19-F28F-46B9-AB36-E0CA5839AE45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Právě tam již v roce 2004 zavedli jako první v Německu integrovaný balíček mobility nazvaný „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HANNOVERmobil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“. </a:t>
            </a:r>
          </a:p>
          <a:p>
            <a:pPr lvl="1"/>
            <a:r>
              <a:rPr lang="cs-CZ" b="1" dirty="0" smtClean="0"/>
              <a:t>Veřejná doprava </a:t>
            </a:r>
            <a:r>
              <a:rPr lang="cs-CZ" dirty="0" smtClean="0"/>
              <a:t>(předplatné) </a:t>
            </a:r>
          </a:p>
          <a:p>
            <a:pPr lvl="1"/>
            <a:r>
              <a:rPr lang="en-US" b="1" dirty="0" err="1" smtClean="0"/>
              <a:t>CarSharing</a:t>
            </a:r>
            <a:endParaRPr lang="cs-CZ" dirty="0" smtClean="0"/>
          </a:p>
          <a:p>
            <a:pPr lvl="1"/>
            <a:r>
              <a:rPr lang="en-US" b="1" dirty="0" err="1" smtClean="0"/>
              <a:t>CarRental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cs-CZ" dirty="0" smtClean="0"/>
              <a:t>sleva</a:t>
            </a:r>
            <a:r>
              <a:rPr lang="en-US" dirty="0" smtClean="0"/>
              <a:t>)</a:t>
            </a:r>
            <a:endParaRPr lang="cs-CZ" dirty="0" smtClean="0"/>
          </a:p>
          <a:p>
            <a:pPr lvl="1"/>
            <a:r>
              <a:rPr lang="cs-CZ" b="1" dirty="0" smtClean="0"/>
              <a:t>Vlaková doprava</a:t>
            </a:r>
          </a:p>
          <a:p>
            <a:pPr lvl="1"/>
            <a:r>
              <a:rPr lang="en-US" b="1" dirty="0" smtClean="0"/>
              <a:t>Taxi </a:t>
            </a:r>
            <a:r>
              <a:rPr lang="en-US" dirty="0" smtClean="0"/>
              <a:t>(</a:t>
            </a:r>
            <a:r>
              <a:rPr lang="cs-CZ" dirty="0" smtClean="0"/>
              <a:t>sleva, bezhotovostní platba)</a:t>
            </a:r>
          </a:p>
          <a:p>
            <a:pPr lvl="1"/>
            <a:r>
              <a:rPr lang="cs-CZ" b="1" dirty="0" smtClean="0"/>
              <a:t>Půjčovna kol </a:t>
            </a:r>
          </a:p>
          <a:p>
            <a:pPr lvl="0"/>
            <a:r>
              <a:rPr lang="cs-CZ" b="1" dirty="0" smtClean="0"/>
              <a:t>Společné vyúčtování „</a:t>
            </a:r>
            <a:r>
              <a:rPr lang="en-US" b="1" dirty="0" smtClean="0"/>
              <a:t>Mobility Bill“</a:t>
            </a:r>
            <a:r>
              <a:rPr lang="cs-CZ" b="1" dirty="0" smtClean="0"/>
              <a:t> </a:t>
            </a:r>
            <a:r>
              <a:rPr lang="cs-CZ" dirty="0" smtClean="0"/>
              <a:t>od dopravního podniku</a:t>
            </a:r>
          </a:p>
          <a:p>
            <a:pPr lvl="0"/>
            <a:endParaRPr lang="cs-CZ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 prezentaci se věnoval chystanému řešení systému mobility v Hannoveru  – tzv. prodejně mobility. Ta nabízí flexibilní komplexní řešení pro všechny integrované služby (veřejnou dopravu, sdílení automobilů, taxislužbu, jízdní kola atp.) včetně:</a:t>
            </a:r>
          </a:p>
          <a:p>
            <a:pPr lvl="0"/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5DF19-F28F-46B9-AB36-E0CA5839AE45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Základní myšlenkou je, že zákazníci si mohou „sami nastavit na míru“ svou smlouvu, a to výběrem příslušných služeb (volbou veřejné dopravy, sdílení automobilů, taxislužby atd.) a určité úrovně sazeb (např. volbou jednotlivých jízdenek nebo roční jízdenky na celý systém veřejné dopravy; základní tarif nebo tarif častého uživatele služby sdílení automobilů).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„Prodejna mobility“ je určena především pro použití pomocí chytrých telefonů. Bude dále rozvíjena v několika etapách, z nichž první byla již zahájena v listopadu 2014. Všechny funkce budou k dispozici do konce roku 2015. </a:t>
            </a: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uvedených konceptů zapadlo i téma, kterému se věnoval host až z kanadského Montrealu – Catherine Kargas. Ta představila technologii autonomních vozidel a související důsledky pro veřejnou dopravu. Předpokládá se, že autonomní vozidla budou používána pro služby mobility na požádání již v průběhu příštího desetiletí. Tento podnikatelský model bude znamenat stírání hranice mezi veřejnou dopravou a dalšími formami městské mobility. </a:t>
            </a: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5DF19-F28F-46B9-AB36-E0CA5839AE45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Podobné řešení přinesla i přednáška Sampo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Hietannena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(ITS, Finsko).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 se ve svém příspěvku věnoval Mobilitě jako službě (Mobility as a Service,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MaaS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Jedná se o model distribuce dopravy, v němž se všechny přepravní potřeby zákazníka opět uspokojují v rámci jednoho rozhraní a nabízí je poskytovatel služeb. Služby jsou obvykle nabízeny v balíčcích, jak to známe například u mobilních operátorů.</a:t>
            </a:r>
          </a:p>
          <a:p>
            <a:endParaRPr lang="cs-CZ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Vizí je vnímat celý sektor dopravy jako spolupracující a propojený ekosystém, který poskytuje služby reagující na potřeby zákazníků. 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Hranice mezi různými způsoby dopravy jsou malé nebo vůbec nejsou. Ekosystém se sestává z dopravní infrastruktury, dopravních služeb, dopravních informací a platebních služeb. </a:t>
            </a: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Tento nový způsob nabídky přináší dvě nové možnosti, z nichž mohou tradiční dopravní podniky nebo integrátoři dopravy těžit: na jedné straně poskytovatelé mobility mohou zahrnout systém veřejné dopravy do svého hodnotového řetězce; a na druhé straně se některé dopravní podniky nebo integrátoři sami mohou stát poskytovateli nové mobility. </a:t>
            </a:r>
          </a:p>
          <a:p>
            <a:endParaRPr lang="cs-C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Uvedená řešení se zdají být pro našince ještě velmi vzdálená. Nejen s ohledem na současný stav integrace dopravy v České republice, ale soudě i podle reakcí účastníků na naší konferenci. Zdá se, že mentálně máme pro podobná řešení zpoždění ještě minimálně jednu generaci.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5DF19-F28F-46B9-AB36-E0CA5839AE45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Kromě rozdílu v dopravním chování se zdá být dalším významným rozdílem i dopravní politika českých a zahraničních měst. Příklad uvedl pan Rüdiger Maresch, zástupce regionálního sněmu ve Vídni, který prezentoval výsledky dopravní politiky ve Vídni. Tam došlo k restrikci IAD na jedné z hlavních obchodních tepen města –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Mariahilfer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Strasse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Vídeň také o 100% zvýšila sazbu parkovného a snížila cenu ročního předplatného. Výsledkem je snížení podílu IAD na celkovém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modal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splitu ze 40 na 25%.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Vídeň je příkladem města, které má velmi silnou dopravní politiku a na rozdíl od jiných měst, která mají tzv. dopravní strategii, si klade dlouhodobé a velmi konkrétní, měřitelné cíle. </a:t>
            </a:r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5DF19-F28F-46B9-AB36-E0CA5839AE45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Zajímavým tématem konference byl i marketing dopravních podniků.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Trevor Garrod (předseda mezinárodní federace cestujících) navázal na uvedené přednášky a zdůraznil význam synergie v oblasti veřejné a individuální dopravy. Veřejná doprava by měla být „user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friendly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“, jednoduchost odbavení, informace v reálném čase nebo zaměstnanci, kteří dělají dobré jméno společnosti – to jsou důležité atributy veřejné dopravy.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5DF19-F28F-46B9-AB36-E0CA5839AE45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6237E-E7BE-479E-B187-E583ED349B1E}" type="datetime1">
              <a:rPr lang="cs-CZ" smtClean="0"/>
              <a:pPr>
                <a:defRPr/>
              </a:pPr>
              <a:t>10.5.2015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CCD27-60E3-4776-B427-7EB3468629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069B8-BEAF-4200-90F8-4BC060DFF3CB}" type="datetime1">
              <a:rPr lang="cs-CZ" smtClean="0"/>
              <a:pPr>
                <a:defRPr/>
              </a:pPr>
              <a:t>10.5.2015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2A844-FC9B-48D8-8C3C-2B10A8955B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D7683-3858-4542-A4F7-61B6C3AADF9C}" type="datetime1">
              <a:rPr lang="cs-CZ" smtClean="0"/>
              <a:pPr>
                <a:defRPr/>
              </a:pPr>
              <a:t>10.5.2015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66B3E-0057-41C9-BE11-48AAB5D99D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77149-9EA6-4D48-A6BA-6EB1D4B9AA11}" type="datetime1">
              <a:rPr lang="cs-CZ" smtClean="0"/>
              <a:pPr>
                <a:defRPr/>
              </a:pPr>
              <a:t>10.5.2015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7F445-BF23-423D-8409-D0A0008658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5D7ED-11DA-422B-AE3E-60E99DB97B20}" type="datetime1">
              <a:rPr lang="cs-CZ" smtClean="0"/>
              <a:pPr>
                <a:defRPr/>
              </a:pPr>
              <a:t>10.5.2015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440E7-6EF5-4D54-B7DB-5A0A1383F2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1F602-108F-4239-98F2-6302228E8226}" type="datetime1">
              <a:rPr lang="cs-CZ" smtClean="0"/>
              <a:pPr>
                <a:defRPr/>
              </a:pPr>
              <a:t>10.5.2015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CCA36-C590-4E6B-8142-50AD3F6DFD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9B527-1859-4911-BC87-8419D5245907}" type="datetime1">
              <a:rPr lang="cs-CZ" smtClean="0"/>
              <a:pPr>
                <a:defRPr/>
              </a:pPr>
              <a:t>10.5.2015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E0175-1A32-48C9-84CF-436F37F326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6B629-54A7-4AC3-827B-E2727E41CC56}" type="datetime1">
              <a:rPr lang="cs-CZ" smtClean="0"/>
              <a:pPr>
                <a:defRPr/>
              </a:pPr>
              <a:t>10.5.2015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1CF1A-9B6E-415D-8263-57098FC951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5A1BD-11A4-4664-A8EE-A0593E6FFE40}" type="datetime1">
              <a:rPr lang="cs-CZ" smtClean="0"/>
              <a:pPr>
                <a:defRPr/>
              </a:pPr>
              <a:t>10.5.2015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F9292-0AF8-4D6E-9DFC-0D6167FFF6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DFD26-4FCF-49DF-A3DD-BDFAB9E2E0D2}" type="datetime1">
              <a:rPr lang="cs-CZ" smtClean="0"/>
              <a:pPr>
                <a:defRPr/>
              </a:pPr>
              <a:t>10.5.2015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B2E14-8072-4A9A-BEDD-FE38520721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0C83F-907E-4C70-AF44-78A112B54BFE}" type="datetime1">
              <a:rPr lang="cs-CZ" smtClean="0"/>
              <a:pPr>
                <a:defRPr/>
              </a:pPr>
              <a:t>10.5.2015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FF650-9AD9-4C72-8650-4B98897C1D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EAB6B7-4F2F-43D0-BCEF-2B442C28BEF9}" type="datetime1">
              <a:rPr lang="cs-CZ" smtClean="0"/>
              <a:pPr>
                <a:defRPr/>
              </a:pPr>
              <a:t>10.5.2015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360B07-621E-4F49-BC0D-018739A6D1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wmf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5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7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franova@pmdp.c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>
                <a:solidFill>
                  <a:schemeClr val="tx1"/>
                </a:solidFill>
              </a:rPr>
              <a:t>Ohlédnutí za konferencí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188640"/>
            <a:ext cx="9144000" cy="417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>
                  <a:alpha val="0"/>
                </a:srgbClr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467544" y="2897561"/>
            <a:ext cx="8856984" cy="3888432"/>
          </a:xfrm>
          <a:prstGeom prst="rect">
            <a:avLst/>
          </a:prstGeom>
        </p:spPr>
        <p:txBody>
          <a:bodyPr numCol="2" spcCol="36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cs-CZ" sz="2800" baseline="30000" dirty="0" smtClean="0"/>
          </a:p>
        </p:txBody>
      </p:sp>
      <p:pic>
        <p:nvPicPr>
          <p:cNvPr id="15" name="Picture 5" descr="E:\work07\csoftware\pmdp\konference2012\2015\ikony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93095"/>
            <a:ext cx="6840760" cy="23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E:\work07\csoftware\pmdp\konference2012\2015\pru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25353"/>
            <a:ext cx="914400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395536" y="1268760"/>
            <a:ext cx="8928992" cy="6926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b="1" baseline="30000" dirty="0" smtClean="0"/>
              <a:t>Marketing veřejné dopravy</a:t>
            </a:r>
            <a:r>
              <a:rPr lang="cs-CZ" b="1" dirty="0" smtClean="0"/>
              <a:t> </a:t>
            </a:r>
            <a:r>
              <a:rPr lang="cs-CZ" b="1" baseline="30000" dirty="0" smtClean="0"/>
              <a:t>– S. Dolejš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3529" y="49827"/>
            <a:ext cx="2880319" cy="8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940152" y="260649"/>
            <a:ext cx="2915816" cy="54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7F445-BF23-423D-8409-D0A00086588F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p:sp>
        <p:nvSpPr>
          <p:cNvPr id="18" name="Zástupný symbol pro obsah 16"/>
          <p:cNvSpPr>
            <a:spLocks noGrp="1"/>
          </p:cNvSpPr>
          <p:nvPr>
            <p:ph idx="1"/>
          </p:nvPr>
        </p:nvSpPr>
        <p:spPr>
          <a:xfrm>
            <a:off x="251520" y="6425952"/>
            <a:ext cx="8604448" cy="4320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800" i="1" dirty="0" smtClean="0"/>
              <a:t>Převzato z přednášky Slavoje Dolejše</a:t>
            </a:r>
          </a:p>
        </p:txBody>
      </p:sp>
      <p:sp>
        <p:nvSpPr>
          <p:cNvPr id="16" name="Zástupný symbol pro obsah 16"/>
          <p:cNvSpPr txBox="1">
            <a:spLocks/>
          </p:cNvSpPr>
          <p:nvPr/>
        </p:nvSpPr>
        <p:spPr bwMode="auto">
          <a:xfrm>
            <a:off x="539552" y="2060848"/>
            <a:ext cx="828092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Důsledek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úspěšnosti investic do reklamy IAD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046"/>
          <a:stretch>
            <a:fillRect/>
          </a:stretch>
        </p:blipFill>
        <p:spPr>
          <a:xfrm>
            <a:off x="971600" y="2564904"/>
            <a:ext cx="7380312" cy="378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185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>
                  <a:alpha val="0"/>
                </a:srgbClr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467544" y="2897561"/>
            <a:ext cx="8856984" cy="3888432"/>
          </a:xfrm>
          <a:prstGeom prst="rect">
            <a:avLst/>
          </a:prstGeom>
        </p:spPr>
        <p:txBody>
          <a:bodyPr numCol="2" spcCol="36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cs-CZ" sz="2800" baseline="30000" dirty="0" smtClean="0"/>
          </a:p>
        </p:txBody>
      </p:sp>
      <p:pic>
        <p:nvPicPr>
          <p:cNvPr id="15" name="Picture 5" descr="E:\work07\csoftware\pmdp\konference2012\2015\ikony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93095"/>
            <a:ext cx="6840760" cy="23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E:\work07\csoftware\pmdp\konference2012\2015\pru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25353"/>
            <a:ext cx="914400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395536" y="1268760"/>
            <a:ext cx="8928992" cy="6926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b="1" baseline="30000" dirty="0" smtClean="0"/>
              <a:t>Marketing veřejné dopravy</a:t>
            </a:r>
            <a:r>
              <a:rPr lang="cs-CZ" b="1" dirty="0" smtClean="0"/>
              <a:t> </a:t>
            </a:r>
            <a:r>
              <a:rPr lang="cs-CZ" b="1" baseline="30000" dirty="0" smtClean="0"/>
              <a:t>– S. Dolejš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3529" y="49827"/>
            <a:ext cx="2880319" cy="8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940152" y="260649"/>
            <a:ext cx="2915816" cy="54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7F445-BF23-423D-8409-D0A00086588F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sp>
        <p:nvSpPr>
          <p:cNvPr id="18" name="Zástupný symbol pro obsah 16"/>
          <p:cNvSpPr>
            <a:spLocks noGrp="1"/>
          </p:cNvSpPr>
          <p:nvPr>
            <p:ph idx="1"/>
          </p:nvPr>
        </p:nvSpPr>
        <p:spPr>
          <a:xfrm>
            <a:off x="251520" y="6425952"/>
            <a:ext cx="8604448" cy="4320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800" i="1" dirty="0" smtClean="0"/>
              <a:t>Převzato z přednášky Slavoje Dolejše</a:t>
            </a:r>
          </a:p>
        </p:txBody>
      </p:sp>
      <p:sp>
        <p:nvSpPr>
          <p:cNvPr id="16" name="Zástupný symbol pro obsah 16"/>
          <p:cNvSpPr txBox="1">
            <a:spLocks/>
          </p:cNvSpPr>
          <p:nvPr/>
        </p:nvSpPr>
        <p:spPr bwMode="auto">
          <a:xfrm>
            <a:off x="539552" y="1988840"/>
            <a:ext cx="799288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Vadí,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nevadí 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2492896"/>
            <a:ext cx="61245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8185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>
                  <a:alpha val="0"/>
                </a:srgbClr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467544" y="2897561"/>
            <a:ext cx="8856984" cy="3888432"/>
          </a:xfrm>
          <a:prstGeom prst="rect">
            <a:avLst/>
          </a:prstGeom>
        </p:spPr>
        <p:txBody>
          <a:bodyPr numCol="2" spcCol="36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cs-CZ" sz="2800" baseline="30000" dirty="0" smtClean="0"/>
          </a:p>
        </p:txBody>
      </p:sp>
      <p:pic>
        <p:nvPicPr>
          <p:cNvPr id="15" name="Picture 5" descr="E:\work07\csoftware\pmdp\konference2012\2015\ikony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93095"/>
            <a:ext cx="6840760" cy="23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E:\work07\csoftware\pmdp\konference2012\2015\pru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25353"/>
            <a:ext cx="914400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395536" y="1268760"/>
            <a:ext cx="8928992" cy="6926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b="1" baseline="30000" dirty="0" smtClean="0"/>
              <a:t>Marketing veřejné dopravy</a:t>
            </a:r>
            <a:r>
              <a:rPr lang="cs-CZ" b="1" dirty="0" smtClean="0"/>
              <a:t> </a:t>
            </a:r>
            <a:r>
              <a:rPr lang="cs-CZ" b="1" baseline="30000" dirty="0" smtClean="0"/>
              <a:t>– S. Dolejš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3529" y="49827"/>
            <a:ext cx="2880319" cy="8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940152" y="260649"/>
            <a:ext cx="2915816" cy="54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7F445-BF23-423D-8409-D0A00086588F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  <p:sp>
        <p:nvSpPr>
          <p:cNvPr id="18" name="Zástupný symbol pro obsah 16"/>
          <p:cNvSpPr>
            <a:spLocks noGrp="1"/>
          </p:cNvSpPr>
          <p:nvPr>
            <p:ph idx="1"/>
          </p:nvPr>
        </p:nvSpPr>
        <p:spPr>
          <a:xfrm>
            <a:off x="251520" y="6425952"/>
            <a:ext cx="8604448" cy="4320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800" i="1" dirty="0" smtClean="0"/>
              <a:t>Převzato z přednášky Slavoje Dolejše</a:t>
            </a: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864"/>
          <a:stretch>
            <a:fillRect/>
          </a:stretch>
        </p:blipFill>
        <p:spPr>
          <a:xfrm>
            <a:off x="1043608" y="2564904"/>
            <a:ext cx="7186325" cy="3720520"/>
          </a:xfrm>
          <a:prstGeom prst="rect">
            <a:avLst/>
          </a:prstGeom>
        </p:spPr>
      </p:pic>
      <p:sp>
        <p:nvSpPr>
          <p:cNvPr id="22" name="Zástupný symbol pro obsah 16"/>
          <p:cNvSpPr txBox="1">
            <a:spLocks/>
          </p:cNvSpPr>
          <p:nvPr/>
        </p:nvSpPr>
        <p:spPr bwMode="auto">
          <a:xfrm>
            <a:off x="539552" y="1988840"/>
            <a:ext cx="799288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Vadí,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nevadí 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185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10" name="Nadpis 9"/>
          <p:cNvSpPr>
            <a:spLocks noGrp="1"/>
          </p:cNvSpPr>
          <p:nvPr>
            <p:ph type="ctrTitle"/>
          </p:nvPr>
        </p:nvSpPr>
        <p:spPr>
          <a:xfrm>
            <a:off x="685800" y="836715"/>
            <a:ext cx="7772400" cy="2763739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>
            <a:noAutofit/>
          </a:bodyPr>
          <a:lstStyle/>
          <a:p>
            <a:endParaRPr lang="cs-CZ" sz="16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014" y="5877275"/>
            <a:ext cx="3663234" cy="594361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2051720" y="548680"/>
            <a:ext cx="4867037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eaLnBrk="0" hangingPunct="0"/>
            <a:r>
              <a:rPr lang="cs-CZ" sz="3200" b="1" dirty="0" smtClean="0"/>
              <a:t>PLZEŇSKÁ KARTA </a:t>
            </a:r>
            <a:endParaRPr lang="cs-CZ" sz="3200" b="1" dirty="0" smtClean="0"/>
          </a:p>
          <a:p>
            <a:pPr algn="ctr" eaLnBrk="0" hangingPunct="0"/>
            <a:r>
              <a:rPr lang="cs-CZ" sz="3200" b="1" dirty="0" smtClean="0"/>
              <a:t>A </a:t>
            </a:r>
          </a:p>
          <a:p>
            <a:pPr algn="ctr" eaLnBrk="0" hangingPunct="0"/>
            <a:r>
              <a:rPr lang="cs-CZ" sz="3200" b="1" dirty="0" smtClean="0"/>
              <a:t>KARLOVARSKÁ </a:t>
            </a:r>
            <a:r>
              <a:rPr lang="cs-CZ" sz="3200" b="1" dirty="0" smtClean="0"/>
              <a:t>KARTA</a:t>
            </a:r>
            <a:endParaRPr lang="cs-CZ" sz="3200" b="1" dirty="0">
              <a:latin typeface="Arial Black" pitchFamily="34" charset="0"/>
            </a:endParaRPr>
          </a:p>
        </p:txBody>
      </p:sp>
      <p:pic>
        <p:nvPicPr>
          <p:cNvPr id="12" name="Obrázek 11" descr="kvkarta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65913">
            <a:off x="4492461" y="3322578"/>
            <a:ext cx="1259735" cy="2102688"/>
          </a:xfrm>
          <a:prstGeom prst="rect">
            <a:avLst/>
          </a:prstGeom>
        </p:spPr>
      </p:pic>
      <p:pic>
        <p:nvPicPr>
          <p:cNvPr id="13" name="Obrázek 12" descr="plzenskakarta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22533">
            <a:off x="3188201" y="3284625"/>
            <a:ext cx="1302614" cy="2174260"/>
          </a:xfrm>
          <a:prstGeom prst="rect">
            <a:avLst/>
          </a:prstGeom>
        </p:spPr>
      </p:pic>
      <p:sp>
        <p:nvSpPr>
          <p:cNvPr id="15" name="Podnadpis 2"/>
          <p:cNvSpPr txBox="1">
            <a:spLocks/>
          </p:cNvSpPr>
          <p:nvPr/>
        </p:nvSpPr>
        <p:spPr>
          <a:xfrm rot="21217244">
            <a:off x="2712554" y="2433049"/>
            <a:ext cx="4133027" cy="460034"/>
          </a:xfrm>
          <a:prstGeom prst="rect">
            <a:avLst/>
          </a:prstGeom>
        </p:spPr>
        <p:txBody>
          <a:bodyPr vert="horz" lIns="87272" tIns="43637" rIns="87272" bIns="43637" rtlCol="0">
            <a:normAutofit/>
          </a:bodyPr>
          <a:lstStyle/>
          <a:p>
            <a:pPr algn="ctr" defTabSz="872722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>
                    <a:tint val="75000"/>
                  </a:schemeClr>
                </a:solidFill>
                <a:latin typeface="Segoe Script" pitchFamily="34" charset="0"/>
              </a:rPr>
              <a:t>seznamte se s dvojčaty …</a:t>
            </a:r>
            <a:endParaRPr lang="cs-CZ" dirty="0">
              <a:solidFill>
                <a:schemeClr val="tx1">
                  <a:tint val="75000"/>
                </a:schemeClr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600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pic>
        <p:nvPicPr>
          <p:cNvPr id="5124" name="Picture 4" descr="http://www.ceresit.cz/img/mapa-cr-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3575" y="490021"/>
            <a:ext cx="4248643" cy="2765797"/>
          </a:xfrm>
          <a:prstGeom prst="rect">
            <a:avLst/>
          </a:prstGeom>
          <a:noFill/>
        </p:spPr>
      </p:pic>
      <p:pic>
        <p:nvPicPr>
          <p:cNvPr id="38" name="Obrázek 37" descr="plzenskakarta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41447" y="1665613"/>
            <a:ext cx="452268" cy="754903"/>
          </a:xfrm>
          <a:prstGeom prst="rect">
            <a:avLst/>
          </a:prstGeom>
        </p:spPr>
      </p:pic>
      <p:pic>
        <p:nvPicPr>
          <p:cNvPr id="39" name="Obrázek 38" descr="kvkarta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9873" y="685953"/>
            <a:ext cx="438149" cy="731337"/>
          </a:xfrm>
          <a:prstGeom prst="rect">
            <a:avLst/>
          </a:prstGeom>
        </p:spPr>
      </p:pic>
      <p:sp>
        <p:nvSpPr>
          <p:cNvPr id="34" name="TextovéPole 33"/>
          <p:cNvSpPr txBox="1"/>
          <p:nvPr/>
        </p:nvSpPr>
        <p:spPr>
          <a:xfrm>
            <a:off x="0" y="0"/>
            <a:ext cx="6095879" cy="665706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lvl="0"/>
            <a:endParaRPr lang="cs-CZ" dirty="0" smtClean="0"/>
          </a:p>
          <a:p>
            <a:r>
              <a:rPr lang="cs-CZ" sz="2000" dirty="0" smtClean="0"/>
              <a:t>CO JE CÍLEM PROJEKTU ?</a:t>
            </a:r>
            <a:endParaRPr lang="cs-CZ" sz="2000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384932" y="2708921"/>
            <a:ext cx="8374137" cy="2573921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marL="400736" indent="-400736"/>
            <a:r>
              <a:rPr lang="cs-CZ" sz="1600" b="1" dirty="0" smtClean="0"/>
              <a:t>v 1. Fázi</a:t>
            </a:r>
          </a:p>
          <a:p>
            <a:pPr marL="400736" indent="-400736">
              <a:buFontTx/>
              <a:buChar char="-"/>
            </a:pPr>
            <a:r>
              <a:rPr lang="cs-CZ" sz="1600" dirty="0" smtClean="0"/>
              <a:t>přizpůsobit systém Plzeňská karta pro potřeby Karlových Varů</a:t>
            </a:r>
          </a:p>
          <a:p>
            <a:pPr marL="400736" indent="-400736">
              <a:buFontTx/>
              <a:buChar char="-"/>
            </a:pPr>
            <a:r>
              <a:rPr lang="cs-CZ" sz="1600" dirty="0" smtClean="0"/>
              <a:t>napojit DPKV na jádro systému v Plzni</a:t>
            </a:r>
          </a:p>
          <a:p>
            <a:pPr marL="400736" indent="-400736">
              <a:buFontTx/>
              <a:buChar char="-"/>
            </a:pPr>
            <a:r>
              <a:rPr lang="cs-CZ" sz="1600" dirty="0" smtClean="0"/>
              <a:t>implementovat software pro odbavení cestujících ve vozech DPKV</a:t>
            </a:r>
          </a:p>
          <a:p>
            <a:pPr marL="400736" indent="-400736">
              <a:buFontTx/>
              <a:buChar char="-"/>
            </a:pPr>
            <a:r>
              <a:rPr lang="cs-CZ" sz="1600" dirty="0" smtClean="0"/>
              <a:t>dodat mobilní telefony s revizorským řešením</a:t>
            </a:r>
          </a:p>
          <a:p>
            <a:pPr marL="400736" indent="-400736">
              <a:buFontTx/>
              <a:buChar char="-"/>
            </a:pPr>
            <a:r>
              <a:rPr lang="cs-CZ" sz="1600" dirty="0" smtClean="0"/>
              <a:t>vyrobit a vydat cca 25 tis. Karlovarských karet</a:t>
            </a:r>
          </a:p>
          <a:p>
            <a:pPr marL="400736" indent="-400736">
              <a:buFontTx/>
              <a:buChar char="-"/>
            </a:pPr>
            <a:r>
              <a:rPr lang="cs-CZ" sz="1600" dirty="0" smtClean="0"/>
              <a:t>umožnit  na karty nabíjet časové předplatné</a:t>
            </a:r>
          </a:p>
          <a:p>
            <a:pPr marL="400736" indent="-400736"/>
            <a:endParaRPr lang="cs-CZ" sz="1400" dirty="0" smtClean="0"/>
          </a:p>
          <a:p>
            <a:pPr marL="400736" indent="-400736"/>
            <a:endParaRPr lang="cs-CZ" dirty="0" smtClean="0"/>
          </a:p>
          <a:p>
            <a:pPr marL="400736" indent="-400736">
              <a:buFontTx/>
              <a:buChar char="-"/>
            </a:pPr>
            <a:endParaRPr lang="cs-CZ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384932" y="5388319"/>
            <a:ext cx="8620435" cy="1281259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cs-CZ" sz="1600" b="1" dirty="0" smtClean="0"/>
              <a:t>ve 3. Fázi - </a:t>
            </a:r>
            <a:r>
              <a:rPr lang="cs-CZ" sz="1200" dirty="0" smtClean="0"/>
              <a:t>2016-2018</a:t>
            </a:r>
            <a:endParaRPr lang="cs-CZ" sz="1600" b="1" dirty="0" smtClean="0"/>
          </a:p>
          <a:p>
            <a:r>
              <a:rPr lang="cs-CZ" sz="1600" dirty="0" smtClean="0"/>
              <a:t>-         postupně rozvíjet využití Karlovarské karty dle požadavků města Karlovy Vary a    	Dopravního podniku Karlovy Vary</a:t>
            </a:r>
          </a:p>
          <a:p>
            <a:r>
              <a:rPr lang="cs-CZ" sz="1600" dirty="0" smtClean="0"/>
              <a:t>          	 (multifunkční karta)</a:t>
            </a:r>
            <a:r>
              <a:rPr lang="cs-CZ" sz="1400" dirty="0" smtClean="0"/>
              <a:t/>
            </a:r>
            <a:br>
              <a:rPr lang="cs-CZ" sz="1400" dirty="0" smtClean="0"/>
            </a:br>
            <a:endParaRPr lang="cs-CZ" sz="1400" dirty="0" smtClean="0"/>
          </a:p>
        </p:txBody>
      </p:sp>
      <p:sp>
        <p:nvSpPr>
          <p:cNvPr id="44" name="TextovéPole 43"/>
          <p:cNvSpPr txBox="1"/>
          <p:nvPr/>
        </p:nvSpPr>
        <p:spPr>
          <a:xfrm>
            <a:off x="323528" y="4509120"/>
            <a:ext cx="8620435" cy="819594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cs-CZ" sz="1600" b="1" dirty="0" smtClean="0"/>
              <a:t>ve  2. Fázi - </a:t>
            </a:r>
            <a:r>
              <a:rPr lang="cs-CZ" sz="1200" dirty="0" smtClean="0"/>
              <a:t>konec 2015</a:t>
            </a:r>
            <a:endParaRPr lang="cs-CZ" sz="1600" b="1" dirty="0" smtClean="0"/>
          </a:p>
          <a:p>
            <a:r>
              <a:rPr lang="cs-CZ" sz="1600" dirty="0" smtClean="0"/>
              <a:t>-         ve spolupráci s DPKV zavést elektronickou peněženku pro nákup jednotlivého jízdného 	v MHD v Karlových Varech</a:t>
            </a:r>
          </a:p>
        </p:txBody>
      </p:sp>
      <p:grpSp>
        <p:nvGrpSpPr>
          <p:cNvPr id="2" name="Skupina 61"/>
          <p:cNvGrpSpPr/>
          <p:nvPr/>
        </p:nvGrpSpPr>
        <p:grpSpPr>
          <a:xfrm>
            <a:off x="3402084" y="1404370"/>
            <a:ext cx="1231491" cy="1299437"/>
            <a:chOff x="3330476" y="1044327"/>
            <a:chExt cx="1440160" cy="1432690"/>
          </a:xfrm>
        </p:grpSpPr>
        <p:pic>
          <p:nvPicPr>
            <p:cNvPr id="45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74492" y="1260351"/>
              <a:ext cx="649295" cy="5238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47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50556" y="1044327"/>
              <a:ext cx="261940" cy="6158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4" name="TextovéPole 53"/>
            <p:cNvSpPr txBox="1"/>
            <p:nvPr/>
          </p:nvSpPr>
          <p:spPr>
            <a:xfrm>
              <a:off x="3330476" y="1764407"/>
              <a:ext cx="1440160" cy="712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jádro systému Plzeňská karta</a:t>
              </a:r>
              <a:endParaRPr lang="cs-CZ" sz="1200" b="1" dirty="0"/>
            </a:p>
          </p:txBody>
        </p:sp>
      </p:grpSp>
      <p:cxnSp>
        <p:nvCxnSpPr>
          <p:cNvPr id="56" name="Přímá spojovací čára 55"/>
          <p:cNvCxnSpPr>
            <a:stCxn id="38" idx="1"/>
            <a:endCxn id="47" idx="3"/>
          </p:cNvCxnSpPr>
          <p:nvPr/>
        </p:nvCxnSpPr>
        <p:spPr>
          <a:xfrm flipH="1" flipV="1">
            <a:off x="4241816" y="1683678"/>
            <a:ext cx="699631" cy="3593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čára 57"/>
          <p:cNvCxnSpPr>
            <a:stCxn id="39" idx="1"/>
            <a:endCxn id="47" idx="3"/>
          </p:cNvCxnSpPr>
          <p:nvPr/>
        </p:nvCxnSpPr>
        <p:spPr>
          <a:xfrm flipH="1">
            <a:off x="4241816" y="1051622"/>
            <a:ext cx="638057" cy="6320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2492896"/>
            <a:ext cx="495619" cy="522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880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Obrázek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pic>
        <p:nvPicPr>
          <p:cNvPr id="6" name="Obrázek 5" descr="panacek_lu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208" y="3363689"/>
            <a:ext cx="877528" cy="1046769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0" y="0"/>
            <a:ext cx="6095879" cy="665706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lvl="0"/>
            <a:endParaRPr lang="cs-CZ" dirty="0" smtClean="0"/>
          </a:p>
          <a:p>
            <a:pPr lvl="0"/>
            <a:r>
              <a:rPr lang="cs-CZ" sz="2000" dirty="0" smtClean="0"/>
              <a:t>PRŮBĚH PROJEKTU …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246975" y="2775893"/>
            <a:ext cx="1539363" cy="588762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cs-CZ" sz="1100" b="1" dirty="0" smtClean="0"/>
              <a:t>dohoda </a:t>
            </a:r>
          </a:p>
          <a:p>
            <a:pPr algn="ctr"/>
            <a:r>
              <a:rPr lang="cs-CZ" sz="1100" b="1" dirty="0" smtClean="0"/>
              <a:t>o realizaci, </a:t>
            </a:r>
          </a:p>
          <a:p>
            <a:pPr algn="ctr"/>
            <a:r>
              <a:rPr lang="cs-CZ" sz="1100" b="1" dirty="0" smtClean="0"/>
              <a:t>start projektu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850258" y="2775894"/>
            <a:ext cx="1477789" cy="434874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cs-CZ" sz="1100" b="1" dirty="0" smtClean="0"/>
              <a:t>Karlovarská karta </a:t>
            </a:r>
          </a:p>
          <a:p>
            <a:pPr algn="ctr"/>
            <a:r>
              <a:rPr lang="cs-CZ" sz="1100" b="1" dirty="0" smtClean="0"/>
              <a:t>v provozu</a:t>
            </a:r>
          </a:p>
        </p:txBody>
      </p:sp>
      <p:pic>
        <p:nvPicPr>
          <p:cNvPr id="9" name="Obrázek 37" descr="panacci_jednan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1699" y="3429000"/>
            <a:ext cx="1046767" cy="97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Skupina 16"/>
          <p:cNvGrpSpPr/>
          <p:nvPr/>
        </p:nvGrpSpPr>
        <p:grpSpPr>
          <a:xfrm flipH="1">
            <a:off x="6973407" y="3298378"/>
            <a:ext cx="1293065" cy="1436834"/>
            <a:chOff x="5130676" y="4284687"/>
            <a:chExt cx="1800200" cy="1872208"/>
          </a:xfrm>
        </p:grpSpPr>
        <p:pic>
          <p:nvPicPr>
            <p:cNvPr id="13" name="Obrázek 12" descr="zaklady-eshopu-pouzitelnost-tipy-na-zlepseni-eshopu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30676" y="4356695"/>
              <a:ext cx="1800200" cy="1800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46700" y="4284687"/>
              <a:ext cx="365545" cy="574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Zaoblený obdélník 18"/>
          <p:cNvSpPr/>
          <p:nvPr/>
        </p:nvSpPr>
        <p:spPr>
          <a:xfrm>
            <a:off x="692804" y="2253408"/>
            <a:ext cx="6896348" cy="19593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144747" y="2775892"/>
            <a:ext cx="1258901" cy="542596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cs-CZ" sz="1000" dirty="0" err="1" smtClean="0"/>
              <a:t>předprojektové</a:t>
            </a:r>
            <a:r>
              <a:rPr lang="cs-CZ" sz="1000" dirty="0" smtClean="0"/>
              <a:t> </a:t>
            </a:r>
          </a:p>
          <a:p>
            <a:pPr algn="ctr"/>
            <a:r>
              <a:rPr lang="cs-CZ" sz="1000" dirty="0" smtClean="0"/>
              <a:t>přípravy, jednání </a:t>
            </a:r>
          </a:p>
          <a:p>
            <a:pPr algn="ctr"/>
            <a:r>
              <a:rPr lang="cs-CZ" sz="1000" dirty="0" smtClean="0"/>
              <a:t>PMDP s DPKV</a:t>
            </a:r>
            <a:endParaRPr lang="cs-CZ" sz="1000" dirty="0"/>
          </a:p>
        </p:txBody>
      </p:sp>
      <p:grpSp>
        <p:nvGrpSpPr>
          <p:cNvPr id="7" name="Skupina 23"/>
          <p:cNvGrpSpPr/>
          <p:nvPr/>
        </p:nvGrpSpPr>
        <p:grpSpPr>
          <a:xfrm>
            <a:off x="446506" y="1730923"/>
            <a:ext cx="800469" cy="1019848"/>
            <a:chOff x="107504" y="1601798"/>
            <a:chExt cx="936104" cy="913600"/>
          </a:xfrm>
        </p:grpSpPr>
        <p:cxnSp>
          <p:nvCxnSpPr>
            <p:cNvPr id="24" name="Přímá spojovací čára 23"/>
            <p:cNvCxnSpPr/>
            <p:nvPr/>
          </p:nvCxnSpPr>
          <p:spPr>
            <a:xfrm>
              <a:off x="395536" y="1952835"/>
              <a:ext cx="0" cy="562563"/>
            </a:xfrm>
            <a:prstGeom prst="line">
              <a:avLst/>
            </a:prstGeom>
            <a:ln w="28575" cap="rnd">
              <a:solidFill>
                <a:srgbClr val="FF000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ovéPole 24"/>
            <p:cNvSpPr txBox="1"/>
            <p:nvPr/>
          </p:nvSpPr>
          <p:spPr>
            <a:xfrm>
              <a:off x="107504" y="1601798"/>
              <a:ext cx="936104" cy="3584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000" b="1" dirty="0" smtClean="0">
                  <a:solidFill>
                    <a:srgbClr val="FF0000"/>
                  </a:solidFill>
                </a:rPr>
                <a:t>srpen 2014</a:t>
              </a:r>
              <a:endParaRPr lang="cs-CZ" sz="1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Skupina 23"/>
          <p:cNvGrpSpPr/>
          <p:nvPr/>
        </p:nvGrpSpPr>
        <p:grpSpPr>
          <a:xfrm>
            <a:off x="1801146" y="1730923"/>
            <a:ext cx="615745" cy="1044970"/>
            <a:chOff x="179512" y="1484784"/>
            <a:chExt cx="720080" cy="1152128"/>
          </a:xfrm>
        </p:grpSpPr>
        <p:cxnSp>
          <p:nvCxnSpPr>
            <p:cNvPr id="27" name="Přímá spojovací čára 26"/>
            <p:cNvCxnSpPr/>
            <p:nvPr/>
          </p:nvCxnSpPr>
          <p:spPr>
            <a:xfrm>
              <a:off x="395536" y="1916832"/>
              <a:ext cx="0" cy="720080"/>
            </a:xfrm>
            <a:prstGeom prst="line">
              <a:avLst/>
            </a:prstGeom>
            <a:ln w="28575" cap="rnd">
              <a:solidFill>
                <a:srgbClr val="FF000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ovéPole 27"/>
            <p:cNvSpPr txBox="1"/>
            <p:nvPr/>
          </p:nvSpPr>
          <p:spPr>
            <a:xfrm>
              <a:off x="179512" y="1484784"/>
              <a:ext cx="720080" cy="4411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000" b="1" dirty="0" smtClean="0">
                  <a:solidFill>
                    <a:srgbClr val="FF0000"/>
                  </a:solidFill>
                </a:rPr>
                <a:t>září 2014</a:t>
              </a:r>
              <a:endParaRPr lang="cs-CZ" sz="1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Skupina 23"/>
          <p:cNvGrpSpPr/>
          <p:nvPr/>
        </p:nvGrpSpPr>
        <p:grpSpPr>
          <a:xfrm>
            <a:off x="3094211" y="1730923"/>
            <a:ext cx="738894" cy="1044970"/>
            <a:chOff x="179512" y="1484784"/>
            <a:chExt cx="864096" cy="1152128"/>
          </a:xfrm>
        </p:grpSpPr>
        <p:cxnSp>
          <p:nvCxnSpPr>
            <p:cNvPr id="30" name="Přímá spojovací čára 29"/>
            <p:cNvCxnSpPr/>
            <p:nvPr/>
          </p:nvCxnSpPr>
          <p:spPr>
            <a:xfrm>
              <a:off x="395536" y="1916832"/>
              <a:ext cx="0" cy="720080"/>
            </a:xfrm>
            <a:prstGeom prst="line">
              <a:avLst/>
            </a:prstGeom>
            <a:ln w="28575" cap="rnd">
              <a:solidFill>
                <a:srgbClr val="FF000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ovéPole 30"/>
            <p:cNvSpPr txBox="1"/>
            <p:nvPr/>
          </p:nvSpPr>
          <p:spPr>
            <a:xfrm>
              <a:off x="179512" y="1484784"/>
              <a:ext cx="864096" cy="4411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000" b="1" dirty="0" smtClean="0">
                  <a:solidFill>
                    <a:srgbClr val="FF0000"/>
                  </a:solidFill>
                </a:rPr>
                <a:t>říjen 2014</a:t>
              </a:r>
              <a:endParaRPr lang="cs-CZ" sz="1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Skupina 23"/>
          <p:cNvGrpSpPr/>
          <p:nvPr/>
        </p:nvGrpSpPr>
        <p:grpSpPr>
          <a:xfrm>
            <a:off x="4387276" y="1730923"/>
            <a:ext cx="862044" cy="1044970"/>
            <a:chOff x="107504" y="1484784"/>
            <a:chExt cx="1008112" cy="1152128"/>
          </a:xfrm>
        </p:grpSpPr>
        <p:cxnSp>
          <p:nvCxnSpPr>
            <p:cNvPr id="33" name="Přímá spojovací čára 32"/>
            <p:cNvCxnSpPr/>
            <p:nvPr/>
          </p:nvCxnSpPr>
          <p:spPr>
            <a:xfrm>
              <a:off x="395536" y="1916832"/>
              <a:ext cx="0" cy="720080"/>
            </a:xfrm>
            <a:prstGeom prst="line">
              <a:avLst/>
            </a:prstGeom>
            <a:ln w="28575" cap="rnd">
              <a:solidFill>
                <a:srgbClr val="FF000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ovéPole 33"/>
            <p:cNvSpPr txBox="1"/>
            <p:nvPr/>
          </p:nvSpPr>
          <p:spPr>
            <a:xfrm>
              <a:off x="107504" y="1484784"/>
              <a:ext cx="1008112" cy="4411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000" b="1" dirty="0" smtClean="0">
                  <a:solidFill>
                    <a:srgbClr val="FF0000"/>
                  </a:solidFill>
                </a:rPr>
                <a:t>listopad 2014</a:t>
              </a:r>
              <a:endParaRPr lang="cs-CZ" sz="1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Skupina 23"/>
          <p:cNvGrpSpPr/>
          <p:nvPr/>
        </p:nvGrpSpPr>
        <p:grpSpPr>
          <a:xfrm>
            <a:off x="5741916" y="1730923"/>
            <a:ext cx="862044" cy="1044970"/>
            <a:chOff x="35496" y="1484784"/>
            <a:chExt cx="1008112" cy="1152128"/>
          </a:xfrm>
        </p:grpSpPr>
        <p:cxnSp>
          <p:nvCxnSpPr>
            <p:cNvPr id="36" name="Přímá spojovací čára 35"/>
            <p:cNvCxnSpPr/>
            <p:nvPr/>
          </p:nvCxnSpPr>
          <p:spPr>
            <a:xfrm>
              <a:off x="395536" y="1916832"/>
              <a:ext cx="0" cy="720080"/>
            </a:xfrm>
            <a:prstGeom prst="line">
              <a:avLst/>
            </a:prstGeom>
            <a:ln w="28575" cap="rnd">
              <a:solidFill>
                <a:srgbClr val="FF000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ovéPole 36"/>
            <p:cNvSpPr txBox="1"/>
            <p:nvPr/>
          </p:nvSpPr>
          <p:spPr>
            <a:xfrm>
              <a:off x="35496" y="1484784"/>
              <a:ext cx="1008112" cy="4411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000" b="1" dirty="0" smtClean="0">
                  <a:solidFill>
                    <a:srgbClr val="FF0000"/>
                  </a:solidFill>
                </a:rPr>
                <a:t>prosinec 2014</a:t>
              </a:r>
              <a:endParaRPr lang="cs-CZ" sz="1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Skupina 23"/>
          <p:cNvGrpSpPr/>
          <p:nvPr/>
        </p:nvGrpSpPr>
        <p:grpSpPr>
          <a:xfrm>
            <a:off x="7342854" y="1730923"/>
            <a:ext cx="800469" cy="1044970"/>
            <a:chOff x="107504" y="1484784"/>
            <a:chExt cx="936104" cy="1152128"/>
          </a:xfrm>
        </p:grpSpPr>
        <p:cxnSp>
          <p:nvCxnSpPr>
            <p:cNvPr id="39" name="Přímá spojovací čára 38"/>
            <p:cNvCxnSpPr/>
            <p:nvPr/>
          </p:nvCxnSpPr>
          <p:spPr>
            <a:xfrm>
              <a:off x="395536" y="1916832"/>
              <a:ext cx="0" cy="720080"/>
            </a:xfrm>
            <a:prstGeom prst="line">
              <a:avLst/>
            </a:prstGeom>
            <a:ln w="28575" cap="rnd">
              <a:solidFill>
                <a:srgbClr val="FF000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ovéPole 39"/>
            <p:cNvSpPr txBox="1"/>
            <p:nvPr/>
          </p:nvSpPr>
          <p:spPr>
            <a:xfrm>
              <a:off x="107504" y="1484784"/>
              <a:ext cx="936104" cy="4411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000" b="1" dirty="0" smtClean="0">
                  <a:solidFill>
                    <a:srgbClr val="FF0000"/>
                  </a:solidFill>
                </a:rPr>
                <a:t>leden 2015</a:t>
              </a:r>
              <a:endParaRPr lang="cs-CZ" sz="1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6" name="TextovéPole 45"/>
          <p:cNvSpPr txBox="1"/>
          <p:nvPr/>
        </p:nvSpPr>
        <p:spPr>
          <a:xfrm>
            <a:off x="2540040" y="2775894"/>
            <a:ext cx="1539363" cy="251236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cs-CZ" sz="1100" dirty="0" smtClean="0"/>
              <a:t>realizace projektu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3894680" y="2775894"/>
            <a:ext cx="1539363" cy="251236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cs-CZ" sz="1100" dirty="0" smtClean="0"/>
              <a:t>realizace projektu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5310895" y="2775894"/>
            <a:ext cx="1539363" cy="251236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cs-CZ" sz="1100" dirty="0" smtClean="0"/>
              <a:t>realizace projektu</a:t>
            </a:r>
          </a:p>
        </p:txBody>
      </p:sp>
      <p:pic>
        <p:nvPicPr>
          <p:cNvPr id="55" name="Obrázek 54" descr="panacek prác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6338" y="3233068"/>
            <a:ext cx="1108342" cy="1175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Obrázek 55" descr="panacek prác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02553" y="3233068"/>
            <a:ext cx="1108342" cy="1175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Obrázek 56" descr="panacek prác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57192" y="3233068"/>
            <a:ext cx="1108342" cy="1175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880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0" y="228779"/>
            <a:ext cx="6465326" cy="665706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lvl="0"/>
            <a:r>
              <a:rPr lang="cs-CZ" sz="2000" dirty="0" smtClean="0"/>
              <a:t>CO UMÍ KARLOVARSKÁ KARTA DNES ?</a:t>
            </a:r>
          </a:p>
          <a:p>
            <a:endParaRPr lang="cs-CZ" dirty="0"/>
          </a:p>
        </p:txBody>
      </p:sp>
      <p:pic>
        <p:nvPicPr>
          <p:cNvPr id="7" name="Obrázek 6" descr="solaris+ren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953" y="3389411"/>
            <a:ext cx="7943115" cy="3468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ek 3" descr="kvkarta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081" y="1143127"/>
            <a:ext cx="1169916" cy="1952767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985869" y="1077817"/>
            <a:ext cx="6773199" cy="3189474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cs-CZ" sz="1600" dirty="0" smtClean="0"/>
              <a:t>- časové předplatné pro Karlovy Vary a Integrovanou dopravu Plzeňska</a:t>
            </a:r>
          </a:p>
          <a:p>
            <a:endParaRPr lang="cs-CZ" sz="1600" dirty="0" smtClean="0"/>
          </a:p>
          <a:p>
            <a:r>
              <a:rPr lang="cs-CZ" sz="1600" dirty="0" smtClean="0"/>
              <a:t>- elektronická peněženka pro využití v MHD v Plzni a u dopravců IDP</a:t>
            </a:r>
          </a:p>
          <a:p>
            <a:endParaRPr lang="cs-CZ" sz="1600" dirty="0" smtClean="0"/>
          </a:p>
          <a:p>
            <a:r>
              <a:rPr lang="cs-CZ" sz="1600" dirty="0" smtClean="0"/>
              <a:t>- platby elektronickou peněženkou mimo dopravu v Plzni (parkovné, 	ZOO, bazén, občerstvení)</a:t>
            </a:r>
          </a:p>
          <a:p>
            <a:endParaRPr lang="cs-CZ" sz="1600" dirty="0" smtClean="0"/>
          </a:p>
          <a:p>
            <a:r>
              <a:rPr lang="cs-CZ" sz="1600" dirty="0" smtClean="0"/>
              <a:t>- další funkce shodné s PK, u partnerů Plzeňské karty </a:t>
            </a:r>
            <a:br>
              <a:rPr lang="cs-CZ" sz="1600" dirty="0" smtClean="0"/>
            </a:br>
            <a:r>
              <a:rPr lang="cs-CZ" sz="1600" dirty="0" smtClean="0"/>
              <a:t>  	(knihovna, identifikační funkce ve stravovacích, docházkových 	a tiskových systémech)</a:t>
            </a:r>
          </a:p>
          <a:p>
            <a:endParaRPr lang="cs-CZ" sz="1400" dirty="0" smtClean="0"/>
          </a:p>
          <a:p>
            <a:r>
              <a:rPr lang="cs-CZ" sz="1400" dirty="0" smtClean="0"/>
              <a:t> 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xmlns="" val="27880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Obrázek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pic>
        <p:nvPicPr>
          <p:cNvPr id="1028" name="Picture 4" descr="http://www.zijmesvujzivot.cz/zdravi/wp-content/uploads/sites/2/2014/01/c%C3%ADle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8600" y="4408659"/>
            <a:ext cx="1293065" cy="1436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ovéPole 1"/>
          <p:cNvSpPr txBox="1"/>
          <p:nvPr/>
        </p:nvSpPr>
        <p:spPr>
          <a:xfrm>
            <a:off x="0" y="228779"/>
            <a:ext cx="5680342" cy="665706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lvl="0"/>
            <a:r>
              <a:rPr lang="cs-CZ" sz="2000" dirty="0" smtClean="0"/>
              <a:t>A CO BUDE NÁSLEDOVAT ?</a:t>
            </a:r>
          </a:p>
          <a:p>
            <a:endParaRPr lang="cs-CZ" dirty="0"/>
          </a:p>
        </p:txBody>
      </p:sp>
      <p:grpSp>
        <p:nvGrpSpPr>
          <p:cNvPr id="3" name="Skupina 8"/>
          <p:cNvGrpSpPr/>
          <p:nvPr/>
        </p:nvGrpSpPr>
        <p:grpSpPr>
          <a:xfrm>
            <a:off x="2355316" y="3363688"/>
            <a:ext cx="985193" cy="1226247"/>
            <a:chOff x="4788025" y="1772816"/>
            <a:chExt cx="1152128" cy="1351995"/>
          </a:xfrm>
        </p:grpSpPr>
        <p:sp>
          <p:nvSpPr>
            <p:cNvPr id="10" name="TextovéPole 9"/>
            <p:cNvSpPr txBox="1"/>
            <p:nvPr/>
          </p:nvSpPr>
          <p:spPr>
            <a:xfrm>
              <a:off x="4860032" y="2564904"/>
              <a:ext cx="1008112" cy="559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cs-CZ" sz="900" b="1" dirty="0" smtClean="0"/>
                <a:t>KNIHOVNA průkaz, platby</a:t>
              </a:r>
              <a:endParaRPr lang="cs-CZ" sz="900" b="1" dirty="0"/>
            </a:p>
          </p:txBody>
        </p:sp>
        <p:pic>
          <p:nvPicPr>
            <p:cNvPr id="11" name="Picture 2" descr="http://i3.cn.cz/1272378317_knih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8025" y="1772816"/>
              <a:ext cx="1152128" cy="864096"/>
            </a:xfrm>
            <a:prstGeom prst="rect">
              <a:avLst/>
            </a:prstGeom>
            <a:noFill/>
          </p:spPr>
        </p:pic>
      </p:grpSp>
      <p:grpSp>
        <p:nvGrpSpPr>
          <p:cNvPr id="4" name="Skupina 17"/>
          <p:cNvGrpSpPr/>
          <p:nvPr/>
        </p:nvGrpSpPr>
        <p:grpSpPr>
          <a:xfrm>
            <a:off x="5495618" y="4082108"/>
            <a:ext cx="923618" cy="883939"/>
            <a:chOff x="11196736" y="5301208"/>
            <a:chExt cx="1080120" cy="974583"/>
          </a:xfrm>
        </p:grpSpPr>
        <p:sp>
          <p:nvSpPr>
            <p:cNvPr id="19" name="TextovéPole 18"/>
            <p:cNvSpPr txBox="1"/>
            <p:nvPr/>
          </p:nvSpPr>
          <p:spPr>
            <a:xfrm>
              <a:off x="11412760" y="6021288"/>
              <a:ext cx="864096" cy="254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cs-CZ" sz="900" b="1" dirty="0" smtClean="0"/>
                <a:t>kultura</a:t>
              </a:r>
              <a:endParaRPr lang="cs-CZ" sz="900" b="1" dirty="0"/>
            </a:p>
          </p:txBody>
        </p:sp>
        <p:pic>
          <p:nvPicPr>
            <p:cNvPr id="20" name="Picture 2" descr="http://www.rajdaru.cz/catalog/images/masky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196736" y="5301208"/>
              <a:ext cx="960106" cy="720080"/>
            </a:xfrm>
            <a:prstGeom prst="rect">
              <a:avLst/>
            </a:prstGeom>
            <a:noFill/>
          </p:spPr>
        </p:pic>
      </p:grpSp>
      <p:grpSp>
        <p:nvGrpSpPr>
          <p:cNvPr id="5" name="Skupina 28"/>
          <p:cNvGrpSpPr/>
          <p:nvPr/>
        </p:nvGrpSpPr>
        <p:grpSpPr>
          <a:xfrm>
            <a:off x="6727109" y="4669902"/>
            <a:ext cx="1231491" cy="1218370"/>
            <a:chOff x="4644008" y="1844825"/>
            <a:chExt cx="1440160" cy="1343309"/>
          </a:xfrm>
        </p:grpSpPr>
        <p:pic>
          <p:nvPicPr>
            <p:cNvPr id="30" name="Obrázek 29" descr="přistupak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60032" y="1844825"/>
              <a:ext cx="748347" cy="936104"/>
            </a:xfrm>
            <a:prstGeom prst="rect">
              <a:avLst/>
            </a:prstGeom>
          </p:spPr>
        </p:pic>
        <p:sp>
          <p:nvSpPr>
            <p:cNvPr id="31" name="TextovéPole 30"/>
            <p:cNvSpPr txBox="1"/>
            <p:nvPr/>
          </p:nvSpPr>
          <p:spPr>
            <a:xfrm>
              <a:off x="4644008" y="2780929"/>
              <a:ext cx="1440160" cy="407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cs-CZ" sz="900" b="1" dirty="0" smtClean="0"/>
                <a:t>přístupové systémy</a:t>
              </a:r>
              <a:endParaRPr lang="cs-CZ" sz="900" b="1" dirty="0"/>
            </a:p>
          </p:txBody>
        </p:sp>
      </p:grpSp>
      <p:grpSp>
        <p:nvGrpSpPr>
          <p:cNvPr id="7" name="Skupina 31"/>
          <p:cNvGrpSpPr/>
          <p:nvPr/>
        </p:nvGrpSpPr>
        <p:grpSpPr>
          <a:xfrm>
            <a:off x="5680342" y="1534992"/>
            <a:ext cx="1293065" cy="1087749"/>
            <a:chOff x="6804248" y="1772816"/>
            <a:chExt cx="1512168" cy="1199294"/>
          </a:xfrm>
        </p:grpSpPr>
        <p:pic>
          <p:nvPicPr>
            <p:cNvPr id="33" name="Picture 8" descr="http://infors.webz.cz/images/pichacky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04248" y="1772816"/>
              <a:ext cx="1080120" cy="810090"/>
            </a:xfrm>
            <a:prstGeom prst="rect">
              <a:avLst/>
            </a:prstGeom>
            <a:noFill/>
          </p:spPr>
        </p:pic>
        <p:sp>
          <p:nvSpPr>
            <p:cNvPr id="34" name="TextovéPole 33"/>
            <p:cNvSpPr txBox="1"/>
            <p:nvPr/>
          </p:nvSpPr>
          <p:spPr>
            <a:xfrm>
              <a:off x="6804248" y="2564904"/>
              <a:ext cx="1512168" cy="407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cs-CZ" sz="900" b="1" dirty="0" smtClean="0"/>
                <a:t>docházkové systémy</a:t>
              </a:r>
              <a:endParaRPr lang="cs-CZ" sz="900" b="1" dirty="0"/>
            </a:p>
          </p:txBody>
        </p:sp>
      </p:grpSp>
      <p:grpSp>
        <p:nvGrpSpPr>
          <p:cNvPr id="9" name="Skupina 14"/>
          <p:cNvGrpSpPr/>
          <p:nvPr/>
        </p:nvGrpSpPr>
        <p:grpSpPr>
          <a:xfrm>
            <a:off x="3894680" y="1208438"/>
            <a:ext cx="1416214" cy="1079871"/>
            <a:chOff x="2843808" y="1772816"/>
            <a:chExt cx="1656184" cy="1190607"/>
          </a:xfrm>
        </p:grpSpPr>
        <p:pic>
          <p:nvPicPr>
            <p:cNvPr id="16" name="Obrázek 15" descr="parkoviště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59832" y="1772816"/>
              <a:ext cx="648072" cy="936104"/>
            </a:xfrm>
            <a:prstGeom prst="rect">
              <a:avLst/>
            </a:prstGeom>
          </p:spPr>
        </p:pic>
        <p:sp>
          <p:nvSpPr>
            <p:cNvPr id="17" name="TextovéPole 16"/>
            <p:cNvSpPr txBox="1"/>
            <p:nvPr/>
          </p:nvSpPr>
          <p:spPr>
            <a:xfrm>
              <a:off x="2843808" y="2708920"/>
              <a:ext cx="1656184" cy="254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cs-CZ" sz="900" b="1" dirty="0" smtClean="0"/>
                <a:t>platby parkovného</a:t>
              </a:r>
              <a:endParaRPr lang="cs-CZ" sz="900" b="1" dirty="0"/>
            </a:p>
          </p:txBody>
        </p:sp>
      </p:grpSp>
      <p:grpSp>
        <p:nvGrpSpPr>
          <p:cNvPr id="12" name="Skupina 23"/>
          <p:cNvGrpSpPr/>
          <p:nvPr/>
        </p:nvGrpSpPr>
        <p:grpSpPr>
          <a:xfrm>
            <a:off x="7404428" y="2122787"/>
            <a:ext cx="985193" cy="1153060"/>
            <a:chOff x="2843808" y="3429000"/>
            <a:chExt cx="1152128" cy="1271302"/>
          </a:xfrm>
        </p:grpSpPr>
        <p:pic>
          <p:nvPicPr>
            <p:cNvPr id="25" name="Picture 10" descr="http://www.nakupvakci.cz/userfiles/flap-steak-tbones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43808" y="3429000"/>
              <a:ext cx="1152128" cy="882530"/>
            </a:xfrm>
            <a:prstGeom prst="rect">
              <a:avLst/>
            </a:prstGeom>
            <a:noFill/>
          </p:spPr>
        </p:pic>
        <p:sp>
          <p:nvSpPr>
            <p:cNvPr id="28" name="TextovéPole 27"/>
            <p:cNvSpPr txBox="1"/>
            <p:nvPr/>
          </p:nvSpPr>
          <p:spPr>
            <a:xfrm>
              <a:off x="3059832" y="4293096"/>
              <a:ext cx="864096" cy="407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cs-CZ" sz="900" b="1" dirty="0" smtClean="0"/>
                <a:t>stravování</a:t>
              </a:r>
              <a:endParaRPr lang="cs-CZ" sz="900" b="1" dirty="0"/>
            </a:p>
          </p:txBody>
        </p:sp>
      </p:grpSp>
      <p:pic>
        <p:nvPicPr>
          <p:cNvPr id="1026" name="Picture 2" descr="http://b-i.forbesimg.com/actiontrumpseverything/files/2013/05/Start-Up-Business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0" y="1273749"/>
            <a:ext cx="1477789" cy="1569340"/>
          </a:xfrm>
          <a:prstGeom prst="rect">
            <a:avLst/>
          </a:prstGeom>
          <a:noFill/>
        </p:spPr>
      </p:pic>
      <p:sp>
        <p:nvSpPr>
          <p:cNvPr id="41" name="Volný tvar 40"/>
          <p:cNvSpPr/>
          <p:nvPr/>
        </p:nvSpPr>
        <p:spPr>
          <a:xfrm>
            <a:off x="1478830" y="2244478"/>
            <a:ext cx="7683113" cy="2803573"/>
          </a:xfrm>
          <a:custGeom>
            <a:avLst/>
            <a:gdLst>
              <a:gd name="connsiteX0" fmla="*/ 0 w 8984974"/>
              <a:gd name="connsiteY0" fmla="*/ 0 h 3091069"/>
              <a:gd name="connsiteX1" fmla="*/ 6410739 w 8984974"/>
              <a:gd name="connsiteY1" fmla="*/ 705678 h 3091069"/>
              <a:gd name="connsiteX2" fmla="*/ 8984974 w 8984974"/>
              <a:gd name="connsiteY2" fmla="*/ 3091069 h 309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84974" h="3091069">
                <a:moveTo>
                  <a:pt x="0" y="0"/>
                </a:moveTo>
                <a:cubicBezTo>
                  <a:pt x="2456621" y="95250"/>
                  <a:pt x="4913243" y="190500"/>
                  <a:pt x="6410739" y="705678"/>
                </a:cubicBezTo>
                <a:cubicBezTo>
                  <a:pt x="7908235" y="1220856"/>
                  <a:pt x="8446604" y="2155962"/>
                  <a:pt x="8984974" y="3091069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0147" tIns="40074" rIns="80147" bIns="40074" rtlCol="0" anchor="ctr"/>
          <a:lstStyle/>
          <a:p>
            <a:pPr algn="ctr"/>
            <a:endParaRPr lang="cs-CZ"/>
          </a:p>
        </p:txBody>
      </p:sp>
      <p:sp>
        <p:nvSpPr>
          <p:cNvPr id="42" name="Volný tvar 41"/>
          <p:cNvSpPr/>
          <p:nvPr/>
        </p:nvSpPr>
        <p:spPr>
          <a:xfrm>
            <a:off x="384932" y="2841204"/>
            <a:ext cx="8497286" cy="4278039"/>
          </a:xfrm>
          <a:custGeom>
            <a:avLst/>
            <a:gdLst>
              <a:gd name="connsiteX0" fmla="*/ 0 w 8984974"/>
              <a:gd name="connsiteY0" fmla="*/ 0 h 3091069"/>
              <a:gd name="connsiteX1" fmla="*/ 6410739 w 8984974"/>
              <a:gd name="connsiteY1" fmla="*/ 705678 h 3091069"/>
              <a:gd name="connsiteX2" fmla="*/ 8984974 w 8984974"/>
              <a:gd name="connsiteY2" fmla="*/ 3091069 h 309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84974" h="3091069">
                <a:moveTo>
                  <a:pt x="0" y="0"/>
                </a:moveTo>
                <a:cubicBezTo>
                  <a:pt x="2456621" y="95250"/>
                  <a:pt x="4913243" y="190500"/>
                  <a:pt x="6410739" y="705678"/>
                </a:cubicBezTo>
                <a:cubicBezTo>
                  <a:pt x="7908235" y="1220856"/>
                  <a:pt x="8446604" y="2155962"/>
                  <a:pt x="8984974" y="3091069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0147" tIns="40074" rIns="80147" bIns="40074" rtlCol="0" anchor="ctr"/>
          <a:lstStyle/>
          <a:p>
            <a:pPr algn="ctr"/>
            <a:endParaRPr lang="cs-CZ"/>
          </a:p>
        </p:txBody>
      </p:sp>
      <p:grpSp>
        <p:nvGrpSpPr>
          <p:cNvPr id="13" name="Skupina 3"/>
          <p:cNvGrpSpPr/>
          <p:nvPr/>
        </p:nvGrpSpPr>
        <p:grpSpPr>
          <a:xfrm>
            <a:off x="877528" y="3167758"/>
            <a:ext cx="1169916" cy="1283680"/>
            <a:chOff x="4302076" y="4797153"/>
            <a:chExt cx="1368152" cy="1415317"/>
          </a:xfrm>
        </p:grpSpPr>
        <p:pic>
          <p:nvPicPr>
            <p:cNvPr id="8" name="Obrázek 7" descr="atm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27985" y="4797153"/>
              <a:ext cx="619016" cy="1008112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4302076" y="5805264"/>
              <a:ext cx="1368152" cy="407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cs-CZ" sz="900" b="1" dirty="0" smtClean="0"/>
                <a:t>dobíjení  </a:t>
              </a:r>
            </a:p>
            <a:p>
              <a:pPr algn="just"/>
              <a:r>
                <a:rPr lang="cs-CZ" sz="900" b="1" dirty="0" smtClean="0"/>
                <a:t>na ATM v KV</a:t>
              </a:r>
              <a:endParaRPr lang="cs-CZ" sz="900" b="1" dirty="0"/>
            </a:p>
          </p:txBody>
        </p:sp>
      </p:grpSp>
      <p:grpSp>
        <p:nvGrpSpPr>
          <p:cNvPr id="15" name="Skupina 50"/>
          <p:cNvGrpSpPr/>
          <p:nvPr/>
        </p:nvGrpSpPr>
        <p:grpSpPr>
          <a:xfrm>
            <a:off x="2355317" y="881886"/>
            <a:ext cx="1216622" cy="1414302"/>
            <a:chOff x="2754412" y="1476375"/>
            <a:chExt cx="1422772" cy="1559334"/>
          </a:xfrm>
        </p:grpSpPr>
        <p:pic>
          <p:nvPicPr>
            <p:cNvPr id="50" name="Obrázek 49" descr="kvkarta3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26420" y="1980431"/>
              <a:ext cx="411823" cy="648072"/>
            </a:xfrm>
            <a:prstGeom prst="rect">
              <a:avLst/>
            </a:prstGeom>
          </p:spPr>
        </p:pic>
        <p:grpSp>
          <p:nvGrpSpPr>
            <p:cNvPr id="18" name="Skupina 42"/>
            <p:cNvGrpSpPr/>
            <p:nvPr/>
          </p:nvGrpSpPr>
          <p:grpSpPr>
            <a:xfrm>
              <a:off x="2754412" y="1476375"/>
              <a:ext cx="1422772" cy="1559334"/>
              <a:chOff x="3186460" y="4005064"/>
              <a:chExt cx="1422772" cy="1559334"/>
            </a:xfrm>
          </p:grpSpPr>
          <p:sp>
            <p:nvSpPr>
              <p:cNvPr id="44" name="TextovéPole 43"/>
              <p:cNvSpPr txBox="1"/>
              <p:nvPr/>
            </p:nvSpPr>
            <p:spPr>
              <a:xfrm>
                <a:off x="3186460" y="5157192"/>
                <a:ext cx="1422772" cy="407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cs-CZ" sz="900" b="1" dirty="0" smtClean="0"/>
                  <a:t>peněženka v dopravě</a:t>
                </a:r>
                <a:endParaRPr lang="cs-CZ" sz="900" b="1" dirty="0"/>
              </a:p>
            </p:txBody>
          </p:sp>
          <p:pic>
            <p:nvPicPr>
              <p:cNvPr id="45" name="Obrázek 44" descr="00026036_foto__ea280e6ae4.jp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 flipH="1">
                <a:off x="3635896" y="4005064"/>
                <a:ext cx="838890" cy="1143159"/>
              </a:xfrm>
              <a:prstGeom prst="rect">
                <a:avLst/>
              </a:prstGeom>
            </p:spPr>
          </p:pic>
          <p:sp>
            <p:nvSpPr>
              <p:cNvPr id="46" name="Oblouk 45"/>
              <p:cNvSpPr/>
              <p:nvPr/>
            </p:nvSpPr>
            <p:spPr>
              <a:xfrm>
                <a:off x="3618508" y="4716735"/>
                <a:ext cx="288032" cy="288032"/>
              </a:xfrm>
              <a:prstGeom prst="arc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7" name="Oblouk 46"/>
              <p:cNvSpPr/>
              <p:nvPr/>
            </p:nvSpPr>
            <p:spPr>
              <a:xfrm>
                <a:off x="3690516" y="4644727"/>
                <a:ext cx="288032" cy="288032"/>
              </a:xfrm>
              <a:prstGeom prst="arc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" name="Oblouk 47"/>
              <p:cNvSpPr/>
              <p:nvPr/>
            </p:nvSpPr>
            <p:spPr>
              <a:xfrm>
                <a:off x="3546500" y="4788743"/>
                <a:ext cx="288032" cy="288032"/>
              </a:xfrm>
              <a:prstGeom prst="arc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21" name="Skupina 51"/>
          <p:cNvGrpSpPr/>
          <p:nvPr/>
        </p:nvGrpSpPr>
        <p:grpSpPr>
          <a:xfrm>
            <a:off x="3833106" y="3559621"/>
            <a:ext cx="1169916" cy="1022438"/>
            <a:chOff x="1261193" y="5868863"/>
            <a:chExt cx="1872208" cy="1448501"/>
          </a:xfrm>
        </p:grpSpPr>
        <p:pic>
          <p:nvPicPr>
            <p:cNvPr id="1032" name="Picture 8" descr="Výsledek obrázku pro monitor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530276" y="5868863"/>
              <a:ext cx="1080120" cy="857238"/>
            </a:xfrm>
            <a:prstGeom prst="rect">
              <a:avLst/>
            </a:prstGeom>
            <a:noFill/>
          </p:spPr>
        </p:pic>
        <p:sp>
          <p:nvSpPr>
            <p:cNvPr id="14" name="TextovéPole 13"/>
            <p:cNvSpPr txBox="1"/>
            <p:nvPr/>
          </p:nvSpPr>
          <p:spPr>
            <a:xfrm>
              <a:off x="1261193" y="6794127"/>
              <a:ext cx="1872208" cy="523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cs-CZ" sz="900" b="1" dirty="0" smtClean="0"/>
                <a:t>el. potvrzení o studiu</a:t>
              </a:r>
              <a:endParaRPr lang="cs-CZ" sz="900" b="1" dirty="0"/>
            </a:p>
          </p:txBody>
        </p:sp>
        <p:pic>
          <p:nvPicPr>
            <p:cNvPr id="1030" name="Picture 6" descr="http://www.csadkladno.cz/uploads/images/zak_prukaz_nad15_2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602284" y="5940871"/>
              <a:ext cx="936104" cy="576064"/>
            </a:xfrm>
            <a:prstGeom prst="rect">
              <a:avLst/>
            </a:prstGeom>
            <a:noFill/>
          </p:spPr>
        </p:pic>
      </p:grpSp>
      <p:cxnSp>
        <p:nvCxnSpPr>
          <p:cNvPr id="54" name="Přímá spojovací čára 53"/>
          <p:cNvCxnSpPr>
            <a:stCxn id="8" idx="0"/>
          </p:cNvCxnSpPr>
          <p:nvPr/>
        </p:nvCxnSpPr>
        <p:spPr>
          <a:xfrm flipV="1">
            <a:off x="1249856" y="2579961"/>
            <a:ext cx="304992" cy="587796"/>
          </a:xfrm>
          <a:prstGeom prst="line">
            <a:avLst/>
          </a:prstGeom>
          <a:ln w="12700" cap="flat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ovací čára 55"/>
          <p:cNvCxnSpPr/>
          <p:nvPr/>
        </p:nvCxnSpPr>
        <p:spPr>
          <a:xfrm flipH="1">
            <a:off x="2170593" y="1926855"/>
            <a:ext cx="246298" cy="718417"/>
          </a:xfrm>
          <a:prstGeom prst="line">
            <a:avLst/>
          </a:prstGeom>
          <a:ln w="12700" cap="flat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čára 58"/>
          <p:cNvCxnSpPr/>
          <p:nvPr/>
        </p:nvCxnSpPr>
        <p:spPr>
          <a:xfrm flipV="1">
            <a:off x="2663189" y="2710583"/>
            <a:ext cx="246298" cy="718417"/>
          </a:xfrm>
          <a:prstGeom prst="line">
            <a:avLst/>
          </a:prstGeom>
          <a:ln w="12700" cap="flat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čára 60"/>
          <p:cNvCxnSpPr>
            <a:stCxn id="1032" idx="0"/>
          </p:cNvCxnSpPr>
          <p:nvPr/>
        </p:nvCxnSpPr>
        <p:spPr>
          <a:xfrm flipV="1">
            <a:off x="4338728" y="2841204"/>
            <a:ext cx="479570" cy="718417"/>
          </a:xfrm>
          <a:prstGeom prst="line">
            <a:avLst/>
          </a:prstGeom>
          <a:ln w="12700" cap="flat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ovací čára 62"/>
          <p:cNvCxnSpPr>
            <a:stCxn id="20" idx="0"/>
          </p:cNvCxnSpPr>
          <p:nvPr/>
        </p:nvCxnSpPr>
        <p:spPr>
          <a:xfrm flipV="1">
            <a:off x="5906115" y="3363689"/>
            <a:ext cx="759420" cy="718417"/>
          </a:xfrm>
          <a:prstGeom prst="line">
            <a:avLst/>
          </a:prstGeom>
          <a:ln w="12700" cap="flat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ovací čára 64"/>
          <p:cNvCxnSpPr>
            <a:stCxn id="30" idx="3"/>
          </p:cNvCxnSpPr>
          <p:nvPr/>
        </p:nvCxnSpPr>
        <p:spPr>
          <a:xfrm flipV="1">
            <a:off x="7551749" y="4539280"/>
            <a:ext cx="653149" cy="555140"/>
          </a:xfrm>
          <a:prstGeom prst="line">
            <a:avLst/>
          </a:prstGeom>
          <a:ln w="12700" cap="flat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ovací čára 66"/>
          <p:cNvCxnSpPr/>
          <p:nvPr/>
        </p:nvCxnSpPr>
        <p:spPr>
          <a:xfrm flipH="1">
            <a:off x="3894680" y="2253408"/>
            <a:ext cx="307873" cy="587796"/>
          </a:xfrm>
          <a:prstGeom prst="line">
            <a:avLst/>
          </a:prstGeom>
          <a:ln w="12700" cap="flat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ovací čára 68"/>
          <p:cNvCxnSpPr/>
          <p:nvPr/>
        </p:nvCxnSpPr>
        <p:spPr>
          <a:xfrm flipH="1">
            <a:off x="5741916" y="2449340"/>
            <a:ext cx="307873" cy="653106"/>
          </a:xfrm>
          <a:prstGeom prst="line">
            <a:avLst/>
          </a:prstGeom>
          <a:ln w="12700" cap="flat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ovací čára 70"/>
          <p:cNvCxnSpPr/>
          <p:nvPr/>
        </p:nvCxnSpPr>
        <p:spPr>
          <a:xfrm flipH="1">
            <a:off x="7527578" y="3102446"/>
            <a:ext cx="184724" cy="718417"/>
          </a:xfrm>
          <a:prstGeom prst="line">
            <a:avLst/>
          </a:prstGeom>
          <a:ln w="12700" cap="flat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80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750" y="3860800"/>
            <a:ext cx="8064500" cy="2663825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>
                <a:solidFill>
                  <a:schemeClr val="tx1"/>
                </a:solidFill>
              </a:rPr>
              <a:t>Děkuji za pozornost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chemeClr val="tx1"/>
                </a:solidFill>
              </a:rPr>
              <a:t>Kateřina Fránová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chemeClr val="tx1"/>
                </a:solidFill>
              </a:rPr>
              <a:t>Plzeňské městské dopravní podniky, a.s.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chemeClr val="tx1"/>
                </a:solidFill>
              </a:rPr>
              <a:t>e-mail: </a:t>
            </a:r>
            <a:r>
              <a:rPr lang="cs-CZ" sz="2000" dirty="0" err="1" smtClean="0">
                <a:solidFill>
                  <a:schemeClr val="tx1"/>
                </a:solidFill>
                <a:hlinkClick r:id="rId2"/>
              </a:rPr>
              <a:t>franova</a:t>
            </a:r>
            <a:r>
              <a:rPr lang="cs-CZ" sz="2000" dirty="0" smtClean="0">
                <a:solidFill>
                  <a:schemeClr val="tx1"/>
                </a:solidFill>
                <a:hlinkClick r:id="rId2"/>
              </a:rPr>
              <a:t>@</a:t>
            </a:r>
            <a:r>
              <a:rPr lang="cs-CZ" sz="2000" dirty="0" err="1" smtClean="0">
                <a:solidFill>
                  <a:schemeClr val="tx1"/>
                </a:solidFill>
                <a:hlinkClick r:id="rId2"/>
              </a:rPr>
              <a:t>pmdp.cz</a:t>
            </a:r>
            <a:endParaRPr lang="cs-CZ" sz="20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chemeClr val="tx1"/>
                </a:solidFill>
              </a:rPr>
              <a:t>Tel.: 724 542 152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188640"/>
            <a:ext cx="9144000" cy="417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>
                  <a:alpha val="0"/>
                </a:srgbClr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467544" y="2897561"/>
            <a:ext cx="8856984" cy="3888432"/>
          </a:xfrm>
          <a:prstGeom prst="rect">
            <a:avLst/>
          </a:prstGeom>
        </p:spPr>
        <p:txBody>
          <a:bodyPr numCol="2" spcCol="36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cs-CZ" sz="2800" baseline="30000" dirty="0" smtClean="0"/>
          </a:p>
        </p:txBody>
      </p:sp>
      <p:pic>
        <p:nvPicPr>
          <p:cNvPr id="15" name="Picture 5" descr="E:\work07\csoftware\pmdp\konference2012\2015\ikony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93095"/>
            <a:ext cx="6840760" cy="23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E:\work07\csoftware\pmdp\konference2012\2015\pru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25353"/>
            <a:ext cx="914400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395536" y="1340768"/>
            <a:ext cx="8928992" cy="6926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  <a:buSzPct val="100000"/>
            </a:pPr>
            <a:r>
              <a:rPr lang="cs-CZ" b="1" baseline="30000" dirty="0" smtClean="0"/>
              <a:t>3. ročník konference – základní informace</a:t>
            </a:r>
            <a:endParaRPr lang="en-US" sz="2400" b="1" baseline="300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3529" y="49827"/>
            <a:ext cx="2880319" cy="8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940152" y="260649"/>
            <a:ext cx="2915816" cy="54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obsah 16"/>
          <p:cNvSpPr>
            <a:spLocks noGrp="1"/>
          </p:cNvSpPr>
          <p:nvPr>
            <p:ph idx="1"/>
          </p:nvPr>
        </p:nvSpPr>
        <p:spPr>
          <a:xfrm>
            <a:off x="251520" y="2132856"/>
            <a:ext cx="8604448" cy="4176464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více než 18 měsíců příprav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náklady cca 2,5 mil. Kč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více než 300 účastníků ( z toho 50 zahraničních) 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15 států světa 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19 příspěvků z toho 14 od zahraničních hostů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simultánní tlumočení z/do EN, DE, CZE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Témata:</a:t>
            </a:r>
          </a:p>
          <a:p>
            <a:pPr lvl="1">
              <a:buNone/>
            </a:pPr>
            <a:r>
              <a:rPr lang="cs-CZ" dirty="0" smtClean="0"/>
              <a:t>1. Udržitelná městská doprava pro 21. století</a:t>
            </a:r>
          </a:p>
          <a:p>
            <a:pPr lvl="1">
              <a:buNone/>
            </a:pPr>
            <a:r>
              <a:rPr lang="cs-CZ" dirty="0" smtClean="0"/>
              <a:t>2. Technologie ve vozidlech a na tratích městské veřejné dopravy</a:t>
            </a:r>
          </a:p>
          <a:p>
            <a:pPr lvl="1">
              <a:buNone/>
            </a:pPr>
            <a:r>
              <a:rPr lang="cs-CZ" dirty="0" smtClean="0"/>
              <a:t>3. Náš zákazník</a:t>
            </a:r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7F445-BF23-423D-8409-D0A00086588F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8185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>
                  <a:alpha val="0"/>
                </a:srgbClr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467544" y="2897561"/>
            <a:ext cx="8856984" cy="3888432"/>
          </a:xfrm>
          <a:prstGeom prst="rect">
            <a:avLst/>
          </a:prstGeom>
        </p:spPr>
        <p:txBody>
          <a:bodyPr numCol="2" spcCol="36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cs-CZ" sz="2800" baseline="30000" dirty="0" smtClean="0"/>
          </a:p>
        </p:txBody>
      </p:sp>
      <p:pic>
        <p:nvPicPr>
          <p:cNvPr id="15" name="Picture 5" descr="E:\work07\csoftware\pmdp\konference2012\2015\ikony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93095"/>
            <a:ext cx="6840760" cy="23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E:\work07\csoftware\pmdp\konference2012\2015\pru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25353"/>
            <a:ext cx="914400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395536" y="1340768"/>
            <a:ext cx="8928992" cy="6926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b="1" baseline="30000" dirty="0" smtClean="0"/>
              <a:t>Udržitelná městská doprava pro 21. století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3529" y="49827"/>
            <a:ext cx="2880319" cy="8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940152" y="260649"/>
            <a:ext cx="2915816" cy="54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obsah 16"/>
          <p:cNvSpPr>
            <a:spLocks noGrp="1"/>
          </p:cNvSpPr>
          <p:nvPr>
            <p:ph idx="1"/>
          </p:nvPr>
        </p:nvSpPr>
        <p:spPr>
          <a:xfrm>
            <a:off x="251520" y="2132856"/>
            <a:ext cx="8604448" cy="417646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vnímání role veřejné dopravy v České republice vs. v zemích západní Evropy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orientace na větší míru svobody při volbě dopravního prostředku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cílem je jednotný systém mobility</a:t>
            </a:r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7F445-BF23-423D-8409-D0A00086588F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8185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>
                  <a:alpha val="0"/>
                </a:srgbClr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467544" y="2897561"/>
            <a:ext cx="8856984" cy="3888432"/>
          </a:xfrm>
          <a:prstGeom prst="rect">
            <a:avLst/>
          </a:prstGeom>
        </p:spPr>
        <p:txBody>
          <a:bodyPr numCol="2" spcCol="36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cs-CZ" sz="2800" baseline="30000" dirty="0" smtClean="0"/>
          </a:p>
        </p:txBody>
      </p:sp>
      <p:pic>
        <p:nvPicPr>
          <p:cNvPr id="15" name="Picture 5" descr="E:\work07\csoftware\pmdp\konference2012\2015\ikony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93095"/>
            <a:ext cx="6840760" cy="23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E:\work07\csoftware\pmdp\konference2012\2015\pru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25353"/>
            <a:ext cx="914400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395536" y="1340768"/>
            <a:ext cx="8928992" cy="69269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b="1" baseline="30000" dirty="0" smtClean="0"/>
              <a:t>Udržitelná městská doprava pro 21. století – prof. Ahrens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3529" y="49827"/>
            <a:ext cx="2880319" cy="8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940152" y="260649"/>
            <a:ext cx="2915816" cy="54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7F445-BF23-423D-8409-D0A00086588F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pic>
        <p:nvPicPr>
          <p:cNvPr id="16" name="Obrázek 1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1916832"/>
            <a:ext cx="612068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ástupný symbol pro obsah 16"/>
          <p:cNvSpPr>
            <a:spLocks noGrp="1"/>
          </p:cNvSpPr>
          <p:nvPr>
            <p:ph idx="1"/>
          </p:nvPr>
        </p:nvSpPr>
        <p:spPr>
          <a:xfrm>
            <a:off x="251520" y="6425952"/>
            <a:ext cx="8604448" cy="4320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800" i="1" dirty="0" smtClean="0"/>
              <a:t>Převzato z přednášky prof. </a:t>
            </a:r>
            <a:r>
              <a:rPr lang="cs-CZ" sz="1800" i="1" dirty="0" err="1" smtClean="0"/>
              <a:t>Gerd</a:t>
            </a:r>
            <a:r>
              <a:rPr lang="cs-CZ" sz="1800" i="1" dirty="0" smtClean="0"/>
              <a:t>-Axel </a:t>
            </a:r>
            <a:r>
              <a:rPr lang="cs-CZ" sz="1800" i="1" dirty="0" err="1" smtClean="0"/>
              <a:t>Ahrense</a:t>
            </a:r>
            <a:endParaRPr lang="cs-CZ" sz="18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108185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>
                  <a:alpha val="0"/>
                </a:srgbClr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467544" y="2897561"/>
            <a:ext cx="8856984" cy="3888432"/>
          </a:xfrm>
          <a:prstGeom prst="rect">
            <a:avLst/>
          </a:prstGeom>
        </p:spPr>
        <p:txBody>
          <a:bodyPr numCol="2" spcCol="36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cs-CZ" sz="2800" baseline="30000" dirty="0" smtClean="0"/>
          </a:p>
        </p:txBody>
      </p:sp>
      <p:pic>
        <p:nvPicPr>
          <p:cNvPr id="15" name="Picture 5" descr="E:\work07\csoftware\pmdp\konference2012\2015\ikony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93095"/>
            <a:ext cx="6840760" cy="23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E:\work07\csoftware\pmdp\konference2012\2015\pru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25353"/>
            <a:ext cx="914400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395536" y="1268760"/>
            <a:ext cx="8928992" cy="6926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b="1" baseline="30000" dirty="0" smtClean="0"/>
              <a:t>Udržitelná městská doprava pro 21. století – M.</a:t>
            </a:r>
            <a:r>
              <a:rPr lang="cs-CZ" b="1" dirty="0" smtClean="0"/>
              <a:t> </a:t>
            </a:r>
            <a:r>
              <a:rPr lang="cs-CZ" b="1" baseline="30000" dirty="0" err="1" smtClean="0"/>
              <a:t>Röhleef</a:t>
            </a:r>
            <a:endParaRPr lang="cs-CZ" b="1" baseline="300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3529" y="49827"/>
            <a:ext cx="2880319" cy="8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940152" y="260649"/>
            <a:ext cx="2915816" cy="54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obsah 16"/>
          <p:cNvSpPr>
            <a:spLocks noGrp="1"/>
          </p:cNvSpPr>
          <p:nvPr>
            <p:ph idx="1"/>
          </p:nvPr>
        </p:nvSpPr>
        <p:spPr>
          <a:xfrm>
            <a:off x="251520" y="2132856"/>
            <a:ext cx="8604448" cy="417646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3000" dirty="0" smtClean="0"/>
              <a:t>2004 – integrovaný balíček mobility „</a:t>
            </a:r>
            <a:r>
              <a:rPr lang="cs-CZ" sz="3000" dirty="0" err="1" smtClean="0"/>
              <a:t>HANNOVERmobil</a:t>
            </a:r>
            <a:r>
              <a:rPr lang="cs-CZ" sz="3000" dirty="0" smtClean="0"/>
              <a:t>“.</a:t>
            </a:r>
          </a:p>
          <a:p>
            <a:pPr>
              <a:buFont typeface="Arial" pitchFamily="34" charset="0"/>
              <a:buChar char="•"/>
            </a:pPr>
            <a:r>
              <a:rPr lang="cs-CZ" sz="3000" dirty="0" smtClean="0"/>
              <a:t>2014 – flexibilní komplexní řešení pro všechny integrované služby„prodejna mobility“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 informací a registrace,</a:t>
            </a:r>
          </a:p>
          <a:p>
            <a:pPr lvl="1">
              <a:buFont typeface="Arial" pitchFamily="34" charset="0"/>
              <a:buChar char="•"/>
            </a:pPr>
            <a:r>
              <a:rPr lang="cs-CZ" dirty="0" err="1" smtClean="0"/>
              <a:t>multimodálního</a:t>
            </a:r>
            <a:r>
              <a:rPr lang="cs-CZ" dirty="0" smtClean="0"/>
              <a:t> plánování tras,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rezervací/jízdenek a přístupu,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vyúčtování (tj. společného „účtu za mobilitu“).</a:t>
            </a:r>
          </a:p>
          <a:p>
            <a:pPr>
              <a:buNone/>
            </a:pPr>
            <a:endParaRPr lang="cs-CZ" sz="3300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7F445-BF23-423D-8409-D0A00086588F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8185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>
                  <a:alpha val="0"/>
                </a:srgbClr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467544" y="2897561"/>
            <a:ext cx="8856984" cy="3888432"/>
          </a:xfrm>
          <a:prstGeom prst="rect">
            <a:avLst/>
          </a:prstGeom>
        </p:spPr>
        <p:txBody>
          <a:bodyPr numCol="2" spcCol="36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cs-CZ" sz="2800" baseline="30000" dirty="0" smtClean="0"/>
          </a:p>
        </p:txBody>
      </p:sp>
      <p:pic>
        <p:nvPicPr>
          <p:cNvPr id="15" name="Picture 5" descr="E:\work07\csoftware\pmdp\konference2012\2015\ikony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93095"/>
            <a:ext cx="6840760" cy="23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E:\work07\csoftware\pmdp\konference2012\2015\pru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25353"/>
            <a:ext cx="914400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395536" y="1268760"/>
            <a:ext cx="8928992" cy="6926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b="1" baseline="30000" dirty="0" smtClean="0"/>
              <a:t>Udržitelná městská doprava pro 21. století – M.</a:t>
            </a:r>
            <a:r>
              <a:rPr lang="cs-CZ" b="1" dirty="0" smtClean="0"/>
              <a:t> </a:t>
            </a:r>
            <a:r>
              <a:rPr lang="cs-CZ" b="1" baseline="30000" dirty="0" err="1" smtClean="0"/>
              <a:t>Röhleef</a:t>
            </a:r>
            <a:endParaRPr lang="cs-CZ" b="1" baseline="300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3529" y="49827"/>
            <a:ext cx="2880319" cy="8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940152" y="260649"/>
            <a:ext cx="2915816" cy="54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7F445-BF23-423D-8409-D0A00086588F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sp>
        <p:nvSpPr>
          <p:cNvPr id="18" name="Zástupný symbol pro obsah 16"/>
          <p:cNvSpPr>
            <a:spLocks noGrp="1"/>
          </p:cNvSpPr>
          <p:nvPr>
            <p:ph idx="1"/>
          </p:nvPr>
        </p:nvSpPr>
        <p:spPr>
          <a:xfrm>
            <a:off x="251520" y="6425952"/>
            <a:ext cx="8604448" cy="4320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800" i="1" dirty="0" smtClean="0"/>
              <a:t>Převzato z přednášky Martina </a:t>
            </a:r>
            <a:r>
              <a:rPr lang="cs-CZ" sz="1800" i="1" dirty="0" err="1" smtClean="0"/>
              <a:t>Röhleefa</a:t>
            </a:r>
            <a:endParaRPr lang="cs-CZ" sz="1800" i="1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1916832"/>
            <a:ext cx="597807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8185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>
                  <a:alpha val="0"/>
                </a:srgbClr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467544" y="2897561"/>
            <a:ext cx="8856984" cy="3888432"/>
          </a:xfrm>
          <a:prstGeom prst="rect">
            <a:avLst/>
          </a:prstGeom>
        </p:spPr>
        <p:txBody>
          <a:bodyPr numCol="2" spcCol="36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cs-CZ" sz="2800" baseline="30000" dirty="0" smtClean="0"/>
          </a:p>
        </p:txBody>
      </p:sp>
      <p:pic>
        <p:nvPicPr>
          <p:cNvPr id="15" name="Picture 5" descr="E:\work07\csoftware\pmdp\konference2012\2015\ikony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93095"/>
            <a:ext cx="6840760" cy="23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E:\work07\csoftware\pmdp\konference2012\2015\pru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25353"/>
            <a:ext cx="914400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395536" y="1340768"/>
            <a:ext cx="8928992" cy="69269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b="1" baseline="30000" dirty="0" smtClean="0"/>
              <a:t>Udržitelná městská doprava pro 21. století – S. </a:t>
            </a:r>
            <a:r>
              <a:rPr lang="cs-CZ" b="1" baseline="30000" dirty="0" err="1" smtClean="0"/>
              <a:t>Hietannen</a:t>
            </a:r>
            <a:endParaRPr lang="cs-CZ" b="1" baseline="300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3529" y="49827"/>
            <a:ext cx="2880319" cy="8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940152" y="260649"/>
            <a:ext cx="2915816" cy="54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obsah 16"/>
          <p:cNvSpPr>
            <a:spLocks noGrp="1"/>
          </p:cNvSpPr>
          <p:nvPr>
            <p:ph idx="1"/>
          </p:nvPr>
        </p:nvSpPr>
        <p:spPr>
          <a:xfrm>
            <a:off x="251520" y="2132856"/>
            <a:ext cx="8604448" cy="4176464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3300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7F445-BF23-423D-8409-D0A00086588F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sp>
        <p:nvSpPr>
          <p:cNvPr id="16" name="Zástupný symbol pro obsah 16"/>
          <p:cNvSpPr txBox="1">
            <a:spLocks/>
          </p:cNvSpPr>
          <p:nvPr/>
        </p:nvSpPr>
        <p:spPr bwMode="auto">
          <a:xfrm>
            <a:off x="403920" y="2285256"/>
            <a:ext cx="860444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dirty="0" smtClean="0"/>
              <a:t>celý sektor dopravy jako spolupracující a propojený ekosystém, který poskytuje služby reagující na potřeby zákazníků.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dirty="0" smtClean="0"/>
              <a:t>možné přínosy / role dopravních podniků nebo integrátorů dopravy: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dirty="0" smtClean="0"/>
              <a:t>jako součást systému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dirty="0" smtClean="0"/>
              <a:t>jako organizátor systému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cs-CZ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185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>
                  <a:alpha val="0"/>
                </a:srgbClr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467544" y="2897561"/>
            <a:ext cx="8856984" cy="3888432"/>
          </a:xfrm>
          <a:prstGeom prst="rect">
            <a:avLst/>
          </a:prstGeom>
        </p:spPr>
        <p:txBody>
          <a:bodyPr numCol="2" spcCol="36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cs-CZ" sz="2800" baseline="30000" dirty="0" smtClean="0"/>
          </a:p>
        </p:txBody>
      </p:sp>
      <p:pic>
        <p:nvPicPr>
          <p:cNvPr id="15" name="Picture 5" descr="E:\work07\csoftware\pmdp\konference2012\2015\ikony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93095"/>
            <a:ext cx="6840760" cy="23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E:\work07\csoftware\pmdp\konference2012\2015\pru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25353"/>
            <a:ext cx="914400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395536" y="1340768"/>
            <a:ext cx="8928992" cy="6926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b="1" baseline="30000" dirty="0" smtClean="0"/>
              <a:t>Udržitelná městská doprava pro 21. století – R. Maresch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3529" y="49827"/>
            <a:ext cx="2880319" cy="8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940152" y="260649"/>
            <a:ext cx="2915816" cy="54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7F445-BF23-423D-8409-D0A00086588F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sp>
        <p:nvSpPr>
          <p:cNvPr id="18" name="Zástupný symbol pro obsah 16"/>
          <p:cNvSpPr>
            <a:spLocks noGrp="1"/>
          </p:cNvSpPr>
          <p:nvPr>
            <p:ph idx="1"/>
          </p:nvPr>
        </p:nvSpPr>
        <p:spPr>
          <a:xfrm>
            <a:off x="251520" y="6425952"/>
            <a:ext cx="8604448" cy="4320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800" i="1" dirty="0" smtClean="0"/>
              <a:t>Převzato z přednášky </a:t>
            </a:r>
            <a:r>
              <a:rPr lang="cs-CZ" sz="1800" i="1" dirty="0" err="1" smtClean="0"/>
              <a:t>Rüdigera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Maresche</a:t>
            </a:r>
            <a:endParaRPr lang="cs-CZ" sz="1800" i="1" dirty="0" smtClean="0"/>
          </a:p>
        </p:txBody>
      </p:sp>
      <p:sp>
        <p:nvSpPr>
          <p:cNvPr id="16" name="Zástupný symbol pro obsah 16"/>
          <p:cNvSpPr txBox="1">
            <a:spLocks/>
          </p:cNvSpPr>
          <p:nvPr/>
        </p:nvSpPr>
        <p:spPr bwMode="auto">
          <a:xfrm>
            <a:off x="539552" y="2060848"/>
            <a:ext cx="860444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cs-CZ" sz="2800" dirty="0" smtClean="0"/>
              <a:t>Vídeň – uzavření </a:t>
            </a:r>
            <a:r>
              <a:rPr lang="de-DE" sz="2800" dirty="0" err="1" smtClean="0"/>
              <a:t>Mariahilfer</a:t>
            </a:r>
            <a:r>
              <a:rPr lang="de-DE" sz="2800" dirty="0" smtClean="0"/>
              <a:t> </a:t>
            </a:r>
            <a:r>
              <a:rPr lang="de-DE" sz="2800" dirty="0" err="1" smtClean="0"/>
              <a:t>Strasse</a:t>
            </a:r>
            <a:r>
              <a:rPr lang="de-DE" sz="2800" dirty="0" smtClean="0"/>
              <a:t> </a:t>
            </a:r>
            <a:r>
              <a:rPr lang="cs-CZ" sz="2800" dirty="0" smtClean="0"/>
              <a:t> pro IAD </a:t>
            </a:r>
          </a:p>
          <a:p>
            <a:pPr marL="342900" indent="-342900">
              <a:spcBef>
                <a:spcPct val="20000"/>
              </a:spcBef>
            </a:pPr>
            <a:r>
              <a:rPr lang="cs-CZ" sz="2800" b="1" dirty="0" smtClean="0">
                <a:solidFill>
                  <a:srgbClr val="0000FF"/>
                </a:solidFill>
                <a:latin typeface="Arial"/>
              </a:rPr>
              <a:t>		</a:t>
            </a:r>
            <a:r>
              <a:rPr lang="cs-CZ" sz="2400" dirty="0" smtClean="0"/>
              <a:t>2013 (před) 			      2014 (po)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3068960"/>
            <a:ext cx="8256797" cy="305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8185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>
                  <a:alpha val="0"/>
                </a:srgbClr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467544" y="2897561"/>
            <a:ext cx="8856984" cy="3888432"/>
          </a:xfrm>
          <a:prstGeom prst="rect">
            <a:avLst/>
          </a:prstGeom>
        </p:spPr>
        <p:txBody>
          <a:bodyPr numCol="2" spcCol="36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cs-CZ" sz="2800" baseline="30000" dirty="0" smtClean="0"/>
          </a:p>
        </p:txBody>
      </p:sp>
      <p:pic>
        <p:nvPicPr>
          <p:cNvPr id="15" name="Picture 5" descr="E:\work07\csoftware\pmdp\konference2012\2015\ikony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93095"/>
            <a:ext cx="6840760" cy="23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E:\work07\csoftware\pmdp\konference2012\2015\pru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25353"/>
            <a:ext cx="914400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395536" y="1340768"/>
            <a:ext cx="8928992" cy="6926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100" b="1" baseline="30000" dirty="0" smtClean="0"/>
              <a:t>Marketing veřejné dopravy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3529" y="49827"/>
            <a:ext cx="2880319" cy="8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940152" y="260649"/>
            <a:ext cx="2915816" cy="54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obsah 16"/>
          <p:cNvSpPr>
            <a:spLocks noGrp="1"/>
          </p:cNvSpPr>
          <p:nvPr>
            <p:ph idx="1"/>
          </p:nvPr>
        </p:nvSpPr>
        <p:spPr>
          <a:xfrm>
            <a:off x="251520" y="2132856"/>
            <a:ext cx="8604448" cy="4176464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3300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7F445-BF23-423D-8409-D0A00086588F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sp>
        <p:nvSpPr>
          <p:cNvPr id="16" name="Zástupný symbol pro obsah 16"/>
          <p:cNvSpPr txBox="1">
            <a:spLocks/>
          </p:cNvSpPr>
          <p:nvPr/>
        </p:nvSpPr>
        <p:spPr bwMode="auto">
          <a:xfrm>
            <a:off x="403920" y="2285256"/>
            <a:ext cx="860444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dirty="0" smtClean="0"/>
              <a:t>kvalitní integrace veřejné dopravy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dirty="0" smtClean="0"/>
              <a:t>user </a:t>
            </a:r>
            <a:r>
              <a:rPr lang="cs-CZ" sz="3200" dirty="0" err="1" smtClean="0"/>
              <a:t>friendly</a:t>
            </a:r>
            <a:endParaRPr lang="cs-CZ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dirty="0" smtClean="0"/>
              <a:t>podpora zřizovatelů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dirty="0" smtClean="0"/>
              <a:t>potřeba propagace veřejné dopravy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dirty="0" smtClean="0"/>
              <a:t>sociální status veřejné dopravy v ČR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cs-CZ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185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787</Words>
  <Application>Microsoft Office PowerPoint</Application>
  <PresentationFormat>Předvádění na obrazovce (4:3)</PresentationFormat>
  <Paragraphs>200</Paragraphs>
  <Slides>18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 </vt:lpstr>
      <vt:lpstr>Snímek 14</vt:lpstr>
      <vt:lpstr>Snímek 15</vt:lpstr>
      <vt:lpstr>Snímek 16</vt:lpstr>
      <vt:lpstr>Snímek 17</vt:lpstr>
      <vt:lpstr>Snímek 18</vt:lpstr>
    </vt:vector>
  </TitlesOfParts>
  <Company>PMDP, a.s.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Kateřína Fránová</dc:creator>
  <cp:lastModifiedBy>franova</cp:lastModifiedBy>
  <cp:revision>60</cp:revision>
  <dcterms:created xsi:type="dcterms:W3CDTF">2013-06-05T09:46:48Z</dcterms:created>
  <dcterms:modified xsi:type="dcterms:W3CDTF">2015-05-10T20:03:34Z</dcterms:modified>
</cp:coreProperties>
</file>