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91" r:id="rId3"/>
    <p:sldId id="267" r:id="rId4"/>
    <p:sldId id="281" r:id="rId5"/>
    <p:sldId id="280" r:id="rId6"/>
    <p:sldId id="262" r:id="rId7"/>
    <p:sldId id="276" r:id="rId8"/>
    <p:sldId id="282" r:id="rId9"/>
    <p:sldId id="260" r:id="rId10"/>
    <p:sldId id="285" r:id="rId11"/>
    <p:sldId id="292" r:id="rId12"/>
    <p:sldId id="293" r:id="rId13"/>
    <p:sldId id="283" r:id="rId14"/>
    <p:sldId id="286" r:id="rId15"/>
    <p:sldId id="275" r:id="rId16"/>
    <p:sldId id="294" r:id="rId17"/>
    <p:sldId id="289" r:id="rId18"/>
    <p:sldId id="290" r:id="rId19"/>
    <p:sldId id="272" r:id="rId20"/>
    <p:sldId id="287" r:id="rId21"/>
    <p:sldId id="266" r:id="rId22"/>
    <p:sldId id="271" r:id="rId23"/>
    <p:sldId id="279" r:id="rId24"/>
    <p:sldId id="263" r:id="rId25"/>
    <p:sldId id="264" r:id="rId26"/>
    <p:sldId id="270" r:id="rId27"/>
    <p:sldId id="288" r:id="rId28"/>
    <p:sldId id="284" r:id="rId29"/>
    <p:sldId id="268" r:id="rId30"/>
    <p:sldId id="265" r:id="rId31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8" autoAdjust="0"/>
  </p:normalViewPr>
  <p:slideViewPr>
    <p:cSldViewPr>
      <p:cViewPr varScale="1">
        <p:scale>
          <a:sx n="84" d="100"/>
          <a:sy n="84" d="100"/>
        </p:scale>
        <p:origin x="7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2"/>
      <c:rotY val="2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336188779759419E-2"/>
          <c:y val="3.9474835813024467E-2"/>
          <c:w val="0.53451643274754224"/>
          <c:h val="0.448536908830725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Východ</c:v>
                </c:pt>
              </c:strCache>
            </c:strRef>
          </c:tx>
          <c:spPr>
            <a:ln w="12679">
              <a:solidFill>
                <a:srgbClr val="000000"/>
              </a:solidFill>
              <a:prstDash val="solid"/>
            </a:ln>
          </c:spPr>
          <c:explosion val="5"/>
          <c:dPt>
            <c:idx val="0"/>
            <c:bubble3D val="0"/>
            <c:spPr>
              <a:solidFill>
                <a:srgbClr val="9999FF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01-65AC-4C16-B227-25D492B48B15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03-65AC-4C16-B227-25D492B48B1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05-65AC-4C16-B227-25D492B48B15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07-65AC-4C16-B227-25D492B48B15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09-65AC-4C16-B227-25D492B48B15}"/>
              </c:ext>
            </c:extLst>
          </c:dPt>
          <c:dPt>
            <c:idx val="5"/>
            <c:bubble3D val="0"/>
            <c:spPr>
              <a:solidFill>
                <a:srgbClr val="FFCC00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0B-65AC-4C16-B227-25D492B48B15}"/>
              </c:ext>
            </c:extLst>
          </c:dPt>
          <c:dPt>
            <c:idx val="6"/>
            <c:bubble3D val="0"/>
            <c:spPr>
              <a:solidFill>
                <a:srgbClr val="FF00FF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0D-65AC-4C16-B227-25D492B48B15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0F-65AC-4C16-B227-25D492B48B15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11-65AC-4C16-B227-25D492B48B15}"/>
              </c:ext>
            </c:extLst>
          </c:dPt>
          <c:dPt>
            <c:idx val="9"/>
            <c:bubble3D val="0"/>
            <c:spPr>
              <a:solidFill>
                <a:srgbClr val="FFCC99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13-65AC-4C16-B227-25D492B48B15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15-65AC-4C16-B227-25D492B48B15}"/>
              </c:ext>
            </c:extLst>
          </c:dPt>
          <c:dPt>
            <c:idx val="11"/>
            <c:bubble3D val="0"/>
            <c:spPr>
              <a:solidFill>
                <a:srgbClr val="FF6600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17-65AC-4C16-B227-25D492B48B15}"/>
              </c:ext>
            </c:extLst>
          </c:dPt>
          <c:dPt>
            <c:idx val="12"/>
            <c:bubble3D val="0"/>
            <c:spPr>
              <a:solidFill>
                <a:srgbClr val="800080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19-65AC-4C16-B227-25D492B48B15}"/>
              </c:ext>
            </c:extLst>
          </c:dPt>
          <c:dPt>
            <c:idx val="13"/>
            <c:bubble3D val="0"/>
            <c:spPr>
              <a:solidFill>
                <a:srgbClr val="00CCFF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1B-65AC-4C16-B227-25D492B48B15}"/>
              </c:ext>
            </c:extLst>
          </c:dPt>
          <c:dPt>
            <c:idx val="14"/>
            <c:bubble3D val="0"/>
            <c:spPr>
              <a:solidFill>
                <a:srgbClr val="00FF00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1D-65AC-4C16-B227-25D492B48B15}"/>
              </c:ext>
            </c:extLst>
          </c:dPt>
          <c:dPt>
            <c:idx val="15"/>
            <c:bubble3D val="0"/>
            <c:spPr>
              <a:solidFill>
                <a:srgbClr val="C0C0C0"/>
              </a:solidFill>
              <a:ln w="25358">
                <a:noFill/>
              </a:ln>
            </c:spPr>
            <c:extLst>
              <c:ext xmlns:c16="http://schemas.microsoft.com/office/drawing/2014/chart" uri="{C3380CC4-5D6E-409C-BE32-E72D297353CC}">
                <c16:uniqueId val="{0000001F-65AC-4C16-B227-25D492B48B1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C-4C16-B227-25D492B48B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C-4C16-B227-25D492B48B15}"/>
                </c:ext>
              </c:extLst>
            </c:dLbl>
            <c:dLbl>
              <c:idx val="2"/>
              <c:layout>
                <c:manualLayout>
                  <c:x val="-6.4517580808818434E-2"/>
                  <c:y val="9.02643473290769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AC-4C16-B227-25D492B48B1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AC-4C16-B227-25D492B48B1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AC-4C16-B227-25D492B48B1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AC-4C16-B227-25D492B48B15}"/>
                </c:ext>
              </c:extLst>
            </c:dLbl>
            <c:dLbl>
              <c:idx val="6"/>
              <c:layout>
                <c:manualLayout>
                  <c:x val="-4.4300942410729377E-2"/>
                  <c:y val="-0.103382893757191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AC-4C16-B227-25D492B48B1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AC-4C16-B227-25D492B48B1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AC-4C16-B227-25D492B48B1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5AC-4C16-B227-25D492B48B1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5AC-4C16-B227-25D492B48B1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5AC-4C16-B227-25D492B48B1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5AC-4C16-B227-25D492B48B1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5AC-4C16-B227-25D492B48B1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5AC-4C16-B227-25D492B48B1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5AC-4C16-B227-25D492B48B1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Sheet1!$B$1:$Q$1</c:f>
              <c:strCache>
                <c:ptCount val="16"/>
                <c:pt idx="0">
                  <c:v>AUTA-BUSY STUDENÝ s.r.o.</c:v>
                </c:pt>
                <c:pt idx="1">
                  <c:v>Autodoprava Studený spol. s r.o.</c:v>
                </c:pt>
                <c:pt idx="2">
                  <c:v>ARRIVA MORAVA a.s.</c:v>
                </c:pt>
                <c:pt idx="3">
                  <c:v>ČSAD Ústí nad Orlicí, a.s.</c:v>
                </c:pt>
                <c:pt idx="4">
                  <c:v>ČSAD Vsetín a.s.</c:v>
                </c:pt>
                <c:pt idx="5">
                  <c:v>Dopravní podnik města Olomouce, a.s.</c:v>
                </c:pt>
                <c:pt idx="6">
                  <c:v>FTL - First Transport Lines, a.s.</c:v>
                </c:pt>
                <c:pt idx="7">
                  <c:v>AUTOBUSY - KONEČNÝ s.r.o.</c:v>
                </c:pt>
                <c:pt idx="8">
                  <c:v>KRODOS BUS a.s.</c:v>
                </c:pt>
                <c:pt idx="9">
                  <c:v>Obec Ptení</c:v>
                </c:pt>
                <c:pt idx="10">
                  <c:v>AUTOBUSOVÁ DOPRAVA PAVEL STUDENÝ s.r.o.</c:v>
                </c:pt>
                <c:pt idx="11">
                  <c:v>TQM - holding s.r.o.</c:v>
                </c:pt>
                <c:pt idx="12">
                  <c:v>AUTODOPRAVA TESAŘ s.r.o.</c:v>
                </c:pt>
                <c:pt idx="13">
                  <c:v>VOJITILA TRANS s.r.o.</c:v>
                </c:pt>
                <c:pt idx="14">
                  <c:v>VYDOS BUS a.s.</c:v>
                </c:pt>
                <c:pt idx="15">
                  <c:v>Autobusová doprava Josef Pinkas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240692</c:v>
                </c:pt>
                <c:pt idx="1">
                  <c:v>332763</c:v>
                </c:pt>
                <c:pt idx="2">
                  <c:v>16039860</c:v>
                </c:pt>
                <c:pt idx="3">
                  <c:v>44400</c:v>
                </c:pt>
                <c:pt idx="4">
                  <c:v>42900</c:v>
                </c:pt>
                <c:pt idx="5">
                  <c:v>406674</c:v>
                </c:pt>
                <c:pt idx="6">
                  <c:v>2458290</c:v>
                </c:pt>
                <c:pt idx="7">
                  <c:v>155930</c:v>
                </c:pt>
                <c:pt idx="8">
                  <c:v>177160</c:v>
                </c:pt>
                <c:pt idx="9">
                  <c:v>12096</c:v>
                </c:pt>
                <c:pt idx="10">
                  <c:v>144750</c:v>
                </c:pt>
                <c:pt idx="11">
                  <c:v>60116</c:v>
                </c:pt>
                <c:pt idx="12">
                  <c:v>177698</c:v>
                </c:pt>
                <c:pt idx="13">
                  <c:v>437114</c:v>
                </c:pt>
                <c:pt idx="14">
                  <c:v>187802</c:v>
                </c:pt>
                <c:pt idx="15">
                  <c:v>45507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5AC-4C16-B227-25D492B48B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rgbClr val="FFFFFF"/>
        </a:solidFill>
        <a:ln w="25358">
          <a:noFill/>
        </a:ln>
      </c:spPr>
    </c:plotArea>
    <c:legend>
      <c:legendPos val="b"/>
      <c:layout>
        <c:manualLayout>
          <c:xMode val="edge"/>
          <c:yMode val="edge"/>
          <c:x val="0.61754440879974926"/>
          <c:y val="1.1449466758165031E-2"/>
          <c:w val="0.37244311346265863"/>
          <c:h val="0.98855053324183506"/>
        </c:manualLayout>
      </c:layout>
      <c:overlay val="0"/>
      <c:spPr>
        <a:noFill/>
        <a:ln w="25358">
          <a:noFill/>
        </a:ln>
      </c:spPr>
      <c:txPr>
        <a:bodyPr/>
        <a:lstStyle/>
        <a:p>
          <a:pPr>
            <a:defRPr sz="918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341871912984876"/>
          <c:y val="9.2453098535096923E-2"/>
          <c:w val="0.57318060627949485"/>
          <c:h val="0.5366412971465648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Východ</c:v>
                </c:pt>
              </c:strCache>
            </c:strRef>
          </c:tx>
          <c:spPr>
            <a:ln w="12695">
              <a:solidFill>
                <a:srgbClr val="0070C0"/>
              </a:solidFill>
              <a:prstDash val="solid"/>
            </a:ln>
          </c:spPr>
          <c:dPt>
            <c:idx val="0"/>
            <c:bubble3D val="0"/>
            <c:spPr>
              <a:solidFill>
                <a:srgbClr val="3366FF"/>
              </a:solidFill>
              <a:ln w="25390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5F9-4607-9D74-B78016F8DC3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390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5F9-4607-9D74-B78016F8DC31}"/>
              </c:ext>
            </c:extLst>
          </c:dPt>
          <c:dLbls>
            <c:dLbl>
              <c:idx val="0"/>
              <c:layout>
                <c:manualLayout>
                  <c:x val="-0.19373678870288766"/>
                  <c:y val="0.19228579186222411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100%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F9-4607-9D74-B78016F8DC3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F9-4607-9D74-B78016F8DC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České dráhy a.s.</c:v>
                </c:pt>
                <c:pt idx="1">
                  <c:v>ARRIVA MORAVA a.s.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5748000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F9-4607-9D74-B78016F8DC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rgbClr val="FFFFFF"/>
        </a:solidFill>
        <a:ln w="25390">
          <a:noFill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5.3729773331692585E-2"/>
          <c:y val="0.21145598179537903"/>
          <c:w val="0.32349531875096582"/>
          <c:h val="0.22810852127113687"/>
        </c:manualLayout>
      </c:layout>
      <c:overlay val="0"/>
      <c:spPr>
        <a:noFill/>
        <a:ln w="2539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0772656466066"/>
          <c:y val="3.4061166406347015E-2"/>
          <c:w val="0.71252566735112965"/>
          <c:h val="0.6731707317073171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28">
              <a:solidFill>
                <a:srgbClr val="000000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rgbClr val="00CCFF"/>
              </a:solidFill>
              <a:ln w="25455">
                <a:noFill/>
              </a:ln>
            </c:spPr>
            <c:extLst>
              <c:ext xmlns:c16="http://schemas.microsoft.com/office/drawing/2014/chart" uri="{C3380CC4-5D6E-409C-BE32-E72D297353CC}">
                <c16:uniqueId val="{00000001-1360-41F2-94D5-2D6B73487CB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55">
                <a:noFill/>
              </a:ln>
            </c:spPr>
            <c:extLst>
              <c:ext xmlns:c16="http://schemas.microsoft.com/office/drawing/2014/chart" uri="{C3380CC4-5D6E-409C-BE32-E72D297353CC}">
                <c16:uniqueId val="{00000003-1360-41F2-94D5-2D6B73487CBA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 w="25455">
                <a:noFill/>
              </a:ln>
            </c:spPr>
            <c:extLst>
              <c:ext xmlns:c16="http://schemas.microsoft.com/office/drawing/2014/chart" uri="{C3380CC4-5D6E-409C-BE32-E72D297353CC}">
                <c16:uniqueId val="{00000005-1360-41F2-94D5-2D6B73487CBA}"/>
              </c:ext>
            </c:extLst>
          </c:dPt>
          <c:dLbls>
            <c:dLbl>
              <c:idx val="0"/>
              <c:layout>
                <c:manualLayout>
                  <c:x val="3.9290530991318393E-2"/>
                  <c:y val="0.440518144187200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Veřejná linková doprava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0-41F2-94D5-2D6B73487CBA}"/>
                </c:ext>
              </c:extLst>
            </c:dLbl>
            <c:dLbl>
              <c:idx val="1"/>
              <c:layout>
                <c:manualLayout>
                  <c:x val="1.2963456491015565E-2"/>
                  <c:y val="-0.101449706846345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60-41F2-94D5-2D6B73487CBA}"/>
                </c:ext>
              </c:extLst>
            </c:dLbl>
            <c:dLbl>
              <c:idx val="2"/>
              <c:layout>
                <c:manualLayout>
                  <c:x val="5.8482310989506417E-2"/>
                  <c:y val="9.929353911771125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60-41F2-94D5-2D6B73487CBA}"/>
                </c:ext>
              </c:extLst>
            </c:dLbl>
            <c:spPr>
              <a:noFill/>
              <a:ln w="25455">
                <a:noFill/>
              </a:ln>
            </c:spPr>
            <c:txPr>
              <a:bodyPr/>
              <a:lstStyle/>
              <a:p>
                <a:pPr>
                  <a:defRPr sz="120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Veřejná linková doprava</c:v>
                </c:pt>
                <c:pt idx="1">
                  <c:v>MHD</c:v>
                </c:pt>
                <c:pt idx="2">
                  <c:v>Železniční doprava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235727521</c:v>
                </c:pt>
                <c:pt idx="1">
                  <c:v>176135453</c:v>
                </c:pt>
                <c:pt idx="2">
                  <c:v>11751678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60-41F2-94D5-2D6B73487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FF"/>
        </a:solidFill>
        <a:ln w="2545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2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5EAF7-2A35-444B-A974-1946DF75F663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E158B-A8D5-4E25-8273-7182AA3FE1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158B-A8D5-4E25-8273-7182AA3FE13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8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158B-A8D5-4E25-8273-7182AA3FE13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54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158B-A8D5-4E25-8273-7182AA3FE13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33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05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7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86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85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9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81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1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8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03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54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56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2603-8A98-4BC9-9E03-F7ED93F42849}" type="datetimeFigureOut">
              <a:rPr lang="cs-CZ" smtClean="0"/>
              <a:t>16.05.2017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874F-636C-4A4E-98A4-C3DCFA9A2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37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sok.cz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google.cz/url?sa=i&amp;rct=j&amp;q=&amp;esrc=s&amp;source=images&amp;cd=&amp;cad=rja&amp;uact=8&amp;ved=0ahUKEwjv-dCq99zRAhXnYpoKHWxnC4gQjRwIBw&amp;url=http://olomoucky.denik.cz/zpravy_region/prima-linka-olomouc-kouty-startuje-kazdy-den-15-vlaku-20161209.html&amp;psig=AFQjCNG6zwDmY35o-s_wJJ9bP-iPldWzhg&amp;ust=14854211151806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88" y="915566"/>
            <a:ext cx="6553768" cy="3415228"/>
          </a:xfrm>
          <a:prstGeom prst="rect">
            <a:avLst/>
          </a:prstGeom>
        </p:spPr>
      </p:pic>
      <p:pic>
        <p:nvPicPr>
          <p:cNvPr id="4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8170"/>
            <a:ext cx="6552728" cy="3024336"/>
          </a:xfrm>
        </p:spPr>
      </p:pic>
      <p:pic>
        <p:nvPicPr>
          <p:cNvPr id="5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3558"/>
            <a:ext cx="6624736" cy="3521348"/>
          </a:xfrm>
        </p:spPr>
      </p:pic>
    </p:spTree>
    <p:extLst>
      <p:ext uri="{BB962C8B-B14F-4D97-AF65-F5344CB8AC3E}">
        <p14:creationId xmlns:p14="http://schemas.microsoft.com/office/powerpoint/2010/main" val="89078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51670"/>
            <a:ext cx="9036496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OD 1. 9. 2016</a:t>
            </a:r>
          </a:p>
          <a:p>
            <a:pPr algn="l"/>
            <a:endParaRPr lang="cs-C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PRO  CESTUJÍCÍ VEŘEJNOST JEZDIT NA JEDNU JÍZDENKU  IDSOK OSOBNÍMI</a:t>
            </a:r>
            <a:b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SPĚŠNÝMI VLAKY, PŘÍMĚSTSKÝMI AUTOBUSY I MHD 1 DOPRAVCE V DRÁŽNÍ OSOBNÍ DOPRAVĚ</a:t>
            </a:r>
          </a:p>
          <a:p>
            <a:pPr algn="l">
              <a:lnSpc>
                <a:spcPct val="150000"/>
              </a:lnSpc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285750" indent="-28575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JÍZDENKA IDSOK PLATÍ VE VŠECH SPOJÍCH OBJEDNÁVANÝCH OLOMOUCKÝM KRAJEM</a:t>
            </a:r>
          </a:p>
          <a:p>
            <a:pPr algn="l" defTabSz="266700">
              <a:spcAft>
                <a:spcPts val="600"/>
              </a:spcAft>
            </a:pPr>
            <a:endParaRPr lang="cs-C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CESTUJICÍ NEMUSÍ PŘEMÝŠLET, ČÍM POJEDE, ALE ZAMĚŘIT SE POUZE NA CÍL SVÉ CESTY</a:t>
            </a:r>
            <a: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chemeClr val="tx1"/>
                </a:solidFill>
              </a:rPr>
              <a:t/>
            </a:r>
            <a:br>
              <a:rPr lang="cs-CZ" altLang="cs-CZ" sz="1800" b="1" dirty="0">
                <a:solidFill>
                  <a:schemeClr val="tx1"/>
                </a:solidFill>
              </a:rPr>
            </a:br>
            <a:endParaRPr lang="cs-CZ" altLang="cs-CZ" sz="1800" dirty="0">
              <a:solidFill>
                <a:schemeClr val="tx1"/>
              </a:solidFill>
            </a:endParaRPr>
          </a:p>
          <a:p>
            <a:pPr algn="l" defTabSz="266700">
              <a:spcAft>
                <a:spcPts val="600"/>
              </a:spcAft>
            </a:pPr>
            <a:endParaRPr lang="cs-CZ" altLang="cs-CZ" sz="1800" dirty="0">
              <a:solidFill>
                <a:srgbClr val="FF0000"/>
              </a:solidFill>
              <a:latin typeface="Gill Sans MT" pitchFamily="34" charset="-18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928971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KOMPLETNÍ DOKONČENÍ TARIFNÍ INTEGRACE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OLOMOUCKÉHO KRAJE</a:t>
            </a:r>
          </a:p>
        </p:txBody>
      </p:sp>
    </p:spTree>
    <p:extLst>
      <p:ext uri="{BB962C8B-B14F-4D97-AF65-F5344CB8AC3E}">
        <p14:creationId xmlns:p14="http://schemas.microsoft.com/office/powerpoint/2010/main" val="142304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27794"/>
              </p:ext>
            </p:extLst>
          </p:nvPr>
        </p:nvGraphicFramePr>
        <p:xfrm>
          <a:off x="323529" y="1779662"/>
          <a:ext cx="4680519" cy="259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4480">
                  <a:extLst>
                    <a:ext uri="{9D8B030D-6E8A-4147-A177-3AD203B41FA5}">
                      <a16:colId xmlns:a16="http://schemas.microsoft.com/office/drawing/2014/main" val="1693329793"/>
                    </a:ext>
                  </a:extLst>
                </a:gridCol>
                <a:gridCol w="2156039">
                  <a:extLst>
                    <a:ext uri="{9D8B030D-6E8A-4147-A177-3AD203B41FA5}">
                      <a16:colId xmlns:a16="http://schemas.microsoft.com/office/drawing/2014/main" val="1269319285"/>
                    </a:ext>
                  </a:extLst>
                </a:gridCol>
              </a:tblGrid>
              <a:tr h="73911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ujetých kilometrů v IDSOK v období 2012 - 2016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12573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219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1257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29 549 687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125730" marT="0" marB="0" anchor="ctr"/>
                </a:tc>
                <a:extLst>
                  <a:ext uri="{0D108BD9-81ED-4DB2-BD59-A6C34878D82A}">
                    <a16:rowId xmlns:a16="http://schemas.microsoft.com/office/drawing/2014/main" val="3518002042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1257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29 666 875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125730" marT="0" marB="0" anchor="ctr"/>
                </a:tc>
                <a:extLst>
                  <a:ext uri="{0D108BD9-81ED-4DB2-BD59-A6C34878D82A}">
                    <a16:rowId xmlns:a16="http://schemas.microsoft.com/office/drawing/2014/main" val="2183636945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1257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31 563 305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125730" marT="0" marB="0" anchor="ctr"/>
                </a:tc>
                <a:extLst>
                  <a:ext uri="{0D108BD9-81ED-4DB2-BD59-A6C34878D82A}">
                    <a16:rowId xmlns:a16="http://schemas.microsoft.com/office/drawing/2014/main" val="3007213125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1257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33 828 760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125730" marT="0" marB="0" anchor="ctr"/>
                </a:tc>
                <a:extLst>
                  <a:ext uri="{0D108BD9-81ED-4DB2-BD59-A6C34878D82A}">
                    <a16:rowId xmlns:a16="http://schemas.microsoft.com/office/drawing/2014/main" val="3288014509"/>
                  </a:ext>
                </a:extLst>
              </a:tr>
              <a:tr h="370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1257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35 597 662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125730" marT="0" marB="0" anchor="ctr"/>
                </a:tc>
                <a:extLst>
                  <a:ext uri="{0D108BD9-81ED-4DB2-BD59-A6C34878D82A}">
                    <a16:rowId xmlns:a16="http://schemas.microsoft.com/office/drawing/2014/main" val="1919664715"/>
                  </a:ext>
                </a:extLst>
              </a:tr>
            </a:tbl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496325"/>
              </p:ext>
            </p:extLst>
          </p:nvPr>
        </p:nvGraphicFramePr>
        <p:xfrm>
          <a:off x="5327577" y="1851670"/>
          <a:ext cx="3816423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hart" r:id="rId4" imgW="8143952" imgH="4440965" progId="MSGraph.Chart.8">
                  <p:embed/>
                </p:oleObj>
              </mc:Choice>
              <mc:Fallback>
                <p:oleObj name="Chart" r:id="rId4" imgW="8143952" imgH="444096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577" y="1851670"/>
                        <a:ext cx="3816423" cy="2088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1" y="974709"/>
            <a:ext cx="8568432" cy="72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POČET UJETÝCH KILOMETRŮ V ROCE 2016</a:t>
            </a:r>
          </a:p>
        </p:txBody>
      </p:sp>
    </p:spTree>
    <p:extLst>
      <p:ext uri="{BB962C8B-B14F-4D97-AF65-F5344CB8AC3E}">
        <p14:creationId xmlns:p14="http://schemas.microsoft.com/office/powerpoint/2010/main" val="19053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26820"/>
              </p:ext>
            </p:extLst>
          </p:nvPr>
        </p:nvGraphicFramePr>
        <p:xfrm>
          <a:off x="5364088" y="1851670"/>
          <a:ext cx="338437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360031"/>
              </p:ext>
            </p:extLst>
          </p:nvPr>
        </p:nvGraphicFramePr>
        <p:xfrm>
          <a:off x="251520" y="1923678"/>
          <a:ext cx="5040560" cy="20882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162826">
                  <a:extLst>
                    <a:ext uri="{9D8B030D-6E8A-4147-A177-3AD203B41FA5}">
                      <a16:colId xmlns:a16="http://schemas.microsoft.com/office/drawing/2014/main" val="3562917333"/>
                    </a:ext>
                  </a:extLst>
                </a:gridCol>
                <a:gridCol w="1877734">
                  <a:extLst>
                    <a:ext uri="{9D8B030D-6E8A-4147-A177-3AD203B41FA5}">
                      <a16:colId xmlns:a16="http://schemas.microsoft.com/office/drawing/2014/main" val="524038429"/>
                    </a:ext>
                  </a:extLst>
                </a:gridCol>
              </a:tblGrid>
              <a:tr h="649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v IDSOK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423 614652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215900" marT="0" marB="0" anchor="ctr"/>
                </a:tc>
                <a:extLst>
                  <a:ext uri="{0D108BD9-81ED-4DB2-BD59-A6C34878D82A}">
                    <a16:rowId xmlns:a16="http://schemas.microsoft.com/office/drawing/2014/main" val="2094875307"/>
                  </a:ext>
                </a:extLst>
              </a:tr>
              <a:tr h="605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Veřejná linková doprava (základní dopravní obslužnost + ostatní dopravní obslužnost)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235 727 521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215900" marT="0" marB="0" anchor="ctr"/>
                </a:tc>
                <a:extLst>
                  <a:ext uri="{0D108BD9-81ED-4DB2-BD59-A6C34878D82A}">
                    <a16:rowId xmlns:a16="http://schemas.microsoft.com/office/drawing/2014/main" val="2201804852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MHD (města s MHD)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176 135 453</a:t>
                      </a:r>
                      <a:endParaRPr lang="cs-CZ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215900" marT="0" marB="0" anchor="ctr"/>
                </a:tc>
                <a:extLst>
                  <a:ext uri="{0D108BD9-81ED-4DB2-BD59-A6C34878D82A}">
                    <a16:rowId xmlns:a16="http://schemas.microsoft.com/office/drawing/2014/main" val="3861600852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Železniční doprava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11 751 678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215900" marT="0" marB="0" anchor="ctr"/>
                </a:tc>
                <a:extLst>
                  <a:ext uri="{0D108BD9-81ED-4DB2-BD59-A6C34878D82A}">
                    <a16:rowId xmlns:a16="http://schemas.microsoft.com/office/drawing/2014/main" val="3945449728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1" y="974709"/>
            <a:ext cx="8568432" cy="72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VÝNOS Z JÍZDNÉHO IDSOK V ROCE 2016</a:t>
            </a:r>
          </a:p>
        </p:txBody>
      </p:sp>
    </p:spTree>
    <p:extLst>
      <p:ext uri="{BB962C8B-B14F-4D97-AF65-F5344CB8AC3E}">
        <p14:creationId xmlns:p14="http://schemas.microsoft.com/office/powerpoint/2010/main" val="233614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1339" y="974709"/>
            <a:ext cx="7948613" cy="72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JÍZDNÍ DOKLAD – KOMBI ZÓNA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504" y="1756142"/>
            <a:ext cx="71287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2000" b="1" dirty="0"/>
              <a:t>VÝHODNÉ CESTOVÁNÍ S ČASOVOU JÍZDENKOU IDSOK OSOBNÍMI </a:t>
            </a:r>
            <a:br>
              <a:rPr lang="cs-CZ" sz="2000" b="1" dirty="0"/>
            </a:br>
            <a:r>
              <a:rPr lang="cs-CZ" sz="2000" b="1" dirty="0"/>
              <a:t>A SPĚŠNÝMI VLAKY, AUTOBUSY I MHD </a:t>
            </a:r>
          </a:p>
          <a:p>
            <a:pPr algn="just">
              <a:spcAft>
                <a:spcPts val="1200"/>
              </a:spcAft>
            </a:pPr>
            <a:r>
              <a:rPr lang="cs-CZ" sz="2000" b="1" dirty="0"/>
              <a:t>OD 1. 9. 2016 – ROZŠÍŘENÍ </a:t>
            </a:r>
            <a:r>
              <a:rPr lang="cs-CZ" sz="2000" b="1" u="sng" dirty="0"/>
              <a:t>KOMBI ZÓN z 15 na 46 </a:t>
            </a:r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75806"/>
            <a:ext cx="3383915" cy="1002665"/>
          </a:xfrm>
          <a:prstGeom prst="rect">
            <a:avLst/>
          </a:prstGeom>
          <a:noFill/>
        </p:spPr>
      </p:pic>
      <p:pic>
        <p:nvPicPr>
          <p:cNvPr id="7" name="Obráze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4" y="3183834"/>
            <a:ext cx="3482340" cy="9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88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779662"/>
            <a:ext cx="9036496" cy="336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7. 2015 BYL ZAVEDEN NOVÝ TYP JÍZDNÍHO DOKLADU - KOMBI ZÓNA, DÍKY KTERÉMU LZE VÝHODNÉ CESTOVAT S ČASOVOU JÍZDENKOU IDSOK OSOBNÍMI A SPĚŠNÝMI VLAKY, AUTOBUSY </a:t>
            </a:r>
            <a:b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MĚSTSKOU HROMADNOU DOPRAVOU</a:t>
            </a:r>
          </a:p>
          <a:p>
            <a:pPr marL="285750" indent="-28575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9. 2016 DOŠLO K ROZŠÍŘENÍ STÁVAJĆÍCH 15 na 46 KOMBI ZÓN</a:t>
            </a:r>
          </a:p>
          <a:p>
            <a:pPr marL="285750" indent="-28575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ZAVEDENÍM KOMBI ZÓN DOŠLO KE ZRUŠENÍ TARIFNÍCH VÝJIMEK </a:t>
            </a:r>
            <a:b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TÍM KE ZPŘEHLEDNÉNÍ A HLABVNĚ ZJEDNODUŠENÍ CESTOVÁNÍ </a:t>
            </a:r>
            <a:b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INTEGROVANÉM DOPRAVNÍM SYSTÉMU OLOMOUCKÉHO KRAJE. CESTUJÍCÍ SE TAK NEMUSÍ ZAMĚŘOVAT NA DRUH DOPRAVY, </a:t>
            </a:r>
            <a:b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NA CÍL SVÉ CESTY </a:t>
            </a:r>
            <a:endParaRPr lang="cs-CZ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2667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tx1"/>
                </a:solidFill>
              </a:rPr>
              <a:t/>
            </a:r>
            <a:br>
              <a:rPr lang="cs-CZ" altLang="cs-CZ" sz="1800" b="1" dirty="0">
                <a:solidFill>
                  <a:schemeClr val="tx1"/>
                </a:solidFill>
              </a:rPr>
            </a:br>
            <a:endParaRPr lang="cs-CZ" altLang="cs-CZ" sz="1800" dirty="0">
              <a:solidFill>
                <a:schemeClr val="tx1"/>
              </a:solidFill>
            </a:endParaRPr>
          </a:p>
          <a:p>
            <a:pPr algn="l" defTabSz="266700">
              <a:spcAft>
                <a:spcPts val="600"/>
              </a:spcAft>
            </a:pPr>
            <a:endParaRPr lang="cs-CZ" altLang="cs-CZ" sz="1800" dirty="0">
              <a:solidFill>
                <a:srgbClr val="FF0000"/>
              </a:solidFill>
              <a:latin typeface="Gill Sans MT" pitchFamily="34" charset="-18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936104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JÍZDNÍ DOKLAD – KOMBI ZÓNA</a:t>
            </a:r>
          </a:p>
        </p:txBody>
      </p:sp>
    </p:spTree>
    <p:extLst>
      <p:ext uri="{BB962C8B-B14F-4D97-AF65-F5344CB8AC3E}">
        <p14:creationId xmlns:p14="http://schemas.microsoft.com/office/powerpoint/2010/main" val="114238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3558"/>
            <a:ext cx="64807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7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7897"/>
            <a:ext cx="5112568" cy="3414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53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720080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POČET PŘEPRAVENÝCH CESTUJÍCÍCH V IDSOK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16696"/>
              </p:ext>
            </p:extLst>
          </p:nvPr>
        </p:nvGraphicFramePr>
        <p:xfrm>
          <a:off x="323528" y="1851671"/>
          <a:ext cx="8352928" cy="2592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5365">
                  <a:extLst>
                    <a:ext uri="{9D8B030D-6E8A-4147-A177-3AD203B41FA5}">
                      <a16:colId xmlns:a16="http://schemas.microsoft.com/office/drawing/2014/main" val="1387293375"/>
                    </a:ext>
                  </a:extLst>
                </a:gridCol>
                <a:gridCol w="1567706">
                  <a:extLst>
                    <a:ext uri="{9D8B030D-6E8A-4147-A177-3AD203B41FA5}">
                      <a16:colId xmlns:a16="http://schemas.microsoft.com/office/drawing/2014/main" val="2037139222"/>
                    </a:ext>
                  </a:extLst>
                </a:gridCol>
                <a:gridCol w="1543210">
                  <a:extLst>
                    <a:ext uri="{9D8B030D-6E8A-4147-A177-3AD203B41FA5}">
                      <a16:colId xmlns:a16="http://schemas.microsoft.com/office/drawing/2014/main" val="925529813"/>
                    </a:ext>
                  </a:extLst>
                </a:gridCol>
                <a:gridCol w="1310502">
                  <a:extLst>
                    <a:ext uri="{9D8B030D-6E8A-4147-A177-3AD203B41FA5}">
                      <a16:colId xmlns:a16="http://schemas.microsoft.com/office/drawing/2014/main" val="985219737"/>
                    </a:ext>
                  </a:extLst>
                </a:gridCol>
                <a:gridCol w="1886145">
                  <a:extLst>
                    <a:ext uri="{9D8B030D-6E8A-4147-A177-3AD203B41FA5}">
                      <a16:colId xmlns:a16="http://schemas.microsoft.com/office/drawing/2014/main" val="338453438"/>
                    </a:ext>
                  </a:extLst>
                </a:gridCol>
              </a:tblGrid>
              <a:tr h="446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Jednotlivý jízdní doklad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denní jízdní doklad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Měsíční jízdní doklad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Celkový počet jízdních dokladů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extLst>
                  <a:ext uri="{0D108BD9-81ED-4DB2-BD59-A6C34878D82A}">
                    <a16:rowId xmlns:a16="http://schemas.microsoft.com/office/drawing/2014/main" val="4240485000"/>
                  </a:ext>
                </a:extLst>
              </a:tr>
              <a:tr h="250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15 680 587   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40 576 914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195 547 440   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251 804 941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extLst>
                  <a:ext uri="{0D108BD9-81ED-4DB2-BD59-A6C34878D82A}">
                    <a16:rowId xmlns:a16="http://schemas.microsoft.com/office/drawing/2014/main" val="3679312092"/>
                  </a:ext>
                </a:extLst>
              </a:tr>
              <a:tr h="250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16 656 705   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40 641 650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194 590 980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251 889 335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extLst>
                  <a:ext uri="{0D108BD9-81ED-4DB2-BD59-A6C34878D82A}">
                    <a16:rowId xmlns:a16="http://schemas.microsoft.com/office/drawing/2014/main" val="1243098787"/>
                  </a:ext>
                </a:extLst>
              </a:tr>
              <a:tr h="250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15 997 257   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40 598 474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195 227 940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251 823 671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extLst>
                  <a:ext uri="{0D108BD9-81ED-4DB2-BD59-A6C34878D82A}">
                    <a16:rowId xmlns:a16="http://schemas.microsoft.com/office/drawing/2014/main" val="4084489593"/>
                  </a:ext>
                </a:extLst>
              </a:tr>
              <a:tr h="2505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2017**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5 641 737   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12 971 000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63 320 640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81 933 377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extLst>
                  <a:ext uri="{0D108BD9-81ED-4DB2-BD59-A6C34878D82A}">
                    <a16:rowId xmlns:a16="http://schemas.microsoft.com/office/drawing/2014/main" val="912679214"/>
                  </a:ext>
                </a:extLst>
              </a:tr>
              <a:tr h="446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Celkový počet jízdních dokladů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53 976 286   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134 788 038   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648 687 000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837 451 324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ctr"/>
                </a:tc>
                <a:extLst>
                  <a:ext uri="{0D108BD9-81ED-4DB2-BD59-A6C34878D82A}">
                    <a16:rowId xmlns:a16="http://schemas.microsoft.com/office/drawing/2014/main" val="950539048"/>
                  </a:ext>
                </a:extLst>
              </a:tr>
              <a:tr h="250504"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b"/>
                </a:tc>
                <a:extLst>
                  <a:ext uri="{0D108BD9-81ED-4DB2-BD59-A6C34878D82A}">
                    <a16:rowId xmlns:a16="http://schemas.microsoft.com/office/drawing/2014/main" val="1604543199"/>
                  </a:ext>
                </a:extLst>
              </a:tr>
              <a:tr h="446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Jízdní doklady IDSOk prodané do začátku květně 2017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51" marR="7251" marT="7251" marB="43504" anchor="b"/>
                </a:tc>
                <a:extLst>
                  <a:ext uri="{0D108BD9-81ED-4DB2-BD59-A6C34878D82A}">
                    <a16:rowId xmlns:a16="http://schemas.microsoft.com/office/drawing/2014/main" val="148943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001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720080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POČET PRODANÝCH dokladů – KOMBI ZÓNA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0065"/>
              </p:ext>
            </p:extLst>
          </p:nvPr>
        </p:nvGraphicFramePr>
        <p:xfrm>
          <a:off x="323529" y="1923678"/>
          <a:ext cx="6696743" cy="2252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8099">
                  <a:extLst>
                    <a:ext uri="{9D8B030D-6E8A-4147-A177-3AD203B41FA5}">
                      <a16:colId xmlns:a16="http://schemas.microsoft.com/office/drawing/2014/main" val="883294306"/>
                    </a:ext>
                  </a:extLst>
                </a:gridCol>
                <a:gridCol w="1623453">
                  <a:extLst>
                    <a:ext uri="{9D8B030D-6E8A-4147-A177-3AD203B41FA5}">
                      <a16:colId xmlns:a16="http://schemas.microsoft.com/office/drawing/2014/main" val="2436332038"/>
                    </a:ext>
                  </a:extLst>
                </a:gridCol>
                <a:gridCol w="1598086">
                  <a:extLst>
                    <a:ext uri="{9D8B030D-6E8A-4147-A177-3AD203B41FA5}">
                      <a16:colId xmlns:a16="http://schemas.microsoft.com/office/drawing/2014/main" val="3210906241"/>
                    </a:ext>
                  </a:extLst>
                </a:gridCol>
                <a:gridCol w="1357105">
                  <a:extLst>
                    <a:ext uri="{9D8B030D-6E8A-4147-A177-3AD203B41FA5}">
                      <a16:colId xmlns:a16="http://schemas.microsoft.com/office/drawing/2014/main" val="1898192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KOMBI ZÓN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409394509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2015*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963   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2804177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3 477   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85677054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2017**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2 113   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77452108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Celkový počet KOMBI ZÓN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6 553   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21279219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180139593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Jízdní doklad KOMBI ZÓNA se začala prodávat od 1. 7. 2015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69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Jízdní doklad KOMBI ZÓNA prodaná do začátku květně 2017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97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20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"/>
          <p:cNvSpPr txBox="1">
            <a:spLocks/>
          </p:cNvSpPr>
          <p:nvPr/>
        </p:nvSpPr>
        <p:spPr>
          <a:xfrm>
            <a:off x="107504" y="1635647"/>
            <a:ext cx="8928992" cy="350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PRŮBĚHU POSLEDNÍCH DVOU LET KIDSOK PRACOVAL NA PROJEKTU </a:t>
            </a:r>
            <a:b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ELEKTRONICKÉHO ODBAVENÍ CESTUJÍCÍCH (EOC) JEDNOTLIVÝCH </a:t>
            </a:r>
            <a:b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JÍZDNÍCH DOKLADŮ NA JESENICKU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2. 2016 SPUŠTĚNÍ SYSTÉMU EOC BEZKONTAKTNÍ ČIPOVOU BANKOVNÍ </a:t>
            </a:r>
            <a:b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KARTOU V OBLASTI JESENICKO I PRO ČASOVÉ JÍZDENKY IDSOK</a:t>
            </a:r>
          </a:p>
          <a:p>
            <a:pPr algn="l"/>
            <a:endParaRPr lang="cs-C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10. 2016 ROZŠÍŘENÍ SYSTÉMU EOC V OBLASTI PROSTĚJOVSKO</a:t>
            </a:r>
          </a:p>
          <a:p>
            <a:pPr marL="285750" indent="-28575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OLOMOUCKÝ KRAJ JAKO PRVNÍ V ČESKÉ REPUBLICE SPUSTIL TENTO </a:t>
            </a:r>
            <a:b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ODBAVENÍ V PŘÍMĚSTSKÉ DOPRAVĚ</a:t>
            </a: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936104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PROJEKT ELEKTRONICKÉHO ODBAVENÍ CESTUJÍCÍCH (EOC)</a:t>
            </a:r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199" y="1923678"/>
            <a:ext cx="1800200" cy="26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07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936104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DEMOGRAFICKÉ ÚDAJE</a:t>
            </a:r>
          </a:p>
        </p:txBody>
      </p:sp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23678"/>
            <a:ext cx="1749946" cy="2520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34016"/>
              </p:ext>
            </p:extLst>
          </p:nvPr>
        </p:nvGraphicFramePr>
        <p:xfrm>
          <a:off x="323528" y="1923678"/>
          <a:ext cx="6408713" cy="244827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38686">
                  <a:extLst>
                    <a:ext uri="{9D8B030D-6E8A-4147-A177-3AD203B41FA5}">
                      <a16:colId xmlns:a16="http://schemas.microsoft.com/office/drawing/2014/main" val="592184278"/>
                    </a:ext>
                  </a:extLst>
                </a:gridCol>
                <a:gridCol w="3670027">
                  <a:extLst>
                    <a:ext uri="{9D8B030D-6E8A-4147-A177-3AD203B41FA5}">
                      <a16:colId xmlns:a16="http://schemas.microsoft.com/office/drawing/2014/main" val="1980205532"/>
                    </a:ext>
                  </a:extLst>
                </a:gridCol>
              </a:tblGrid>
              <a:tr h="62162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 kraj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73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861505"/>
                  </a:ext>
                </a:extLst>
              </a:tr>
              <a:tr h="456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obyvatel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73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634 208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730" marR="68580" marT="0" marB="0" anchor="ctr"/>
                </a:tc>
                <a:extLst>
                  <a:ext uri="{0D108BD9-81ED-4DB2-BD59-A6C34878D82A}">
                    <a16:rowId xmlns:a16="http://schemas.microsoft.com/office/drawing/2014/main" val="4250783786"/>
                  </a:ext>
                </a:extLst>
              </a:tr>
              <a:tr h="456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Rozloha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73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5267 km</a:t>
                      </a:r>
                      <a:r>
                        <a:rPr lang="cs-CZ" sz="1200" b="1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730" marR="68580" marT="0" marB="0" anchor="ctr"/>
                </a:tc>
                <a:extLst>
                  <a:ext uri="{0D108BD9-81ED-4DB2-BD59-A6C34878D82A}">
                    <a16:rowId xmlns:a16="http://schemas.microsoft.com/office/drawing/2014/main" val="3829957691"/>
                  </a:ext>
                </a:extLst>
              </a:tr>
              <a:tr h="456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Hustota osídlení</a:t>
                      </a:r>
                      <a:endParaRPr lang="cs-CZ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73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120,6 obyvatel/km</a:t>
                      </a:r>
                      <a:r>
                        <a:rPr lang="cs-CZ" sz="1200" b="1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730" marR="68580" marT="0" marB="0" anchor="ctr"/>
                </a:tc>
                <a:extLst>
                  <a:ext uri="{0D108BD9-81ED-4DB2-BD59-A6C34878D82A}">
                    <a16:rowId xmlns:a16="http://schemas.microsoft.com/office/drawing/2014/main" val="2979794003"/>
                  </a:ext>
                </a:extLst>
              </a:tr>
              <a:tr h="456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obcí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73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730" marR="68580" marT="0" marB="0" anchor="ctr"/>
                </a:tc>
                <a:extLst>
                  <a:ext uri="{0D108BD9-81ED-4DB2-BD59-A6C34878D82A}">
                    <a16:rowId xmlns:a16="http://schemas.microsoft.com/office/drawing/2014/main" val="60213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99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"/>
          <p:cNvSpPr txBox="1">
            <a:spLocks/>
          </p:cNvSpPr>
          <p:nvPr/>
        </p:nvSpPr>
        <p:spPr>
          <a:xfrm>
            <a:off x="107504" y="1779661"/>
            <a:ext cx="8928992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SPUŠTĚNÍ REGIONÁLNÍHO VYHLEDAVAČE IDSOK NA STRÁNKÁCH </a:t>
            </a: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www.idsok.cz</a:t>
            </a:r>
            <a:endParaRPr lang="cs-C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VYHLEDAT JEDNOTLIVÁ SPOJENÍ V RÁMCI SYSTÉMU IDSOK</a:t>
            </a:r>
          </a:p>
          <a:p>
            <a:pPr algn="l"/>
            <a:endParaRPr lang="cs-C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PLATÍ JAK PRO OSOBNÍ A SPĚŠNÉ VLAKY, TAK PRO AUTOBUSOVÉ LINKY PŘÍMĚSTSKÉ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MĚSTSKÉ</a:t>
            </a:r>
          </a:p>
          <a:p>
            <a:pPr algn="l"/>
            <a:endParaRPr lang="cs-C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PROSINEC – ZAHÁJENÍ TESTOVÁNÍ V PILOTNÍM PROVOZU TARIFNÍ KALKULÁTOR IDSOK</a:t>
            </a: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936104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REGIONÁLNÍ VYHLEDÁVAČ A TARIFNÍ KALKULÁTOR</a:t>
            </a:r>
          </a:p>
        </p:txBody>
      </p:sp>
    </p:spTree>
    <p:extLst>
      <p:ext uri="{BB962C8B-B14F-4D97-AF65-F5344CB8AC3E}">
        <p14:creationId xmlns:p14="http://schemas.microsoft.com/office/powerpoint/2010/main" val="942628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" b="9433"/>
          <a:stretch>
            <a:fillRect/>
          </a:stretch>
        </p:blipFill>
        <p:spPr bwMode="auto">
          <a:xfrm>
            <a:off x="395536" y="1563638"/>
            <a:ext cx="6480720" cy="2808312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323528" y="843558"/>
            <a:ext cx="6408712" cy="648072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REGIONÁLNÍ VYHLEDÁVAČ </a:t>
            </a:r>
          </a:p>
        </p:txBody>
      </p:sp>
    </p:spTree>
    <p:extLst>
      <p:ext uri="{BB962C8B-B14F-4D97-AF65-F5344CB8AC3E}">
        <p14:creationId xmlns:p14="http://schemas.microsoft.com/office/powerpoint/2010/main" val="120465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622"/>
            <a:ext cx="6552728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323528" y="843558"/>
            <a:ext cx="6408712" cy="504056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TARIFNÍ KALKULÁTOR</a:t>
            </a:r>
          </a:p>
        </p:txBody>
      </p:sp>
    </p:spTree>
    <p:extLst>
      <p:ext uri="{BB962C8B-B14F-4D97-AF65-F5344CB8AC3E}">
        <p14:creationId xmlns:p14="http://schemas.microsoft.com/office/powerpoint/2010/main" val="194205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15567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cs-CZ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ELEKTRONICKÉ ODBAVENÍ CESTUJÍCH V IDSOK</a:t>
            </a:r>
            <a:endParaRPr lang="cs-CZ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Obrázek 6" descr="http://www.kidsok.cz/data/upload/images/DL_bezkontakt_IC%2Bprodejn%C3%AD%20m%C3%ADsto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1629"/>
            <a:ext cx="1911608" cy="290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kidsok.cz/data/upload/images/DL_bezkontakt_IC%2Bprodejn%C3%AD%20m%C3%ADsto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91629"/>
            <a:ext cx="2119377" cy="291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52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3558"/>
            <a:ext cx="633670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843558"/>
            <a:ext cx="6408712" cy="936104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CENTRÁLNÍ DISPEČERSKÉ ŘÍZENÍ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851670"/>
            <a:ext cx="8291264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spcAft>
                <a:spcPts val="600"/>
              </a:spcAft>
            </a:pPr>
            <a:r>
              <a:rPr lang="cs-CZ" alt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342900" indent="-34290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UŽIVATELSKÝCH POTŘEB A POŽADAVKŮ MĚSÍC ŘÍJEN  A LISTOPAD 2016</a:t>
            </a:r>
          </a:p>
          <a:p>
            <a:pPr algn="l" defTabSz="266700">
              <a:spcAft>
                <a:spcPts val="600"/>
              </a:spcAft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342900" indent="-34290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FUNKCIONALITY, MODULŮ A ARCHITEKTURY</a:t>
            </a:r>
          </a:p>
          <a:p>
            <a:pPr marL="285750" indent="-285750" algn="l" defTabSz="266700">
              <a:spcAft>
                <a:spcPts val="600"/>
              </a:spcAft>
              <a:buFontTx/>
              <a:buChar char="-"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342900" indent="-34290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KONCEM ROKU VÝBĚROVÉ ŘÍZENÍ A VYBRÁNÍ DODAVATELE SOFTWARU DISPEČINKU</a:t>
            </a:r>
          </a:p>
          <a:p>
            <a:pPr algn="l" defTabSz="266700">
              <a:spcAft>
                <a:spcPts val="600"/>
              </a:spcAft>
            </a:pPr>
            <a:r>
              <a:rPr lang="cs-CZ" altLang="cs-CZ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PILOTNÍHO PROJEKTU OD 1. 7. 2017</a:t>
            </a:r>
          </a:p>
          <a:p>
            <a:pPr algn="l" defTabSz="266700">
              <a:spcAft>
                <a:spcPts val="600"/>
              </a:spcAft>
            </a:pPr>
            <a:r>
              <a:rPr lang="cs-CZ" altLang="cs-CZ" sz="1800" b="1" dirty="0">
                <a:solidFill>
                  <a:schemeClr val="tx1"/>
                </a:solidFill>
              </a:rPr>
              <a:t/>
            </a:r>
            <a:br>
              <a:rPr lang="cs-CZ" altLang="cs-CZ" sz="1800" b="1" dirty="0">
                <a:solidFill>
                  <a:schemeClr val="tx1"/>
                </a:solidFill>
              </a:rPr>
            </a:br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1800" dirty="0">
                <a:solidFill>
                  <a:schemeClr val="tx1"/>
                </a:solidFill>
              </a:rPr>
              <a:t/>
            </a:r>
            <a:br>
              <a:rPr lang="cs-CZ" altLang="cs-CZ" sz="1800" dirty="0">
                <a:solidFill>
                  <a:schemeClr val="tx1"/>
                </a:solidFill>
              </a:rPr>
            </a:br>
            <a:endParaRPr lang="cs-CZ" altLang="cs-CZ" sz="1800" dirty="0">
              <a:solidFill>
                <a:schemeClr val="tx1"/>
              </a:solidFill>
            </a:endParaRPr>
          </a:p>
          <a:p>
            <a:pPr algn="l" defTabSz="266700">
              <a:spcAft>
                <a:spcPts val="600"/>
              </a:spcAft>
            </a:pPr>
            <a:endParaRPr lang="cs-CZ" altLang="cs-CZ" sz="1800" dirty="0">
              <a:solidFill>
                <a:srgbClr val="FF0000"/>
              </a:solidFill>
              <a:latin typeface="Gill Sans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41572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mapy.cz/data/uploads/img/microsites/iredo/iredo_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6768752" cy="31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323528" y="843558"/>
            <a:ext cx="6408712" cy="504056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DISPEČERSKÉ ŘÍZENÍ </a:t>
            </a:r>
          </a:p>
        </p:txBody>
      </p:sp>
    </p:spTree>
    <p:extLst>
      <p:ext uri="{BB962C8B-B14F-4D97-AF65-F5344CB8AC3E}">
        <p14:creationId xmlns:p14="http://schemas.microsoft.com/office/powerpoint/2010/main" val="2735673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69007"/>
            <a:ext cx="6768752" cy="35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34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51670"/>
            <a:ext cx="903649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SMLOUVY O ZÁVAZKU VEŘEJNÉ SLUŽBY S AUTOBUSOVÝMI DOPRAVCI KONČÍ 31. 12. 2017</a:t>
            </a:r>
          </a:p>
          <a:p>
            <a:pPr algn="l">
              <a:lnSpc>
                <a:spcPct val="150000"/>
              </a:lnSpc>
            </a:pPr>
            <a:endParaRPr lang="cs-C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SMLOUVY O ZÁVAZKU VEŘEJNÉ SLUŽBY V REGIONÁLNÍ ŽELEZNIČNÍ DOPRAVÉ – UKONČENÍ:</a:t>
            </a:r>
          </a:p>
          <a:p>
            <a:pPr marL="742950" lvl="1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ŽELEZNICE DESNÁ – 11. 12. 2016</a:t>
            </a:r>
          </a:p>
          <a:p>
            <a:pPr marL="742950" lvl="1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DRÁHY, A. S. – 31. 12. 2019</a:t>
            </a:r>
            <a:r>
              <a:rPr lang="cs-CZ" alt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400" b="1" dirty="0">
                <a:solidFill>
                  <a:schemeClr val="tx1"/>
                </a:solidFill>
              </a:rPr>
              <a:t/>
            </a:r>
            <a:br>
              <a:rPr lang="cs-CZ" altLang="cs-CZ" sz="1400" b="1" dirty="0">
                <a:solidFill>
                  <a:schemeClr val="tx1"/>
                </a:solidFill>
              </a:rPr>
            </a:br>
            <a:endParaRPr lang="cs-CZ" altLang="cs-CZ" sz="1400" dirty="0">
              <a:solidFill>
                <a:schemeClr val="tx1"/>
              </a:solidFill>
            </a:endParaRPr>
          </a:p>
          <a:p>
            <a:pPr algn="l" defTabSz="266700">
              <a:spcAft>
                <a:spcPts val="600"/>
              </a:spcAft>
            </a:pPr>
            <a:endParaRPr lang="cs-CZ" altLang="cs-CZ" sz="1800" dirty="0">
              <a:solidFill>
                <a:srgbClr val="FF0000"/>
              </a:solidFill>
              <a:latin typeface="Gill Sans MT" pitchFamily="34" charset="-18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928971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KIDSOK JE POVĚŘEN K ORGANIZOVÁNÍ VÝBĚROVÝCH ŘÍZENÍ NA DOPRAVCE V ZVS</a:t>
            </a:r>
          </a:p>
        </p:txBody>
      </p:sp>
    </p:spTree>
    <p:extLst>
      <p:ext uri="{BB962C8B-B14F-4D97-AF65-F5344CB8AC3E}">
        <p14:creationId xmlns:p14="http://schemas.microsoft.com/office/powerpoint/2010/main" val="1978676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1550"/>
            <a:ext cx="66967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5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51670"/>
            <a:ext cx="9036496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VÝKONU STÁTNÍ SPRÁVY OD SAMOSPRÁVY</a:t>
            </a:r>
          </a:p>
          <a:p>
            <a:pPr marL="285750" indent="-285750" algn="l" defTabSz="2667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OBJEDNÁVKA REGIONÁLNÍ VEŘEJNÉ DOPRAVY </a:t>
            </a:r>
          </a:p>
          <a:p>
            <a:pPr marL="285750" indent="-285750" algn="l" defTabSz="2667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UZAVÍRÁNÍ VEŠKERÝCH SMLUV VE VZTAHU K DOPRAVNÍ OBSLUŹNOSTI</a:t>
            </a:r>
          </a:p>
          <a:p>
            <a:pPr marL="285750" indent="-285750" algn="l" defTabSz="2667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PERIODICKÉ VYHODNOCOVÁNÍ EKONOMIKY DOPRAVCŮ V ZVS, FINANCOVÁNÍ DOPRAVY </a:t>
            </a:r>
          </a:p>
          <a:p>
            <a:pPr marL="285750" indent="-285750" algn="l" defTabSz="2667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INTEGRACE A TARIFNÍ ZÁLEŽITOSTI </a:t>
            </a:r>
          </a:p>
          <a:p>
            <a:pPr marL="285750" indent="-285750" algn="l" defTabSz="2667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A STRATEGIE, KONCEPCE DOPRAVY </a:t>
            </a:r>
          </a:p>
          <a:p>
            <a:pPr marL="285750" indent="-28575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VÝBĚROVÁ ŘÍZENÍ NA DOPRAVCE </a:t>
            </a:r>
            <a: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chemeClr val="tx1"/>
                </a:solidFill>
              </a:rPr>
              <a:t/>
            </a:r>
            <a:br>
              <a:rPr lang="cs-CZ" altLang="cs-CZ" sz="1800" b="1" dirty="0">
                <a:solidFill>
                  <a:schemeClr val="tx1"/>
                </a:solidFill>
              </a:rPr>
            </a:br>
            <a:endParaRPr lang="cs-CZ" altLang="cs-CZ" sz="1800" dirty="0">
              <a:solidFill>
                <a:schemeClr val="tx1"/>
              </a:solidFill>
            </a:endParaRPr>
          </a:p>
          <a:p>
            <a:pPr algn="l" defTabSz="266700">
              <a:spcAft>
                <a:spcPts val="600"/>
              </a:spcAft>
            </a:pPr>
            <a:endParaRPr lang="cs-CZ" altLang="cs-CZ" sz="1800" dirty="0">
              <a:solidFill>
                <a:srgbClr val="FF0000"/>
              </a:solidFill>
              <a:latin typeface="Gill Sans MT" pitchFamily="34" charset="-18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936104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UČEL VZNIKU ORGANIZÁTORA</a:t>
            </a:r>
          </a:p>
        </p:txBody>
      </p:sp>
    </p:spTree>
    <p:extLst>
      <p:ext uri="{BB962C8B-B14F-4D97-AF65-F5344CB8AC3E}">
        <p14:creationId xmlns:p14="http://schemas.microsoft.com/office/powerpoint/2010/main" val="3401940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5907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sz="3600" b="1" dirty="0"/>
              <a:t>DĚKUJI ZA POZORNOST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87220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Koordinátor Integrovaného dopravního systému</a:t>
            </a:r>
          </a:p>
          <a:p>
            <a:pPr>
              <a:lnSpc>
                <a:spcPct val="120000"/>
              </a:lnSpc>
            </a:pPr>
            <a:r>
              <a:rPr lang="cs-CZ" altLang="cs-CZ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Olomouckého</a:t>
            </a:r>
            <a:r>
              <a:rPr lang="cs-CZ" alt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kraje, příspěvková organizace</a:t>
            </a:r>
          </a:p>
          <a:p>
            <a:pPr>
              <a:lnSpc>
                <a:spcPct val="120000"/>
              </a:lnSpc>
            </a:pPr>
            <a:r>
              <a:rPr lang="cs-CZ" alt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Jeremenkova 40b (RCO), 779 11 Olomouc</a:t>
            </a:r>
          </a:p>
          <a:p>
            <a:pPr>
              <a:lnSpc>
                <a:spcPct val="120000"/>
              </a:lnSpc>
            </a:pPr>
            <a:r>
              <a:rPr lang="cs-CZ" alt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kidsok@kidsok.cz</a:t>
            </a:r>
          </a:p>
          <a:p>
            <a:pPr>
              <a:lnSpc>
                <a:spcPct val="120000"/>
              </a:lnSpc>
            </a:pPr>
            <a:r>
              <a:rPr lang="cs-CZ" alt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+420 587 33 66 55</a:t>
            </a:r>
          </a:p>
          <a:p>
            <a:pPr>
              <a:lnSpc>
                <a:spcPct val="120000"/>
              </a:lnSpc>
            </a:pPr>
            <a:r>
              <a:rPr lang="cs-CZ" alt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GPS: 49°35‘26.897“N, 17°16‘38.95“E</a:t>
            </a:r>
          </a:p>
          <a:p>
            <a:pPr>
              <a:lnSpc>
                <a:spcPct val="120000"/>
              </a:lnSpc>
            </a:pPr>
            <a:r>
              <a:rPr lang="cs-CZ" alt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IČ: 72556064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8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779662"/>
            <a:ext cx="9036496" cy="336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1. 2012 VZNIK A ZAHÁJENÍ ČINNOSTI KIDSOK ZA ÚČELEM KOORDINOVÁNÍ DOPRAVNÍ OBSLUŽNOSTI </a:t>
            </a:r>
            <a:b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ORGANIZOVÁNÍ ROZVOJE A PROVOZU IDS OLOMOUCKÉHO KRAJE.</a:t>
            </a:r>
          </a:p>
          <a:p>
            <a:pPr marL="285750" indent="-285750" algn="l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KIDSOK JE PŘÍSPĚVKOVOU ORGANIZACÍ JEJÍMŽ ZŘIZOVATELEM JE OLOMOUCKÝ KRAJ. </a:t>
            </a:r>
            <a:endParaRPr lang="cs-CZ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2667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KIDSOK OD 1. 1. 2012 ORGANIZUJE KOMPLETNĚ CELOU VEŘEJNOU DOPRAVU V OLOMOUCKÉM KRAJI. </a:t>
            </a:r>
            <a:b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JEHO GESCI JE ÚPLNÉ ZAJIŠTÉNÍ ČINNOSTÍ PŘI PROJEDNÁVÁNÍ ROZSAHU DOPRAVNÍ OBSLUŽNOSTI, VEDENÍ LINEK A SPOJŮ, PROJEDNÁVÁNÍ SMLUVNÍCH UJEDNÁNÍ S JEDNOTLIVÝMI SMLUVNÍMI PARTNERY A ZAJIŠTÉNÍ FINANCOVÁNÍ A EKONOMICKÉ STABILITY VEŘEJNÉ DOPRAVY V OLOMOUCKÉM KRAJI.</a:t>
            </a:r>
          </a:p>
          <a:p>
            <a:pPr marL="285750" indent="-285750" algn="just" defTabSz="2667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1. 2015 JE NA ZÁKLADĚ ZŘIZOVACÍ LISTINY A PLNÉ MOCI POVĚŘEN TAKÉ K UZAVÍRÁNÍ SMLUV </a:t>
            </a:r>
            <a:b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DOPRAVCI, S OBCEMI V ÚZEMNÍM OBVODU OLOMOUCKÉHO KRAJE, SMLOUVU SE STATUTÁRNÍM MĚSTEM OLOMOUC, MEZIKRAJSKÉ SMLOUVY, IDS SMLOUVY, TARIFNÍ DOHODY A SMLOUVY O ÚHRADĚ PROTARIFOVACÍ ZTRÁTY. </a:t>
            </a:r>
          </a:p>
          <a:p>
            <a:pPr algn="l" defTabSz="266700">
              <a:spcAft>
                <a:spcPts val="600"/>
              </a:spcAft>
            </a:pPr>
            <a: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chemeClr val="tx1"/>
                </a:solidFill>
              </a:rPr>
              <a:t/>
            </a:r>
            <a:br>
              <a:rPr lang="cs-CZ" altLang="cs-CZ" sz="1800" b="1" dirty="0">
                <a:solidFill>
                  <a:schemeClr val="tx1"/>
                </a:solidFill>
              </a:rPr>
            </a:br>
            <a:endParaRPr lang="cs-CZ" altLang="cs-CZ" sz="1800" dirty="0">
              <a:solidFill>
                <a:schemeClr val="tx1"/>
              </a:solidFill>
            </a:endParaRPr>
          </a:p>
          <a:p>
            <a:pPr algn="l" defTabSz="266700">
              <a:spcAft>
                <a:spcPts val="600"/>
              </a:spcAft>
            </a:pPr>
            <a:endParaRPr lang="cs-CZ" altLang="cs-CZ" sz="1800" dirty="0">
              <a:solidFill>
                <a:srgbClr val="FF0000"/>
              </a:solidFill>
              <a:latin typeface="Gill Sans MT" pitchFamily="34" charset="-18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936104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PŘEVOD PRÁV A KOMPETENCÍ NA KIDSOK</a:t>
            </a:r>
          </a:p>
        </p:txBody>
      </p:sp>
    </p:spTree>
    <p:extLst>
      <p:ext uri="{BB962C8B-B14F-4D97-AF65-F5344CB8AC3E}">
        <p14:creationId xmlns:p14="http://schemas.microsoft.com/office/powerpoint/2010/main" val="158007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51670"/>
            <a:ext cx="9036496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1. 2015 - ORGANIZACE POVĚŘENA K UZAVÍRÁNÍ SMLUV S DOPRAVCI, S OBCEMI V ÚZEMNÍM OBVODU OLOMOUCKÉHO KRAJE, SMLOUVU SE STATUTÁRNÍM MĚSTEM OLOMOUC, MEZIKRAJSKÉ SMLOUVY</a:t>
            </a:r>
          </a:p>
          <a:p>
            <a:pPr algn="l"/>
            <a:endParaRPr lang="cs-CZ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DOPRAVCŮ VE VEŘEJNÉ LINKOVÉ DOPRAVĚ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DOPRAVCE V DRÁŽNÍ OSOBNÍ DOPRAVÉ </a:t>
            </a:r>
            <a:r>
              <a:rPr lang="cs-CZ" altLang="cs-CZ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MEZIKRAJSKÁ SMLOUVA - JIHOMORAVSKÝ KRAJ</a:t>
            </a: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IDS SMLOUVY SE VŠEMI DOPRAVCI A UZNÁVÁNÍ JÍZDNÍCH DOKLADŮ IDSOK, PROTARIFOVACÍ ZTRÁTA</a:t>
            </a: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SMLOUVY OBCE – 402</a:t>
            </a: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chemeClr val="tx1"/>
                </a:solidFill>
              </a:rPr>
              <a:t/>
            </a:r>
            <a:br>
              <a:rPr lang="cs-CZ" altLang="cs-CZ" sz="1800" b="1" dirty="0">
                <a:solidFill>
                  <a:schemeClr val="tx1"/>
                </a:solidFill>
              </a:rPr>
            </a:br>
            <a:endParaRPr lang="cs-CZ" altLang="cs-CZ" sz="1800" dirty="0">
              <a:solidFill>
                <a:schemeClr val="tx1"/>
              </a:solidFill>
            </a:endParaRPr>
          </a:p>
          <a:p>
            <a:pPr algn="l" defTabSz="266700">
              <a:spcAft>
                <a:spcPts val="600"/>
              </a:spcAft>
            </a:pPr>
            <a:endParaRPr lang="cs-CZ" altLang="cs-CZ" sz="1800" dirty="0">
              <a:solidFill>
                <a:srgbClr val="FF0000"/>
              </a:solidFill>
              <a:latin typeface="Gill Sans MT" pitchFamily="34" charset="-18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928971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SMLOUVY</a:t>
            </a:r>
          </a:p>
        </p:txBody>
      </p:sp>
    </p:spTree>
    <p:extLst>
      <p:ext uri="{BB962C8B-B14F-4D97-AF65-F5344CB8AC3E}">
        <p14:creationId xmlns:p14="http://schemas.microsoft.com/office/powerpoint/2010/main" val="289061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0" y="843558"/>
            <a:ext cx="7020272" cy="936104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DOPRAVNÍ OBSLUŽNOST OLOMOUCKÉHO KRAJE</a:t>
            </a:r>
          </a:p>
        </p:txBody>
      </p:sp>
      <p:graphicFrame>
        <p:nvGraphicFramePr>
          <p:cNvPr id="4" name="Group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889376"/>
              </p:ext>
            </p:extLst>
          </p:nvPr>
        </p:nvGraphicFramePr>
        <p:xfrm>
          <a:off x="7527" y="1778694"/>
          <a:ext cx="7804833" cy="2593256"/>
        </p:xfrm>
        <a:graphic>
          <a:graphicData uri="http://schemas.openxmlformats.org/drawingml/2006/table">
            <a:tbl>
              <a:tblPr/>
              <a:tblGrid>
                <a:gridCol w="588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17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Financování dopravní obslužnosti Olomouckého kraje </a:t>
                      </a:r>
                      <a:br>
                        <a:rPr kumimoji="0" 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 roce 2017 (Kč)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Železniční osobní doprava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453 000 000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Dotace MD ze státního rozpočtu na železniční osobní dopravu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219 965 730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Linková doprava (z rozpočtu Olomouckého kraje)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421 650 241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27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Dotace od obcí (z rozpočtu obcí)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37 742 000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Celkem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1 132 357 971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" y="974709"/>
            <a:ext cx="8819952" cy="72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METODIKA VYKAZOVÁNÍ EKONOMICKY </a:t>
            </a:r>
            <a:br>
              <a:rPr lang="cs-CZ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    OPRÁVNĚNÝCH NÁKLADŮ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851670"/>
            <a:ext cx="903649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VYÚČTOVÁNÍ PROKAZATELNÉ ZTRÁTY DLE METODIKY OD ROKU 2008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SOUČÁSTÍ SMLOUVY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VYPLÝVÁ Z LEGISLATIVY</a:t>
            </a:r>
            <a:endParaRPr lang="cs-CZ" altLang="cs-C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DOPRAVCI JSOU POVINNI SE JÍ ŘÍDIT</a:t>
            </a: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POSTUPU DLE METODIKY JE PŘEDMĚTEM KONTROLY</a:t>
            </a:r>
            <a: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chemeClr val="tx1"/>
                </a:solidFill>
              </a:rPr>
              <a:t/>
            </a:r>
            <a:br>
              <a:rPr lang="cs-CZ" altLang="cs-CZ" sz="1800" b="1" dirty="0">
                <a:solidFill>
                  <a:schemeClr val="tx1"/>
                </a:solidFill>
              </a:rPr>
            </a:br>
            <a:endParaRPr lang="cs-CZ" altLang="cs-CZ" sz="1800" dirty="0">
              <a:solidFill>
                <a:schemeClr val="tx1"/>
              </a:solidFill>
            </a:endParaRPr>
          </a:p>
          <a:p>
            <a:pPr algn="l" defTabSz="266700">
              <a:spcAft>
                <a:spcPts val="600"/>
              </a:spcAft>
            </a:pPr>
            <a:endParaRPr lang="cs-CZ" altLang="cs-CZ" sz="1800" dirty="0">
              <a:solidFill>
                <a:srgbClr val="FF0000"/>
              </a:solidFill>
              <a:latin typeface="Gill Sans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4864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771550"/>
            <a:ext cx="7020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cs-CZ" sz="2000" b="1" dirty="0">
                <a:latin typeface="+mj-lt"/>
                <a:cs typeface="+mn-cs"/>
              </a:rPr>
              <a:t>SMLUVNÍ DOPRAVCI LINKOVÉ DOPRAVY OLOMOUCKÉHO KRAJE</a:t>
            </a:r>
            <a:br>
              <a:rPr lang="cs-CZ" sz="2000" b="1" dirty="0">
                <a:latin typeface="+mj-lt"/>
                <a:cs typeface="+mn-cs"/>
              </a:rPr>
            </a:br>
            <a:r>
              <a:rPr lang="cs-CZ" sz="2000" b="1" dirty="0">
                <a:latin typeface="+mj-lt"/>
                <a:cs typeface="+mn-cs"/>
              </a:rPr>
              <a:t>A JEJICH PODÍL KM V ROCE 2017</a:t>
            </a:r>
          </a:p>
        </p:txBody>
      </p:sp>
      <p:graphicFrame>
        <p:nvGraphicFramePr>
          <p:cNvPr id="5" name="objekt 4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85101"/>
              </p:ext>
            </p:extLst>
          </p:nvPr>
        </p:nvGraphicFramePr>
        <p:xfrm>
          <a:off x="22771" y="1380106"/>
          <a:ext cx="7804911" cy="363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objekt 4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366449"/>
              </p:ext>
            </p:extLst>
          </p:nvPr>
        </p:nvGraphicFramePr>
        <p:xfrm>
          <a:off x="0" y="3173946"/>
          <a:ext cx="4567114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984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915567"/>
            <a:ext cx="6696744" cy="792087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TARIFNÍ INTEGRACE OLOMOUCKÉHO KRAJE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C:\Users\Siegl\AppData\Local\Microsoft\Windows\INetCache\Content.Word\Bílý bus s logem IDSOK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r="13354"/>
          <a:stretch/>
        </p:blipFill>
        <p:spPr bwMode="auto">
          <a:xfrm>
            <a:off x="539552" y="1995686"/>
            <a:ext cx="2520280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 descr="Výsledek obrázku pro vlaky čd foto olomoucký kraj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7694"/>
            <a:ext cx="244827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S:\Odbor ekonomiky a financování\2016\MAPY\Mapky integrace železní tratě\integrovane_trate_CD_olomoucky_kra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70596"/>
            <a:ext cx="2394213" cy="34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445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758</Words>
  <Application>Microsoft Office PowerPoint</Application>
  <PresentationFormat>Předvádění na obrazovce (16:9)</PresentationFormat>
  <Paragraphs>191</Paragraphs>
  <Slides>30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Gill Sans MT</vt:lpstr>
      <vt:lpstr>Times New Roman</vt:lpstr>
      <vt:lpstr>Wingdings</vt:lpstr>
      <vt:lpstr>Motiv systému Office</vt:lpstr>
      <vt:lpstr>Chart</vt:lpstr>
      <vt:lpstr>Prezentace aplikace PowerPoint</vt:lpstr>
      <vt:lpstr>DEMOGRAFICKÉ ÚDAJE</vt:lpstr>
      <vt:lpstr>UČEL VZNIKU ORGANIZÁTORA</vt:lpstr>
      <vt:lpstr>PŘEVOD PRÁV A KOMPETENCÍ NA KIDSOK</vt:lpstr>
      <vt:lpstr>SMLOUVY</vt:lpstr>
      <vt:lpstr>DOPRAVNÍ OBSLUŽNOST OLOMOUCKÉHO KRAJE</vt:lpstr>
      <vt:lpstr>Prezentace aplikace PowerPoint</vt:lpstr>
      <vt:lpstr>Prezentace aplikace PowerPoint</vt:lpstr>
      <vt:lpstr>TARIFNÍ INTEGRACE OLOMOUCKÉHO KRAJE</vt:lpstr>
      <vt:lpstr>KOMPLETNÍ DOKONČENÍ TARIFNÍ INTEGRACE OLOMOUCKÉHO KRAJE</vt:lpstr>
      <vt:lpstr>Prezentace aplikace PowerPoint</vt:lpstr>
      <vt:lpstr>Prezentace aplikace PowerPoint</vt:lpstr>
      <vt:lpstr>Prezentace aplikace PowerPoint</vt:lpstr>
      <vt:lpstr>JÍZDNÍ DOKLAD – KOMBI ZÓNA</vt:lpstr>
      <vt:lpstr>Prezentace aplikace PowerPoint</vt:lpstr>
      <vt:lpstr>Prezentace aplikace PowerPoint</vt:lpstr>
      <vt:lpstr>POČET PŘEPRAVENÝCH CESTUJÍCÍCH V IDSOK</vt:lpstr>
      <vt:lpstr>POČET PRODANÝCH dokladů – KOMBI ZÓNA</vt:lpstr>
      <vt:lpstr>PROJEKT ELEKTRONICKÉHO ODBAVENÍ CESTUJÍCÍCH (EOC)</vt:lpstr>
      <vt:lpstr>REGIONÁLNÍ VYHLEDÁVAČ A TARIFNÍ KALKULÁTOR</vt:lpstr>
      <vt:lpstr>REGIONÁLNÍ VYHLEDÁVAČ </vt:lpstr>
      <vt:lpstr>TARIFNÍ KALKULÁTOR</vt:lpstr>
      <vt:lpstr>Prezentace aplikace PowerPoint</vt:lpstr>
      <vt:lpstr>Prezentace aplikace PowerPoint</vt:lpstr>
      <vt:lpstr>CENTRÁLNÍ DISPEČERSKÉ ŘÍZENÍ </vt:lpstr>
      <vt:lpstr>DISPEČERSKÉ ŘÍZENÍ </vt:lpstr>
      <vt:lpstr>Prezentace aplikace PowerPoint</vt:lpstr>
      <vt:lpstr>KIDSOK JE POVĚŘEN K ORGANIZOVÁNÍ VÝBĚROVÝCH ŘÍZENÍ NA DOPRAVCE V ZVS</vt:lpstr>
      <vt:lpstr>Prezentace aplikace PowerPoint</vt:lpstr>
      <vt:lpstr> 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* Honza *</dc:creator>
  <cp:lastModifiedBy>Bártová Martina Ing.</cp:lastModifiedBy>
  <cp:revision>146</cp:revision>
  <dcterms:created xsi:type="dcterms:W3CDTF">2017-04-21T11:29:56Z</dcterms:created>
  <dcterms:modified xsi:type="dcterms:W3CDTF">2017-05-16T09:09:30Z</dcterms:modified>
</cp:coreProperties>
</file>