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style1.xml" ContentType="application/vnd.ms-office.chartstyle+xml"/>
  <Override PartName="/ppt/charts/colors1.xml" ContentType="application/vnd.ms-office.chartcolorstyle+xml"/>
  <Override PartName="/ppt/charts/chart12.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9" r:id="rId20"/>
  </p:sldMasterIdLst>
  <p:notesMasterIdLst>
    <p:notesMasterId r:id="rId51"/>
  </p:notesMasterIdLst>
  <p:handoutMasterIdLst>
    <p:handoutMasterId r:id="rId52"/>
  </p:handoutMasterIdLst>
  <p:sldIdLst>
    <p:sldId id="902" r:id="rId21"/>
    <p:sldId id="1470" r:id="rId22"/>
    <p:sldId id="1294" r:id="rId23"/>
    <p:sldId id="933" r:id="rId24"/>
    <p:sldId id="1476" r:id="rId25"/>
    <p:sldId id="347" r:id="rId26"/>
    <p:sldId id="984" r:id="rId27"/>
    <p:sldId id="385" r:id="rId28"/>
    <p:sldId id="1042" r:id="rId29"/>
    <p:sldId id="1477" r:id="rId30"/>
    <p:sldId id="376" r:id="rId31"/>
    <p:sldId id="935" r:id="rId32"/>
    <p:sldId id="388" r:id="rId33"/>
    <p:sldId id="262" r:id="rId34"/>
    <p:sldId id="371" r:id="rId35"/>
    <p:sldId id="1005" r:id="rId36"/>
    <p:sldId id="1007" r:id="rId37"/>
    <p:sldId id="1474" r:id="rId38"/>
    <p:sldId id="1006" r:id="rId39"/>
    <p:sldId id="1021" r:id="rId40"/>
    <p:sldId id="959" r:id="rId41"/>
    <p:sldId id="962" r:id="rId42"/>
    <p:sldId id="1473" r:id="rId43"/>
    <p:sldId id="289" r:id="rId44"/>
    <p:sldId id="1475" r:id="rId45"/>
    <p:sldId id="281" r:id="rId46"/>
    <p:sldId id="386" r:id="rId47"/>
    <p:sldId id="1478" r:id="rId48"/>
    <p:sldId id="1479" r:id="rId49"/>
    <p:sldId id="922" r:id="rId50"/>
  </p:sldIdLst>
  <p:sldSz cx="12198350" cy="6858000"/>
  <p:notesSz cx="6788150" cy="9923463"/>
  <p:custDataLst>
    <p:custData r:id="rId11"/>
    <p:tags r:id="rId53"/>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6" orient="horz" pos="210">
          <p15:clr>
            <a:srgbClr val="A4A3A4"/>
          </p15:clr>
        </p15:guide>
        <p15:guide id="7" pos="395">
          <p15:clr>
            <a:srgbClr val="A4A3A4"/>
          </p15:clr>
        </p15:guide>
        <p15:guide id="8" pos="3842">
          <p15:clr>
            <a:srgbClr val="A4A3A4"/>
          </p15:clr>
        </p15:guide>
        <p15:guide id="9" pos="3933">
          <p15:clr>
            <a:srgbClr val="A4A3A4"/>
          </p15:clr>
        </p15:guide>
        <p15:guide id="10" pos="7380">
          <p15:clr>
            <a:srgbClr val="A4A3A4"/>
          </p15:clr>
        </p15:guide>
        <p15:guide id="11" pos="5566">
          <p15:clr>
            <a:srgbClr val="A4A3A4"/>
          </p15:clr>
        </p15:guide>
        <p15:guide id="12" orient="horz" pos="3902" userDrawn="1">
          <p15:clr>
            <a:srgbClr val="A4A3A4"/>
          </p15:clr>
        </p15:guide>
        <p15:guide id="13" orient="horz" pos="654">
          <p15:clr>
            <a:srgbClr val="A4A3A4"/>
          </p15:clr>
        </p15:guide>
        <p15:guide id="14" orient="horz" pos="2453" userDrawn="1">
          <p15:clr>
            <a:srgbClr val="A4A3A4"/>
          </p15:clr>
        </p15:guide>
        <p15:guide id="15" orient="horz" pos="2360">
          <p15:clr>
            <a:srgbClr val="A4A3A4"/>
          </p15:clr>
        </p15:guide>
        <p15:guide id="16" orient="horz" pos="909">
          <p15:clr>
            <a:srgbClr val="A4A3A4"/>
          </p15:clr>
        </p15:guide>
        <p15:guide id="17" orient="horz" pos="2451">
          <p15:clr>
            <a:srgbClr val="A4A3A4"/>
          </p15:clr>
        </p15:guide>
        <p15:guide id="18" orient="horz" pos="998">
          <p15:clr>
            <a:srgbClr val="A4A3A4"/>
          </p15:clr>
        </p15:guide>
        <p15:guide id="19" orient="horz" pos="1090">
          <p15:clr>
            <a:srgbClr val="A4A3A4"/>
          </p15:clr>
        </p15:guide>
        <p15:guide id="20" orient="horz" pos="3812">
          <p15:clr>
            <a:srgbClr val="A4A3A4"/>
          </p15:clr>
        </p15:guide>
        <p15:guide id="21" orient="horz" pos="3721">
          <p15:clr>
            <a:srgbClr val="A4A3A4"/>
          </p15:clr>
        </p15:guide>
        <p15:guide id="22" orient="horz" pos="1253"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guide id="3" orient="horz" pos="3051">
          <p15:clr>
            <a:srgbClr val="A4A3A4"/>
          </p15:clr>
        </p15:guide>
        <p15:guide id="4" pos="2160">
          <p15:clr>
            <a:srgbClr val="A4A3A4"/>
          </p15:clr>
        </p15:guide>
        <p15:guide id="5" orient="horz" pos="2870">
          <p15:clr>
            <a:srgbClr val="A4A3A4"/>
          </p15:clr>
        </p15:guide>
        <p15:guide id="6" orient="horz" pos="466">
          <p15:clr>
            <a:srgbClr val="A4A3A4"/>
          </p15:clr>
        </p15:guide>
        <p15:guide id="7" orient="horz" pos="5637">
          <p15:clr>
            <a:srgbClr val="A4A3A4"/>
          </p15:clr>
        </p15:guide>
        <p15:guide id="8" orient="horz" pos="2733">
          <p15:clr>
            <a:srgbClr val="A4A3A4"/>
          </p15:clr>
        </p15:guide>
        <p15:guide id="9" pos="4156">
          <p15:clr>
            <a:srgbClr val="A4A3A4"/>
          </p15:clr>
        </p15:guide>
        <p15:guide id="10" pos="164">
          <p15:clr>
            <a:srgbClr val="A4A3A4"/>
          </p15:clr>
        </p15:guide>
        <p15:guide id="11" orient="horz" pos="3303">
          <p15:clr>
            <a:srgbClr val="A4A3A4"/>
          </p15:clr>
        </p15:guide>
        <p15:guide id="12" orient="horz" pos="3126">
          <p15:clr>
            <a:srgbClr val="A4A3A4"/>
          </p15:clr>
        </p15:guide>
        <p15:guide id="13" orient="horz" pos="2940">
          <p15:clr>
            <a:srgbClr val="A4A3A4"/>
          </p15:clr>
        </p15:guide>
        <p15:guide id="14" orient="horz" pos="477">
          <p15:clr>
            <a:srgbClr val="A4A3A4"/>
          </p15:clr>
        </p15:guide>
        <p15:guide id="15" orient="horz" pos="5775">
          <p15:clr>
            <a:srgbClr val="A4A3A4"/>
          </p15:clr>
        </p15:guide>
        <p15:guide id="16" orient="horz" pos="2800">
          <p15:clr>
            <a:srgbClr val="A4A3A4"/>
          </p15:clr>
        </p15:guide>
        <p15:guide id="17" pos="2213">
          <p15:clr>
            <a:srgbClr val="A4A3A4"/>
          </p15:clr>
        </p15:guide>
        <p15:guide id="18" pos="2138">
          <p15:clr>
            <a:srgbClr val="A4A3A4"/>
          </p15:clr>
        </p15:guide>
        <p15:guide id="19" pos="4114">
          <p15:clr>
            <a:srgbClr val="A4A3A4"/>
          </p15:clr>
        </p15:guide>
        <p15:guide id="20" pos="16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99CB"/>
    <a:srgbClr val="FF9900"/>
    <a:srgbClr val="FF0000"/>
    <a:srgbClr val="DFE6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3817" autoAdjust="0"/>
  </p:normalViewPr>
  <p:slideViewPr>
    <p:cSldViewPr snapToGrid="0" snapToObjects="1" showGuides="1">
      <p:cViewPr varScale="1">
        <p:scale>
          <a:sx n="67" d="100"/>
          <a:sy n="67" d="100"/>
        </p:scale>
        <p:origin x="360" y="40"/>
      </p:cViewPr>
      <p:guideLst>
        <p:guide orient="horz" pos="210"/>
        <p:guide pos="395"/>
        <p:guide pos="3842"/>
        <p:guide pos="3933"/>
        <p:guide pos="7380"/>
        <p:guide pos="5566"/>
        <p:guide orient="horz" pos="3902"/>
        <p:guide orient="horz" pos="654"/>
        <p:guide orient="horz" pos="2453"/>
        <p:guide orient="horz" pos="2360"/>
        <p:guide orient="horz" pos="909"/>
        <p:guide orient="horz" pos="2451"/>
        <p:guide orient="horz" pos="998"/>
        <p:guide orient="horz" pos="1090"/>
        <p:guide orient="horz" pos="3812"/>
        <p:guide orient="horz" pos="3721"/>
        <p:guide orient="horz" pos="1253"/>
      </p:guideLst>
    </p:cSldViewPr>
  </p:slideViewPr>
  <p:outlineViewPr>
    <p:cViewPr>
      <p:scale>
        <a:sx n="33" d="100"/>
        <a:sy n="33" d="100"/>
      </p:scale>
      <p:origin x="0" y="1278"/>
    </p:cViewPr>
  </p:outlineViewPr>
  <p:notesTextViewPr>
    <p:cViewPr>
      <p:scale>
        <a:sx n="100" d="100"/>
        <a:sy n="100" d="100"/>
      </p:scale>
      <p:origin x="0" y="0"/>
    </p:cViewPr>
  </p:notesTextViewPr>
  <p:sorterViewPr>
    <p:cViewPr varScale="1">
      <p:scale>
        <a:sx n="100" d="100"/>
        <a:sy n="100" d="100"/>
      </p:scale>
      <p:origin x="0" y="-9786"/>
    </p:cViewPr>
  </p:sorterViewPr>
  <p:notesViewPr>
    <p:cSldViewPr snapToGrid="0" snapToObjects="1" showGuides="1">
      <p:cViewPr varScale="1">
        <p:scale>
          <a:sx n="78" d="100"/>
          <a:sy n="78" d="100"/>
        </p:scale>
        <p:origin x="-3438" y="-96"/>
      </p:cViewPr>
      <p:guideLst>
        <p:guide orient="horz" pos="3224"/>
        <p:guide pos="2236"/>
        <p:guide orient="horz" pos="3051"/>
        <p:guide pos="2160"/>
        <p:guide orient="horz" pos="2870"/>
        <p:guide orient="horz" pos="466"/>
        <p:guide orient="horz" pos="5637"/>
        <p:guide orient="horz" pos="2733"/>
        <p:guide pos="4156"/>
        <p:guide pos="164"/>
        <p:guide orient="horz" pos="3303"/>
        <p:guide orient="horz" pos="3126"/>
        <p:guide orient="horz" pos="2940"/>
        <p:guide orient="horz" pos="477"/>
        <p:guide orient="horz" pos="5775"/>
        <p:guide orient="horz" pos="2800"/>
        <p:guide pos="2213"/>
        <p:guide pos="2138"/>
        <p:guide pos="4114"/>
        <p:guide pos="162"/>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Master" Target="slideMasters/slideMaster1.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tags" Target="tags/tag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D:\&#269;l&#225;nky%202010\ENE%202016.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269;l&#225;nky%202010\M&#381;P%20&#381;P%202017.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Po&#269;&#237;ta&#269;%20190303\&#269;l&#225;nky%202010\budoucnost%20ENE.xlsx" TargetMode="External"/><Relationship Id="rId2" Type="http://schemas.microsoft.com/office/2011/relationships/chartColorStyle" Target="colors1.xml"/><Relationship Id="rId1" Type="http://schemas.microsoft.com/office/2011/relationships/chartStyle" Target="style1.xml"/></Relationships>
</file>

<file path=ppt/charts/_rels/chart12.xml.rels><?xml version="1.0" encoding="UTF-8" standalone="yes"?>
<Relationships xmlns="http://schemas.openxmlformats.org/package/2006/relationships"><Relationship Id="rId2" Type="http://schemas.openxmlformats.org/officeDocument/2006/relationships/oleObject" Target="file:///D:\&#269;l&#225;nky%202010\Energetick&#225;%20bilance%20&#268;R%20160102.xlsx" TargetMode="External"/><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1" Type="http://schemas.openxmlformats.org/officeDocument/2006/relationships/oleObject" Target="file:///D:\&#269;l&#225;nky%202010\z&#225;soby%20energie.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269;l&#225;nky%202010\linky%20MD%20&#268;R%20aku.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269;l&#225;nky%202010\linky%20MD%20&#268;R%20aku.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269;l&#225;nky%202010\cz16_530111%20&#382;eleznice%20osobn&#237;%20z%20a%20do%20Prahy%202017.xl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269;l&#225;nky%202010\cz16_512000%20&#382;eleznice%20osobn&#237;%202017.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269;l&#225;nky%202010\Energetick&#225;%20bilance%20&#268;R%201601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269;l&#225;nky%202010\Energetick&#225;%20bilance%20&#268;R%202018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269;l&#225;nky%202010\ZEU%202020%20a&#382;%20203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269;l&#225;nky%202010\ZEU%202020%20a&#382;%20203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269;l&#225;nky%202010\ZEU%202018.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269;l&#225;nky%202010\ZEU%20201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269;l&#225;nky%202010\ZEU%202018.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269;l&#225;nky%202010\ZEU%202020%20a&#382;%202030.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Po&#269;&#237;ta&#269;%20190303\&#269;l&#225;nky%202010\ZEU%202020%20a&#382;%20203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cs-CZ" sz="1400" b="1" i="0" baseline="0"/>
              <a:t>roční spotřeba elektřiny v ČR bilance 2016 -100 % slunce</a:t>
            </a:r>
            <a:endParaRPr lang="cs-CZ"/>
          </a:p>
        </c:rich>
      </c:tx>
      <c:layout>
        <c:manualLayout>
          <c:xMode val="edge"/>
          <c:yMode val="edge"/>
          <c:x val="0.1073033525820917"/>
          <c:y val="1.7096616904845617E-2"/>
        </c:manualLayout>
      </c:layout>
      <c:overlay val="0"/>
    </c:title>
    <c:autoTitleDeleted val="0"/>
    <c:plotArea>
      <c:layout>
        <c:manualLayout>
          <c:layoutTarget val="inner"/>
          <c:xMode val="edge"/>
          <c:yMode val="edge"/>
          <c:x val="0.12839069827802538"/>
          <c:y val="0.12515848175615593"/>
          <c:w val="0.7233497493125074"/>
          <c:h val="0.70495389536442032"/>
        </c:manualLayout>
      </c:layout>
      <c:scatterChart>
        <c:scatterStyle val="lineMarker"/>
        <c:varyColors val="0"/>
        <c:ser>
          <c:idx val="2"/>
          <c:order val="0"/>
          <c:tx>
            <c:v>spotřeba</c:v>
          </c:tx>
          <c:spPr>
            <a:ln w="38100">
              <a:solidFill>
                <a:srgbClr val="0070C0"/>
              </a:solidFill>
            </a:ln>
          </c:spPr>
          <c:marker>
            <c:symbol val="none"/>
          </c:marker>
          <c:xVal>
            <c:numRef>
              <c:f>slunce!$A$5:$A$17</c:f>
              <c:numCache>
                <c:formatCode>#,##0</c:formatCode>
                <c:ptCount val="13"/>
                <c:pt idx="0" formatCode="General">
                  <c:v>0</c:v>
                </c:pt>
                <c:pt idx="1">
                  <c:v>1</c:v>
                </c:pt>
                <c:pt idx="2">
                  <c:v>2</c:v>
                </c:pt>
                <c:pt idx="3">
                  <c:v>3</c:v>
                </c:pt>
                <c:pt idx="4">
                  <c:v>4</c:v>
                </c:pt>
                <c:pt idx="5">
                  <c:v>5</c:v>
                </c:pt>
                <c:pt idx="6">
                  <c:v>6</c:v>
                </c:pt>
                <c:pt idx="7">
                  <c:v>7</c:v>
                </c:pt>
                <c:pt idx="8">
                  <c:v>8</c:v>
                </c:pt>
                <c:pt idx="9">
                  <c:v>9</c:v>
                </c:pt>
                <c:pt idx="10">
                  <c:v>10</c:v>
                </c:pt>
                <c:pt idx="11">
                  <c:v>11</c:v>
                </c:pt>
                <c:pt idx="12">
                  <c:v>12</c:v>
                </c:pt>
              </c:numCache>
            </c:numRef>
          </c:xVal>
          <c:yVal>
            <c:numRef>
              <c:f>slunce!$G$5:$G$17</c:f>
              <c:numCache>
                <c:formatCode>#,##0</c:formatCode>
                <c:ptCount val="13"/>
                <c:pt idx="0">
                  <c:v>9127.4193548387084</c:v>
                </c:pt>
                <c:pt idx="1">
                  <c:v>9371.370967741921</c:v>
                </c:pt>
                <c:pt idx="2">
                  <c:v>8962.6436781609609</c:v>
                </c:pt>
                <c:pt idx="3">
                  <c:v>8665.0537634408611</c:v>
                </c:pt>
                <c:pt idx="4">
                  <c:v>8061.3888888888887</c:v>
                </c:pt>
                <c:pt idx="5">
                  <c:v>7720.0268817204314</c:v>
                </c:pt>
                <c:pt idx="6">
                  <c:v>7422.0833333333285</c:v>
                </c:pt>
                <c:pt idx="7">
                  <c:v>7076.0752688172051</c:v>
                </c:pt>
                <c:pt idx="8">
                  <c:v>7338.7096774193551</c:v>
                </c:pt>
                <c:pt idx="9">
                  <c:v>7760.1388888888887</c:v>
                </c:pt>
                <c:pt idx="10">
                  <c:v>8340.188172043001</c:v>
                </c:pt>
                <c:pt idx="11">
                  <c:v>9113.4722222222226</c:v>
                </c:pt>
                <c:pt idx="12">
                  <c:v>9127.4193548387084</c:v>
                </c:pt>
              </c:numCache>
            </c:numRef>
          </c:yVal>
          <c:smooth val="0"/>
          <c:extLst>
            <c:ext xmlns:c16="http://schemas.microsoft.com/office/drawing/2014/chart" uri="{C3380CC4-5D6E-409C-BE32-E72D297353CC}">
              <c16:uniqueId val="{00000000-8473-458F-9A40-0C6FC9108718}"/>
            </c:ext>
          </c:extLst>
        </c:ser>
        <c:ser>
          <c:idx val="3"/>
          <c:order val="1"/>
          <c:tx>
            <c:v>výroba</c:v>
          </c:tx>
          <c:spPr>
            <a:ln w="38100">
              <a:solidFill>
                <a:srgbClr val="FF0000"/>
              </a:solidFill>
            </a:ln>
          </c:spPr>
          <c:marker>
            <c:symbol val="none"/>
          </c:marker>
          <c:xVal>
            <c:numRef>
              <c:f>slunce!$A$5:$A$17</c:f>
              <c:numCache>
                <c:formatCode>#,##0</c:formatCode>
                <c:ptCount val="13"/>
                <c:pt idx="0" formatCode="General">
                  <c:v>0</c:v>
                </c:pt>
                <c:pt idx="1">
                  <c:v>1</c:v>
                </c:pt>
                <c:pt idx="2">
                  <c:v>2</c:v>
                </c:pt>
                <c:pt idx="3">
                  <c:v>3</c:v>
                </c:pt>
                <c:pt idx="4">
                  <c:v>4</c:v>
                </c:pt>
                <c:pt idx="5">
                  <c:v>5</c:v>
                </c:pt>
                <c:pt idx="6">
                  <c:v>6</c:v>
                </c:pt>
                <c:pt idx="7">
                  <c:v>7</c:v>
                </c:pt>
                <c:pt idx="8">
                  <c:v>8</c:v>
                </c:pt>
                <c:pt idx="9">
                  <c:v>9</c:v>
                </c:pt>
                <c:pt idx="10">
                  <c:v>10</c:v>
                </c:pt>
                <c:pt idx="11">
                  <c:v>11</c:v>
                </c:pt>
                <c:pt idx="12">
                  <c:v>12</c:v>
                </c:pt>
              </c:numCache>
            </c:numRef>
          </c:xVal>
          <c:yVal>
            <c:numRef>
              <c:f>slunce!$H$5:$H$17</c:f>
              <c:numCache>
                <c:formatCode>#,##0</c:formatCode>
                <c:ptCount val="13"/>
                <c:pt idx="0">
                  <c:v>2080.5112877745619</c:v>
                </c:pt>
                <c:pt idx="1">
                  <c:v>2361.9108189369622</c:v>
                </c:pt>
                <c:pt idx="2">
                  <c:v>4457.8521544915211</c:v>
                </c:pt>
                <c:pt idx="3">
                  <c:v>7104.1848850838314</c:v>
                </c:pt>
                <c:pt idx="4">
                  <c:v>11035.320958399168</c:v>
                </c:pt>
                <c:pt idx="5">
                  <c:v>13267.295928247426</c:v>
                </c:pt>
                <c:pt idx="6">
                  <c:v>13475.962137967279</c:v>
                </c:pt>
                <c:pt idx="7">
                  <c:v>13059.706110176836</c:v>
                </c:pt>
                <c:pt idx="8">
                  <c:v>12967.443968812187</c:v>
                </c:pt>
                <c:pt idx="9">
                  <c:v>11459.573038441287</c:v>
                </c:pt>
                <c:pt idx="10">
                  <c:v>4290.1895734597629</c:v>
                </c:pt>
                <c:pt idx="11">
                  <c:v>3332.0472353870464</c:v>
                </c:pt>
                <c:pt idx="12">
                  <c:v>2080.5112877745619</c:v>
                </c:pt>
              </c:numCache>
            </c:numRef>
          </c:yVal>
          <c:smooth val="0"/>
          <c:extLst>
            <c:ext xmlns:c16="http://schemas.microsoft.com/office/drawing/2014/chart" uri="{C3380CC4-5D6E-409C-BE32-E72D297353CC}">
              <c16:uniqueId val="{00000001-8473-458F-9A40-0C6FC9108718}"/>
            </c:ext>
          </c:extLst>
        </c:ser>
        <c:dLbls>
          <c:showLegendKey val="0"/>
          <c:showVal val="0"/>
          <c:showCatName val="0"/>
          <c:showSerName val="0"/>
          <c:showPercent val="0"/>
          <c:showBubbleSize val="0"/>
        </c:dLbls>
        <c:axId val="112511232"/>
        <c:axId val="112554368"/>
      </c:scatterChart>
      <c:scatterChart>
        <c:scatterStyle val="lineMarker"/>
        <c:varyColors val="0"/>
        <c:ser>
          <c:idx val="6"/>
          <c:order val="2"/>
          <c:tx>
            <c:v>akumulace</c:v>
          </c:tx>
          <c:spPr>
            <a:ln w="38100">
              <a:solidFill>
                <a:srgbClr val="00B050"/>
              </a:solidFill>
            </a:ln>
          </c:spPr>
          <c:marker>
            <c:symbol val="none"/>
          </c:marker>
          <c:xVal>
            <c:numRef>
              <c:f>slunce!$A$5:$A$17</c:f>
              <c:numCache>
                <c:formatCode>#,##0</c:formatCode>
                <c:ptCount val="13"/>
                <c:pt idx="0" formatCode="General">
                  <c:v>0</c:v>
                </c:pt>
                <c:pt idx="1">
                  <c:v>1</c:v>
                </c:pt>
                <c:pt idx="2">
                  <c:v>2</c:v>
                </c:pt>
                <c:pt idx="3">
                  <c:v>3</c:v>
                </c:pt>
                <c:pt idx="4">
                  <c:v>4</c:v>
                </c:pt>
                <c:pt idx="5">
                  <c:v>5</c:v>
                </c:pt>
                <c:pt idx="6">
                  <c:v>6</c:v>
                </c:pt>
                <c:pt idx="7">
                  <c:v>7</c:v>
                </c:pt>
                <c:pt idx="8">
                  <c:v>8</c:v>
                </c:pt>
                <c:pt idx="9">
                  <c:v>9</c:v>
                </c:pt>
                <c:pt idx="10">
                  <c:v>10</c:v>
                </c:pt>
                <c:pt idx="11">
                  <c:v>11</c:v>
                </c:pt>
                <c:pt idx="12">
                  <c:v>12</c:v>
                </c:pt>
              </c:numCache>
            </c:numRef>
          </c:xVal>
          <c:yVal>
            <c:numRef>
              <c:f>slunce!$K$5:$K$17</c:f>
              <c:numCache>
                <c:formatCode>#,##0</c:formatCode>
                <c:ptCount val="13"/>
                <c:pt idx="0" formatCode="General">
                  <c:v>9512</c:v>
                </c:pt>
                <c:pt idx="1">
                  <c:v>4296.96164928912</c:v>
                </c:pt>
                <c:pt idx="2">
                  <c:v>1161.6267488151648</c:v>
                </c:pt>
                <c:pt idx="3">
                  <c:v>0.34030331753638166</c:v>
                </c:pt>
                <c:pt idx="4">
                  <c:v>2141.5713933649372</c:v>
                </c:pt>
                <c:pt idx="5">
                  <c:v>6268.7395639810511</c:v>
                </c:pt>
                <c:pt idx="6">
                  <c:v>10627.532303317548</c:v>
                </c:pt>
                <c:pt idx="7">
                  <c:v>15079.353649289063</c:v>
                </c:pt>
                <c:pt idx="8">
                  <c:v>19267.131962085157</c:v>
                </c:pt>
                <c:pt idx="9">
                  <c:v>21930.724549763061</c:v>
                </c:pt>
                <c:pt idx="10">
                  <c:v>18917.525592417078</c:v>
                </c:pt>
                <c:pt idx="11">
                  <c:v>14754.899601895751</c:v>
                </c:pt>
                <c:pt idx="12">
                  <c:v>9512.0000000000091</c:v>
                </c:pt>
              </c:numCache>
            </c:numRef>
          </c:yVal>
          <c:smooth val="0"/>
          <c:extLst>
            <c:ext xmlns:c16="http://schemas.microsoft.com/office/drawing/2014/chart" uri="{C3380CC4-5D6E-409C-BE32-E72D297353CC}">
              <c16:uniqueId val="{00000003-8473-458F-9A40-0C6FC9108718}"/>
            </c:ext>
          </c:extLst>
        </c:ser>
        <c:dLbls>
          <c:showLegendKey val="0"/>
          <c:showVal val="0"/>
          <c:showCatName val="0"/>
          <c:showSerName val="0"/>
          <c:showPercent val="0"/>
          <c:showBubbleSize val="0"/>
        </c:dLbls>
        <c:axId val="112558464"/>
        <c:axId val="112556288"/>
      </c:scatterChart>
      <c:valAx>
        <c:axId val="112511232"/>
        <c:scaling>
          <c:orientation val="minMax"/>
          <c:max val="12"/>
          <c:min val="0"/>
        </c:scaling>
        <c:delete val="0"/>
        <c:axPos val="b"/>
        <c:majorGridlines/>
        <c:title>
          <c:tx>
            <c:rich>
              <a:bodyPr/>
              <a:lstStyle/>
              <a:p>
                <a:pPr>
                  <a:defRPr/>
                </a:pPr>
                <a:r>
                  <a:rPr lang="cs-CZ" sz="1200"/>
                  <a:t>čas</a:t>
                </a:r>
                <a:r>
                  <a:rPr lang="cs-CZ" sz="1200" baseline="0"/>
                  <a:t> (měsíc)</a:t>
                </a:r>
                <a:endParaRPr lang="cs-CZ" sz="1200"/>
              </a:p>
            </c:rich>
          </c:tx>
          <c:overlay val="0"/>
        </c:title>
        <c:numFmt formatCode="General" sourceLinked="1"/>
        <c:majorTickMark val="out"/>
        <c:minorTickMark val="none"/>
        <c:tickLblPos val="nextTo"/>
        <c:txPr>
          <a:bodyPr/>
          <a:lstStyle/>
          <a:p>
            <a:pPr>
              <a:defRPr sz="1200" b="1"/>
            </a:pPr>
            <a:endParaRPr lang="cs-CZ"/>
          </a:p>
        </c:txPr>
        <c:crossAx val="112554368"/>
        <c:crosses val="autoZero"/>
        <c:crossBetween val="midCat"/>
        <c:majorUnit val="1"/>
      </c:valAx>
      <c:valAx>
        <c:axId val="112554368"/>
        <c:scaling>
          <c:orientation val="minMax"/>
          <c:max val="14000"/>
          <c:min val="0"/>
        </c:scaling>
        <c:delete val="0"/>
        <c:axPos val="l"/>
        <c:majorGridlines/>
        <c:title>
          <c:tx>
            <c:rich>
              <a:bodyPr rot="-5400000" vert="horz"/>
              <a:lstStyle/>
              <a:p>
                <a:pPr>
                  <a:defRPr/>
                </a:pPr>
                <a:r>
                  <a:rPr lang="cs-CZ" sz="1200"/>
                  <a:t>výkon (MW)</a:t>
                </a:r>
              </a:p>
            </c:rich>
          </c:tx>
          <c:overlay val="0"/>
        </c:title>
        <c:numFmt formatCode="#,##0" sourceLinked="1"/>
        <c:majorTickMark val="out"/>
        <c:minorTickMark val="none"/>
        <c:tickLblPos val="nextTo"/>
        <c:txPr>
          <a:bodyPr/>
          <a:lstStyle/>
          <a:p>
            <a:pPr>
              <a:defRPr sz="1200" b="1"/>
            </a:pPr>
            <a:endParaRPr lang="cs-CZ"/>
          </a:p>
        </c:txPr>
        <c:crossAx val="112511232"/>
        <c:crosses val="autoZero"/>
        <c:crossBetween val="midCat"/>
        <c:majorUnit val="2000"/>
      </c:valAx>
      <c:valAx>
        <c:axId val="112556288"/>
        <c:scaling>
          <c:orientation val="minMax"/>
          <c:max val="28000"/>
          <c:min val="0"/>
        </c:scaling>
        <c:delete val="0"/>
        <c:axPos val="r"/>
        <c:title>
          <c:tx>
            <c:rich>
              <a:bodyPr rot="-5400000" vert="horz"/>
              <a:lstStyle/>
              <a:p>
                <a:pPr>
                  <a:defRPr/>
                </a:pPr>
                <a:r>
                  <a:rPr lang="cs-CZ" sz="1200"/>
                  <a:t>energie</a:t>
                </a:r>
                <a:r>
                  <a:rPr lang="cs-CZ" sz="1200" baseline="0"/>
                  <a:t> (GWh)</a:t>
                </a:r>
                <a:endParaRPr lang="cs-CZ" sz="1200"/>
              </a:p>
            </c:rich>
          </c:tx>
          <c:layout>
            <c:manualLayout>
              <c:xMode val="edge"/>
              <c:yMode val="edge"/>
              <c:x val="0.95089960690606079"/>
              <c:y val="0.34160379386915585"/>
            </c:manualLayout>
          </c:layout>
          <c:overlay val="0"/>
        </c:title>
        <c:numFmt formatCode="#,##0" sourceLinked="0"/>
        <c:majorTickMark val="out"/>
        <c:minorTickMark val="none"/>
        <c:tickLblPos val="nextTo"/>
        <c:txPr>
          <a:bodyPr/>
          <a:lstStyle/>
          <a:p>
            <a:pPr>
              <a:defRPr sz="1200" b="1"/>
            </a:pPr>
            <a:endParaRPr lang="cs-CZ"/>
          </a:p>
        </c:txPr>
        <c:crossAx val="112558464"/>
        <c:crosses val="max"/>
        <c:crossBetween val="midCat"/>
        <c:majorUnit val="2000"/>
        <c:minorUnit val="1000"/>
      </c:valAx>
      <c:valAx>
        <c:axId val="112558464"/>
        <c:scaling>
          <c:orientation val="minMax"/>
        </c:scaling>
        <c:delete val="1"/>
        <c:axPos val="b"/>
        <c:numFmt formatCode="General" sourceLinked="1"/>
        <c:majorTickMark val="out"/>
        <c:minorTickMark val="none"/>
        <c:tickLblPos val="none"/>
        <c:crossAx val="112556288"/>
        <c:crosses val="autoZero"/>
        <c:crossBetween val="midCat"/>
      </c:valAx>
    </c:plotArea>
    <c:legend>
      <c:legendPos val="r"/>
      <c:layout>
        <c:manualLayout>
          <c:xMode val="edge"/>
          <c:yMode val="edge"/>
          <c:x val="0.1549623662516684"/>
          <c:y val="0.14170163417952436"/>
          <c:w val="0.18751112880669354"/>
          <c:h val="0.20793692230070066"/>
        </c:manualLayout>
      </c:layout>
      <c:overlay val="0"/>
      <c:txPr>
        <a:bodyPr/>
        <a:lstStyle/>
        <a:p>
          <a:pPr>
            <a:defRPr sz="1200" b="1"/>
          </a:pPr>
          <a:endParaRPr lang="cs-CZ"/>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vývoj</a:t>
            </a:r>
            <a:r>
              <a:rPr lang="cs-CZ" sz="1400" baseline="0"/>
              <a:t> dopravy v ČR v létech 2000 až 2017</a:t>
            </a:r>
          </a:p>
          <a:p>
            <a:pPr>
              <a:defRPr/>
            </a:pPr>
            <a:r>
              <a:rPr lang="cs-CZ" sz="1400" baseline="0"/>
              <a:t>(2000 = 100 %)</a:t>
            </a:r>
            <a:endParaRPr lang="cs-CZ" sz="1400"/>
          </a:p>
        </c:rich>
      </c:tx>
      <c:overlay val="0"/>
    </c:title>
    <c:autoTitleDeleted val="0"/>
    <c:plotArea>
      <c:layout/>
      <c:barChart>
        <c:barDir val="col"/>
        <c:grouping val="clustered"/>
        <c:varyColors val="0"/>
        <c:ser>
          <c:idx val="0"/>
          <c:order val="0"/>
          <c:invertIfNegative val="0"/>
          <c:dPt>
            <c:idx val="2"/>
            <c:invertIfNegative val="0"/>
            <c:bubble3D val="0"/>
            <c:spPr>
              <a:solidFill>
                <a:srgbClr val="FF0000"/>
              </a:solidFill>
            </c:spPr>
            <c:extLst>
              <c:ext xmlns:c16="http://schemas.microsoft.com/office/drawing/2014/chart" uri="{C3380CC4-5D6E-409C-BE32-E72D297353CC}">
                <c16:uniqueId val="{00000000-2483-47D8-80B1-0B32FBBCDFDF}"/>
              </c:ext>
            </c:extLst>
          </c:dPt>
          <c:dPt>
            <c:idx val="3"/>
            <c:invertIfNegative val="0"/>
            <c:bubble3D val="0"/>
            <c:spPr>
              <a:solidFill>
                <a:srgbClr val="FFC000"/>
              </a:solidFill>
            </c:spPr>
            <c:extLst>
              <c:ext xmlns:c16="http://schemas.microsoft.com/office/drawing/2014/chart" uri="{C3380CC4-5D6E-409C-BE32-E72D297353CC}">
                <c16:uniqueId val="{00000001-2483-47D8-80B1-0B32FBBCDFDF}"/>
              </c:ext>
            </c:extLst>
          </c:dPt>
          <c:dPt>
            <c:idx val="4"/>
            <c:invertIfNegative val="0"/>
            <c:bubble3D val="0"/>
            <c:spPr>
              <a:solidFill>
                <a:srgbClr val="F79646">
                  <a:lumMod val="50000"/>
                </a:srgbClr>
              </a:solidFill>
            </c:spPr>
            <c:extLst>
              <c:ext xmlns:c16="http://schemas.microsoft.com/office/drawing/2014/chart" uri="{C3380CC4-5D6E-409C-BE32-E72D297353CC}">
                <c16:uniqueId val="{00000002-2483-47D8-80B1-0B32FBBCDFDF}"/>
              </c:ext>
            </c:extLst>
          </c:dPt>
          <c:dPt>
            <c:idx val="5"/>
            <c:invertIfNegative val="0"/>
            <c:bubble3D val="0"/>
            <c:spPr>
              <a:solidFill>
                <a:schemeClr val="tx1"/>
              </a:solidFill>
            </c:spPr>
            <c:extLst>
              <c:ext xmlns:c16="http://schemas.microsoft.com/office/drawing/2014/chart" uri="{C3380CC4-5D6E-409C-BE32-E72D297353CC}">
                <c16:uniqueId val="{00000003-2483-47D8-80B1-0B32FBBCDFDF}"/>
              </c:ext>
            </c:extLst>
          </c:dPt>
          <c:dPt>
            <c:idx val="6"/>
            <c:invertIfNegative val="0"/>
            <c:bubble3D val="0"/>
            <c:spPr>
              <a:solidFill>
                <a:schemeClr val="tx1"/>
              </a:solidFill>
            </c:spPr>
            <c:extLst>
              <c:ext xmlns:c16="http://schemas.microsoft.com/office/drawing/2014/chart" uri="{C3380CC4-5D6E-409C-BE32-E72D297353CC}">
                <c16:uniqueId val="{00000004-2483-47D8-80B1-0B32FBBCDFDF}"/>
              </c:ext>
            </c:extLst>
          </c:dPt>
          <c:dLbls>
            <c:spPr>
              <a:noFill/>
              <a:ln>
                <a:noFill/>
              </a:ln>
              <a:effectLst/>
            </c:spPr>
            <c:txPr>
              <a:bodyPr/>
              <a:lstStyle/>
              <a:p>
                <a:pPr>
                  <a:defRPr sz="1200" b="1"/>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'2017'!$A$2:$A$7</c:f>
              <c:strCache>
                <c:ptCount val="6"/>
                <c:pt idx="0">
                  <c:v>přepravní výkon osobní</c:v>
                </c:pt>
                <c:pt idx="1">
                  <c:v>přepravní výkon nákladní</c:v>
                </c:pt>
                <c:pt idx="2">
                  <c:v>spotřeba energie</c:v>
                </c:pt>
                <c:pt idx="3">
                  <c:v>spotřeba nafty</c:v>
                </c:pt>
                <c:pt idx="4">
                  <c:v>CO2</c:v>
                </c:pt>
                <c:pt idx="5">
                  <c:v>PAH</c:v>
                </c:pt>
              </c:strCache>
            </c:strRef>
          </c:cat>
          <c:val>
            <c:numRef>
              <c:f>'2017'!$B$2:$B$7</c:f>
              <c:numCache>
                <c:formatCode>0%</c:formatCode>
                <c:ptCount val="6"/>
                <c:pt idx="0">
                  <c:v>1.3395309881220798</c:v>
                </c:pt>
                <c:pt idx="1">
                  <c:v>1.067522175421932</c:v>
                </c:pt>
                <c:pt idx="2">
                  <c:v>1.633</c:v>
                </c:pt>
                <c:pt idx="3">
                  <c:v>2.343</c:v>
                </c:pt>
                <c:pt idx="4">
                  <c:v>1.6519999999999961</c:v>
                </c:pt>
                <c:pt idx="5">
                  <c:v>2.887</c:v>
                </c:pt>
              </c:numCache>
            </c:numRef>
          </c:val>
          <c:extLst>
            <c:ext xmlns:c16="http://schemas.microsoft.com/office/drawing/2014/chart" uri="{C3380CC4-5D6E-409C-BE32-E72D297353CC}">
              <c16:uniqueId val="{00000005-2483-47D8-80B1-0B32FBBCDFDF}"/>
            </c:ext>
          </c:extLst>
        </c:ser>
        <c:dLbls>
          <c:showLegendKey val="0"/>
          <c:showVal val="1"/>
          <c:showCatName val="0"/>
          <c:showSerName val="0"/>
          <c:showPercent val="0"/>
          <c:showBubbleSize val="0"/>
        </c:dLbls>
        <c:gapWidth val="150"/>
        <c:axId val="117022080"/>
        <c:axId val="117032064"/>
      </c:barChart>
      <c:catAx>
        <c:axId val="117022080"/>
        <c:scaling>
          <c:orientation val="minMax"/>
        </c:scaling>
        <c:delete val="0"/>
        <c:axPos val="b"/>
        <c:numFmt formatCode="General" sourceLinked="0"/>
        <c:majorTickMark val="out"/>
        <c:minorTickMark val="none"/>
        <c:tickLblPos val="nextTo"/>
        <c:txPr>
          <a:bodyPr/>
          <a:lstStyle/>
          <a:p>
            <a:pPr>
              <a:defRPr sz="1200" b="1"/>
            </a:pPr>
            <a:endParaRPr lang="cs-CZ"/>
          </a:p>
        </c:txPr>
        <c:crossAx val="117032064"/>
        <c:crosses val="autoZero"/>
        <c:auto val="1"/>
        <c:lblAlgn val="ctr"/>
        <c:lblOffset val="100"/>
        <c:noMultiLvlLbl val="0"/>
      </c:catAx>
      <c:valAx>
        <c:axId val="117032064"/>
        <c:scaling>
          <c:orientation val="minMax"/>
          <c:max val="3"/>
          <c:min val="0"/>
        </c:scaling>
        <c:delete val="0"/>
        <c:axPos val="l"/>
        <c:majorGridlines/>
        <c:numFmt formatCode="0%" sourceLinked="0"/>
        <c:majorTickMark val="out"/>
        <c:minorTickMark val="none"/>
        <c:tickLblPos val="nextTo"/>
        <c:txPr>
          <a:bodyPr/>
          <a:lstStyle/>
          <a:p>
            <a:pPr>
              <a:defRPr sz="1200" b="1"/>
            </a:pPr>
            <a:endParaRPr lang="cs-CZ"/>
          </a:p>
        </c:txPr>
        <c:crossAx val="117022080"/>
        <c:crosses val="autoZero"/>
        <c:crossBetween val="between"/>
        <c:majorUnit val="0.5"/>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cs-CZ" b="1">
                <a:solidFill>
                  <a:sysClr val="windowText" lastClr="000000"/>
                </a:solidFill>
              </a:rPr>
              <a:t>energetická</a:t>
            </a:r>
            <a:r>
              <a:rPr lang="cs-CZ" b="1" baseline="0">
                <a:solidFill>
                  <a:sysClr val="windowText" lastClr="000000"/>
                </a:solidFill>
              </a:rPr>
              <a:t> bilance dopravy v ČR (PJ/rok) </a:t>
            </a:r>
            <a:endParaRPr lang="cs-CZ"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endParaRPr lang="cs-CZ"/>
        </a:p>
      </c:txPr>
    </c:title>
    <c:autoTitleDeleted val="0"/>
    <c:plotArea>
      <c:layout/>
      <c:pieChart>
        <c:varyColors val="1"/>
        <c:ser>
          <c:idx val="0"/>
          <c:order val="0"/>
          <c:dPt>
            <c:idx val="0"/>
            <c:bubble3D val="0"/>
            <c:spPr>
              <a:solidFill>
                <a:srgbClr val="FF0000"/>
              </a:solidFill>
              <a:ln w="9525" cap="flat" cmpd="sng" algn="ctr">
                <a:solidFill>
                  <a:schemeClr val="accent1">
                    <a:shade val="95000"/>
                  </a:schemeClr>
                </a:solidFill>
                <a:round/>
              </a:ln>
              <a:effectLst/>
            </c:spPr>
            <c:extLst>
              <c:ext xmlns:c16="http://schemas.microsoft.com/office/drawing/2014/chart" uri="{C3380CC4-5D6E-409C-BE32-E72D297353CC}">
                <c16:uniqueId val="{00000001-1765-4836-B02C-1ECCBB388ED1}"/>
              </c:ext>
            </c:extLst>
          </c:dPt>
          <c:dPt>
            <c:idx val="1"/>
            <c:bubble3D val="0"/>
            <c:spPr>
              <a:solidFill>
                <a:schemeClr val="tx1"/>
              </a:solidFill>
              <a:ln w="9525" cap="flat" cmpd="sng" algn="ctr">
                <a:solidFill>
                  <a:schemeClr val="accent2">
                    <a:shade val="95000"/>
                  </a:schemeClr>
                </a:solidFill>
                <a:round/>
              </a:ln>
              <a:effectLst/>
            </c:spPr>
            <c:extLst>
              <c:ext xmlns:c16="http://schemas.microsoft.com/office/drawing/2014/chart" uri="{C3380CC4-5D6E-409C-BE32-E72D297353CC}">
                <c16:uniqueId val="{00000003-1765-4836-B02C-1ECCBB388ED1}"/>
              </c:ext>
            </c:extLst>
          </c:dPt>
          <c:dPt>
            <c:idx val="2"/>
            <c:bubble3D val="0"/>
            <c:spPr>
              <a:solidFill>
                <a:srgbClr val="00B0F0"/>
              </a:solidFill>
              <a:ln w="9525" cap="flat" cmpd="sng" algn="ctr">
                <a:solidFill>
                  <a:schemeClr val="accent3">
                    <a:shade val="95000"/>
                  </a:schemeClr>
                </a:solidFill>
                <a:round/>
              </a:ln>
              <a:effectLst/>
            </c:spPr>
            <c:extLst>
              <c:ext xmlns:c16="http://schemas.microsoft.com/office/drawing/2014/chart" uri="{C3380CC4-5D6E-409C-BE32-E72D297353CC}">
                <c16:uniqueId val="{00000005-1765-4836-B02C-1ECCBB388ED1}"/>
              </c:ext>
            </c:extLst>
          </c:dPt>
          <c:dPt>
            <c:idx val="3"/>
            <c:bubble3D val="0"/>
            <c:spPr>
              <a:solidFill>
                <a:srgbClr val="FFC000"/>
              </a:solidFill>
              <a:ln w="9525" cap="flat" cmpd="sng" algn="ctr">
                <a:solidFill>
                  <a:schemeClr val="accent4">
                    <a:shade val="95000"/>
                  </a:schemeClr>
                </a:solidFill>
                <a:round/>
              </a:ln>
              <a:effectLst/>
            </c:spPr>
            <c:extLst>
              <c:ext xmlns:c16="http://schemas.microsoft.com/office/drawing/2014/chart" uri="{C3380CC4-5D6E-409C-BE32-E72D297353CC}">
                <c16:uniqueId val="{00000007-1765-4836-B02C-1ECCBB388ED1}"/>
              </c:ext>
            </c:extLst>
          </c:dPt>
          <c:dPt>
            <c:idx val="4"/>
            <c:bubble3D val="0"/>
            <c:spPr>
              <a:solidFill>
                <a:srgbClr val="00B050"/>
              </a:solidFill>
              <a:ln w="9525" cap="flat" cmpd="sng" algn="ctr">
                <a:solidFill>
                  <a:schemeClr val="accent5">
                    <a:shade val="95000"/>
                  </a:schemeClr>
                </a:solidFill>
                <a:round/>
              </a:ln>
              <a:effectLst/>
            </c:spPr>
            <c:extLst>
              <c:ext xmlns:c16="http://schemas.microsoft.com/office/drawing/2014/chart" uri="{C3380CC4-5D6E-409C-BE32-E72D297353CC}">
                <c16:uniqueId val="{00000009-1765-4836-B02C-1ECCBB388ED1}"/>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cs-CZ"/>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List2!$A$3:$A$7</c:f>
              <c:strCache>
                <c:ptCount val="5"/>
                <c:pt idx="0">
                  <c:v>ztráty spalovacích motorů</c:v>
                </c:pt>
                <c:pt idx="1">
                  <c:v>valivý odpor</c:v>
                </c:pt>
                <c:pt idx="2">
                  <c:v>aerodynamický odpor</c:v>
                </c:pt>
                <c:pt idx="3">
                  <c:v>ztráty brzděním</c:v>
                </c:pt>
                <c:pt idx="4">
                  <c:v>zráty v pohonu</c:v>
                </c:pt>
              </c:strCache>
            </c:strRef>
          </c:cat>
          <c:val>
            <c:numRef>
              <c:f>List2!$B$3:$B$7</c:f>
              <c:numCache>
                <c:formatCode>General</c:formatCode>
                <c:ptCount val="5"/>
                <c:pt idx="0">
                  <c:v>218</c:v>
                </c:pt>
                <c:pt idx="1">
                  <c:v>35</c:v>
                </c:pt>
                <c:pt idx="2">
                  <c:v>40</c:v>
                </c:pt>
                <c:pt idx="3">
                  <c:v>17</c:v>
                </c:pt>
                <c:pt idx="4">
                  <c:v>10</c:v>
                </c:pt>
              </c:numCache>
            </c:numRef>
          </c:val>
          <c:extLst>
            <c:ext xmlns:c16="http://schemas.microsoft.com/office/drawing/2014/chart" uri="{C3380CC4-5D6E-409C-BE32-E72D297353CC}">
              <c16:uniqueId val="{0000000A-1765-4836-B02C-1ECCBB388ED1}"/>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t"/>
      <c:layout>
        <c:manualLayout>
          <c:xMode val="edge"/>
          <c:yMode val="edge"/>
          <c:x val="4.5564246596752157E-2"/>
          <c:y val="0.12748069946803647"/>
          <c:w val="0.92491048038214785"/>
          <c:h val="0.2562565368310421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cs-CZ" sz="1200" b="1" i="0" baseline="0" dirty="0"/>
              <a:t>poměrná energetická náročnost  dopravy</a:t>
            </a:r>
            <a:endParaRPr lang="cs-CZ" sz="1200" dirty="0"/>
          </a:p>
        </c:rich>
      </c:tx>
      <c:overlay val="0"/>
    </c:title>
    <c:autoTitleDeleted val="0"/>
    <c:plotArea>
      <c:layout/>
      <c:barChart>
        <c:barDir val="col"/>
        <c:grouping val="clustered"/>
        <c:varyColors val="0"/>
        <c:ser>
          <c:idx val="0"/>
          <c:order val="0"/>
          <c:spPr>
            <a:solidFill>
              <a:srgbClr val="FF0000"/>
            </a:solidFill>
          </c:spPr>
          <c:invertIfNegative val="0"/>
          <c:cat>
            <c:strRef>
              <c:f>náročnost!$A$19:$A$22</c:f>
              <c:strCache>
                <c:ptCount val="4"/>
                <c:pt idx="0">
                  <c:v>automobil nafta</c:v>
                </c:pt>
                <c:pt idx="1">
                  <c:v>automobil elekřina</c:v>
                </c:pt>
                <c:pt idx="2">
                  <c:v>železnice nafta</c:v>
                </c:pt>
                <c:pt idx="3">
                  <c:v>železnice elektřina</c:v>
                </c:pt>
              </c:strCache>
            </c:strRef>
          </c:cat>
          <c:val>
            <c:numRef>
              <c:f>náročnost!$B$19:$B$22</c:f>
              <c:numCache>
                <c:formatCode>0%</c:formatCode>
                <c:ptCount val="4"/>
                <c:pt idx="0">
                  <c:v>1</c:v>
                </c:pt>
                <c:pt idx="1">
                  <c:v>0.4</c:v>
                </c:pt>
                <c:pt idx="2">
                  <c:v>0.33333333333333331</c:v>
                </c:pt>
                <c:pt idx="3">
                  <c:v>0.13333333333333341</c:v>
                </c:pt>
              </c:numCache>
            </c:numRef>
          </c:val>
          <c:extLst>
            <c:ext xmlns:c16="http://schemas.microsoft.com/office/drawing/2014/chart" uri="{C3380CC4-5D6E-409C-BE32-E72D297353CC}">
              <c16:uniqueId val="{00000000-B82B-4DBF-B086-05F632DF4608}"/>
            </c:ext>
          </c:extLst>
        </c:ser>
        <c:dLbls>
          <c:showLegendKey val="0"/>
          <c:showVal val="0"/>
          <c:showCatName val="0"/>
          <c:showSerName val="0"/>
          <c:showPercent val="0"/>
          <c:showBubbleSize val="0"/>
        </c:dLbls>
        <c:gapWidth val="150"/>
        <c:axId val="116949760"/>
        <c:axId val="116951296"/>
      </c:barChart>
      <c:catAx>
        <c:axId val="116949760"/>
        <c:scaling>
          <c:orientation val="minMax"/>
        </c:scaling>
        <c:delete val="0"/>
        <c:axPos val="b"/>
        <c:numFmt formatCode="General" sourceLinked="0"/>
        <c:majorTickMark val="out"/>
        <c:minorTickMark val="none"/>
        <c:tickLblPos val="nextTo"/>
        <c:txPr>
          <a:bodyPr/>
          <a:lstStyle/>
          <a:p>
            <a:pPr>
              <a:defRPr sz="1200" b="1"/>
            </a:pPr>
            <a:endParaRPr lang="cs-CZ"/>
          </a:p>
        </c:txPr>
        <c:crossAx val="116951296"/>
        <c:crosses val="autoZero"/>
        <c:auto val="1"/>
        <c:lblAlgn val="ctr"/>
        <c:lblOffset val="100"/>
        <c:noMultiLvlLbl val="0"/>
      </c:catAx>
      <c:valAx>
        <c:axId val="116951296"/>
        <c:scaling>
          <c:orientation val="minMax"/>
          <c:max val="1"/>
          <c:min val="0"/>
        </c:scaling>
        <c:delete val="0"/>
        <c:axPos val="l"/>
        <c:majorGridlines/>
        <c:numFmt formatCode="0%" sourceLinked="1"/>
        <c:majorTickMark val="out"/>
        <c:minorTickMark val="none"/>
        <c:tickLblPos val="nextTo"/>
        <c:txPr>
          <a:bodyPr/>
          <a:lstStyle/>
          <a:p>
            <a:pPr>
              <a:defRPr sz="1200" b="1"/>
            </a:pPr>
            <a:endParaRPr lang="cs-CZ"/>
          </a:p>
        </c:txPr>
        <c:crossAx val="116949760"/>
        <c:crosses val="autoZero"/>
        <c:crossBetween val="between"/>
      </c:valAx>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Měrná</a:t>
            </a:r>
            <a:r>
              <a:rPr lang="cs-CZ" sz="1400" baseline="0"/>
              <a:t> energie akumulátorů </a:t>
            </a:r>
            <a:endParaRPr lang="cs-CZ" sz="1400"/>
          </a:p>
        </c:rich>
      </c:tx>
      <c:overlay val="0"/>
    </c:title>
    <c:autoTitleDeleted val="0"/>
    <c:plotArea>
      <c:layout/>
      <c:barChart>
        <c:barDir val="col"/>
        <c:grouping val="clustered"/>
        <c:varyColors val="0"/>
        <c:ser>
          <c:idx val="0"/>
          <c:order val="0"/>
          <c:invertIfNegative val="0"/>
          <c:cat>
            <c:strRef>
              <c:f>'H red'!$A$2:$A$5</c:f>
              <c:strCache>
                <c:ptCount val="4"/>
                <c:pt idx="0">
                  <c:v>LTO </c:v>
                </c:pt>
                <c:pt idx="1">
                  <c:v>LTO nano </c:v>
                </c:pt>
                <c:pt idx="2">
                  <c:v>Li NMC</c:v>
                </c:pt>
                <c:pt idx="3">
                  <c:v>H2  komp. + FC</c:v>
                </c:pt>
              </c:strCache>
            </c:strRef>
          </c:cat>
          <c:val>
            <c:numRef>
              <c:f>'H red'!$B$2:$B$5</c:f>
              <c:numCache>
                <c:formatCode>General</c:formatCode>
                <c:ptCount val="4"/>
                <c:pt idx="0">
                  <c:v>50</c:v>
                </c:pt>
                <c:pt idx="1">
                  <c:v>100</c:v>
                </c:pt>
                <c:pt idx="2">
                  <c:v>200</c:v>
                </c:pt>
                <c:pt idx="3" formatCode="#,##0">
                  <c:v>900.9045226130653</c:v>
                </c:pt>
              </c:numCache>
            </c:numRef>
          </c:val>
          <c:extLst>
            <c:ext xmlns:c16="http://schemas.microsoft.com/office/drawing/2014/chart" uri="{C3380CC4-5D6E-409C-BE32-E72D297353CC}">
              <c16:uniqueId val="{00000000-2016-4118-8B39-E9FF5D4FFFD7}"/>
            </c:ext>
          </c:extLst>
        </c:ser>
        <c:dLbls>
          <c:showLegendKey val="0"/>
          <c:showVal val="0"/>
          <c:showCatName val="0"/>
          <c:showSerName val="0"/>
          <c:showPercent val="0"/>
          <c:showBubbleSize val="0"/>
        </c:dLbls>
        <c:gapWidth val="150"/>
        <c:axId val="118846976"/>
        <c:axId val="118848512"/>
      </c:barChart>
      <c:catAx>
        <c:axId val="118846976"/>
        <c:scaling>
          <c:orientation val="minMax"/>
        </c:scaling>
        <c:delete val="0"/>
        <c:axPos val="b"/>
        <c:numFmt formatCode="General" sourceLinked="0"/>
        <c:majorTickMark val="out"/>
        <c:minorTickMark val="none"/>
        <c:tickLblPos val="nextTo"/>
        <c:txPr>
          <a:bodyPr/>
          <a:lstStyle/>
          <a:p>
            <a:pPr>
              <a:defRPr sz="1200" b="1"/>
            </a:pPr>
            <a:endParaRPr lang="cs-CZ"/>
          </a:p>
        </c:txPr>
        <c:crossAx val="118848512"/>
        <c:crosses val="autoZero"/>
        <c:auto val="1"/>
        <c:lblAlgn val="ctr"/>
        <c:lblOffset val="100"/>
        <c:noMultiLvlLbl val="0"/>
      </c:catAx>
      <c:valAx>
        <c:axId val="118848512"/>
        <c:scaling>
          <c:orientation val="minMax"/>
        </c:scaling>
        <c:delete val="0"/>
        <c:axPos val="l"/>
        <c:majorGridlines/>
        <c:title>
          <c:tx>
            <c:rich>
              <a:bodyPr rot="-5400000" vert="horz"/>
              <a:lstStyle/>
              <a:p>
                <a:pPr>
                  <a:defRPr/>
                </a:pPr>
                <a:r>
                  <a:rPr lang="cs-CZ" sz="1200" b="1"/>
                  <a:t>Měěrná</a:t>
                </a:r>
                <a:r>
                  <a:rPr lang="cs-CZ" sz="1200" b="1" baseline="0"/>
                  <a:t> energie (kWh/t)</a:t>
                </a:r>
                <a:endParaRPr lang="cs-CZ"/>
              </a:p>
            </c:rich>
          </c:tx>
          <c:layout>
            <c:manualLayout>
              <c:xMode val="edge"/>
              <c:yMode val="edge"/>
              <c:x val="3.0555555555555582E-2"/>
              <c:y val="0.27783172936716288"/>
            </c:manualLayout>
          </c:layout>
          <c:overlay val="0"/>
        </c:title>
        <c:numFmt formatCode="General" sourceLinked="1"/>
        <c:majorTickMark val="out"/>
        <c:minorTickMark val="none"/>
        <c:tickLblPos val="nextTo"/>
        <c:txPr>
          <a:bodyPr/>
          <a:lstStyle/>
          <a:p>
            <a:pPr>
              <a:defRPr sz="1200" b="1"/>
            </a:pPr>
            <a:endParaRPr lang="cs-CZ"/>
          </a:p>
        </c:txPr>
        <c:crossAx val="118846976"/>
        <c:crosses val="autoZero"/>
        <c:crossBetween val="between"/>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b="1" i="0" u="none" strike="noStrike" baseline="0"/>
              <a:t>náklady na energii (Kč/km) </a:t>
            </a:r>
            <a:endParaRPr lang="cs-CZ" sz="1400"/>
          </a:p>
        </c:rich>
      </c:tx>
      <c:overlay val="0"/>
    </c:title>
    <c:autoTitleDeleted val="0"/>
    <c:plotArea>
      <c:layout/>
      <c:barChart>
        <c:barDir val="col"/>
        <c:grouping val="clustered"/>
        <c:varyColors val="0"/>
        <c:ser>
          <c:idx val="0"/>
          <c:order val="0"/>
          <c:tx>
            <c:strRef>
              <c:f>spotřeby!$M$3</c:f>
              <c:strCache>
                <c:ptCount val="1"/>
                <c:pt idx="0">
                  <c:v>Os</c:v>
                </c:pt>
              </c:strCache>
            </c:strRef>
          </c:tx>
          <c:invertIfNegative val="0"/>
          <c:cat>
            <c:strRef>
              <c:f>spotřeby!$N$2:$Q$2</c:f>
              <c:strCache>
                <c:ptCount val="4"/>
                <c:pt idx="0">
                  <c:v>nafta</c:v>
                </c:pt>
                <c:pt idx="1">
                  <c:v>vodík</c:v>
                </c:pt>
                <c:pt idx="2">
                  <c:v>el. aku</c:v>
                </c:pt>
                <c:pt idx="3">
                  <c:v>el. trolej</c:v>
                </c:pt>
              </c:strCache>
            </c:strRef>
          </c:cat>
          <c:val>
            <c:numRef>
              <c:f>spotřeby!$N$3:$Q$3</c:f>
              <c:numCache>
                <c:formatCode>0.0</c:formatCode>
                <c:ptCount val="4"/>
                <c:pt idx="0">
                  <c:v>37.488733333333343</c:v>
                </c:pt>
                <c:pt idx="1">
                  <c:v>25.211481802197277</c:v>
                </c:pt>
                <c:pt idx="2">
                  <c:v>10.045506326990203</c:v>
                </c:pt>
                <c:pt idx="3">
                  <c:v>7.8125515463917496</c:v>
                </c:pt>
              </c:numCache>
            </c:numRef>
          </c:val>
          <c:extLst>
            <c:ext xmlns:c16="http://schemas.microsoft.com/office/drawing/2014/chart" uri="{C3380CC4-5D6E-409C-BE32-E72D297353CC}">
              <c16:uniqueId val="{00000000-E430-4844-907F-B8AA4D16D01E}"/>
            </c:ext>
          </c:extLst>
        </c:ser>
        <c:ser>
          <c:idx val="1"/>
          <c:order val="1"/>
          <c:tx>
            <c:strRef>
              <c:f>spotřeby!$M$4</c:f>
              <c:strCache>
                <c:ptCount val="1"/>
                <c:pt idx="0">
                  <c:v>R</c:v>
                </c:pt>
              </c:strCache>
            </c:strRef>
          </c:tx>
          <c:spPr>
            <a:solidFill>
              <a:srgbClr val="FF0000"/>
            </a:solidFill>
          </c:spPr>
          <c:invertIfNegative val="0"/>
          <c:cat>
            <c:strRef>
              <c:f>spotřeby!$N$2:$Q$2</c:f>
              <c:strCache>
                <c:ptCount val="4"/>
                <c:pt idx="0">
                  <c:v>nafta</c:v>
                </c:pt>
                <c:pt idx="1">
                  <c:v>vodík</c:v>
                </c:pt>
                <c:pt idx="2">
                  <c:v>el. aku</c:v>
                </c:pt>
                <c:pt idx="3">
                  <c:v>el. trolej</c:v>
                </c:pt>
              </c:strCache>
            </c:strRef>
          </c:cat>
          <c:val>
            <c:numRef>
              <c:f>spotřeby!$N$4:$Q$4</c:f>
              <c:numCache>
                <c:formatCode>0.0</c:formatCode>
                <c:ptCount val="4"/>
                <c:pt idx="0">
                  <c:v>27.52349090909091</c:v>
                </c:pt>
                <c:pt idx="1">
                  <c:v>22.260645476630241</c:v>
                </c:pt>
                <c:pt idx="2">
                  <c:v>8.8697465993008713</c:v>
                </c:pt>
                <c:pt idx="3">
                  <c:v>6.8981443298969056</c:v>
                </c:pt>
              </c:numCache>
            </c:numRef>
          </c:val>
          <c:extLst>
            <c:ext xmlns:c16="http://schemas.microsoft.com/office/drawing/2014/chart" uri="{C3380CC4-5D6E-409C-BE32-E72D297353CC}">
              <c16:uniqueId val="{00000001-E430-4844-907F-B8AA4D16D01E}"/>
            </c:ext>
          </c:extLst>
        </c:ser>
        <c:dLbls>
          <c:showLegendKey val="0"/>
          <c:showVal val="0"/>
          <c:showCatName val="0"/>
          <c:showSerName val="0"/>
          <c:showPercent val="0"/>
          <c:showBubbleSize val="0"/>
        </c:dLbls>
        <c:gapWidth val="150"/>
        <c:axId val="118881280"/>
        <c:axId val="118567680"/>
      </c:barChart>
      <c:catAx>
        <c:axId val="118881280"/>
        <c:scaling>
          <c:orientation val="minMax"/>
        </c:scaling>
        <c:delete val="0"/>
        <c:axPos val="b"/>
        <c:numFmt formatCode="General" sourceLinked="0"/>
        <c:majorTickMark val="out"/>
        <c:minorTickMark val="none"/>
        <c:tickLblPos val="nextTo"/>
        <c:txPr>
          <a:bodyPr/>
          <a:lstStyle/>
          <a:p>
            <a:pPr>
              <a:defRPr sz="1200" b="1"/>
            </a:pPr>
            <a:endParaRPr lang="cs-CZ"/>
          </a:p>
        </c:txPr>
        <c:crossAx val="118567680"/>
        <c:crosses val="autoZero"/>
        <c:auto val="1"/>
        <c:lblAlgn val="ctr"/>
        <c:lblOffset val="100"/>
        <c:noMultiLvlLbl val="0"/>
      </c:catAx>
      <c:valAx>
        <c:axId val="118567680"/>
        <c:scaling>
          <c:orientation val="minMax"/>
          <c:max val="40"/>
          <c:min val="0"/>
        </c:scaling>
        <c:delete val="0"/>
        <c:axPos val="l"/>
        <c:majorGridlines/>
        <c:numFmt formatCode="0" sourceLinked="0"/>
        <c:majorTickMark val="out"/>
        <c:minorTickMark val="none"/>
        <c:tickLblPos val="nextTo"/>
        <c:txPr>
          <a:bodyPr/>
          <a:lstStyle/>
          <a:p>
            <a:pPr>
              <a:defRPr sz="1200" b="1"/>
            </a:pPr>
            <a:endParaRPr lang="cs-CZ"/>
          </a:p>
        </c:txPr>
        <c:crossAx val="118881280"/>
        <c:crosses val="autoZero"/>
        <c:crossBetween val="between"/>
        <c:majorUnit val="5"/>
      </c:valAx>
    </c:plotArea>
    <c:legend>
      <c:legendPos val="t"/>
      <c:overlay val="0"/>
      <c:txPr>
        <a:bodyPr/>
        <a:lstStyle/>
        <a:p>
          <a:pPr>
            <a:defRPr sz="1200" b="1"/>
          </a:pPr>
          <a:endParaRPr lang="cs-CZ"/>
        </a:p>
      </c:txPr>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cs-CZ" sz="1400" b="1" i="0" baseline="0"/>
              <a:t>spotřeba energie (kWh/km)</a:t>
            </a:r>
            <a:endParaRPr lang="cs-CZ" sz="1400"/>
          </a:p>
        </c:rich>
      </c:tx>
      <c:overlay val="0"/>
    </c:title>
    <c:autoTitleDeleted val="0"/>
    <c:plotArea>
      <c:layout/>
      <c:barChart>
        <c:barDir val="col"/>
        <c:grouping val="clustered"/>
        <c:varyColors val="0"/>
        <c:ser>
          <c:idx val="0"/>
          <c:order val="0"/>
          <c:tx>
            <c:strRef>
              <c:f>spotřeby!$M$7</c:f>
              <c:strCache>
                <c:ptCount val="1"/>
                <c:pt idx="0">
                  <c:v>Os</c:v>
                </c:pt>
              </c:strCache>
            </c:strRef>
          </c:tx>
          <c:invertIfNegative val="0"/>
          <c:cat>
            <c:strRef>
              <c:f>spotřeby!$N$6:$Q$6</c:f>
              <c:strCache>
                <c:ptCount val="4"/>
                <c:pt idx="0">
                  <c:v>nafta</c:v>
                </c:pt>
                <c:pt idx="1">
                  <c:v>vodík</c:v>
                </c:pt>
                <c:pt idx="2">
                  <c:v>el. aku</c:v>
                </c:pt>
                <c:pt idx="3">
                  <c:v>el. trolej</c:v>
                </c:pt>
              </c:strCache>
            </c:strRef>
          </c:cat>
          <c:val>
            <c:numRef>
              <c:f>spotřeby!$N$7:$Q$7</c:f>
              <c:numCache>
                <c:formatCode>0.0</c:formatCode>
                <c:ptCount val="4"/>
                <c:pt idx="0">
                  <c:v>13.388833333333336</c:v>
                </c:pt>
                <c:pt idx="1">
                  <c:v>6.399837688250078</c:v>
                </c:pt>
                <c:pt idx="2">
                  <c:v>4.3676114465174773</c:v>
                </c:pt>
                <c:pt idx="3">
                  <c:v>3.3967615419094583</c:v>
                </c:pt>
              </c:numCache>
            </c:numRef>
          </c:val>
          <c:extLst>
            <c:ext xmlns:c16="http://schemas.microsoft.com/office/drawing/2014/chart" uri="{C3380CC4-5D6E-409C-BE32-E72D297353CC}">
              <c16:uniqueId val="{00000000-821E-4E97-B33B-7A03CC533C2B}"/>
            </c:ext>
          </c:extLst>
        </c:ser>
        <c:ser>
          <c:idx val="1"/>
          <c:order val="1"/>
          <c:tx>
            <c:strRef>
              <c:f>spotřeby!$M$8</c:f>
              <c:strCache>
                <c:ptCount val="1"/>
                <c:pt idx="0">
                  <c:v>R</c:v>
                </c:pt>
              </c:strCache>
            </c:strRef>
          </c:tx>
          <c:spPr>
            <a:solidFill>
              <a:srgbClr val="FF0000"/>
            </a:solidFill>
          </c:spPr>
          <c:invertIfNegative val="0"/>
          <c:cat>
            <c:strRef>
              <c:f>spotřeby!$N$6:$Q$6</c:f>
              <c:strCache>
                <c:ptCount val="4"/>
                <c:pt idx="0">
                  <c:v>nafta</c:v>
                </c:pt>
                <c:pt idx="1">
                  <c:v>vodík</c:v>
                </c:pt>
                <c:pt idx="2">
                  <c:v>el. aku</c:v>
                </c:pt>
                <c:pt idx="3">
                  <c:v>el. trolej</c:v>
                </c:pt>
              </c:strCache>
            </c:strRef>
          </c:cat>
          <c:val>
            <c:numRef>
              <c:f>spotřeby!$N$8:$Q$8</c:f>
              <c:numCache>
                <c:formatCode>0.0</c:formatCode>
                <c:ptCount val="4"/>
                <c:pt idx="0">
                  <c:v>9.8298181818181796</c:v>
                </c:pt>
                <c:pt idx="1">
                  <c:v>5.6507792363753699</c:v>
                </c:pt>
                <c:pt idx="2">
                  <c:v>3.8564115649134205</c:v>
                </c:pt>
                <c:pt idx="3">
                  <c:v>2.999193186911699</c:v>
                </c:pt>
              </c:numCache>
            </c:numRef>
          </c:val>
          <c:extLst>
            <c:ext xmlns:c16="http://schemas.microsoft.com/office/drawing/2014/chart" uri="{C3380CC4-5D6E-409C-BE32-E72D297353CC}">
              <c16:uniqueId val="{00000001-821E-4E97-B33B-7A03CC533C2B}"/>
            </c:ext>
          </c:extLst>
        </c:ser>
        <c:dLbls>
          <c:showLegendKey val="0"/>
          <c:showVal val="0"/>
          <c:showCatName val="0"/>
          <c:showSerName val="0"/>
          <c:showPercent val="0"/>
          <c:showBubbleSize val="0"/>
        </c:dLbls>
        <c:gapWidth val="150"/>
        <c:axId val="118592640"/>
        <c:axId val="118594176"/>
      </c:barChart>
      <c:catAx>
        <c:axId val="118592640"/>
        <c:scaling>
          <c:orientation val="minMax"/>
        </c:scaling>
        <c:delete val="0"/>
        <c:axPos val="b"/>
        <c:numFmt formatCode="General" sourceLinked="0"/>
        <c:majorTickMark val="out"/>
        <c:minorTickMark val="none"/>
        <c:tickLblPos val="nextTo"/>
        <c:txPr>
          <a:bodyPr/>
          <a:lstStyle/>
          <a:p>
            <a:pPr>
              <a:defRPr sz="1200" b="1"/>
            </a:pPr>
            <a:endParaRPr lang="cs-CZ"/>
          </a:p>
        </c:txPr>
        <c:crossAx val="118594176"/>
        <c:crosses val="autoZero"/>
        <c:auto val="1"/>
        <c:lblAlgn val="ctr"/>
        <c:lblOffset val="100"/>
        <c:noMultiLvlLbl val="0"/>
      </c:catAx>
      <c:valAx>
        <c:axId val="118594176"/>
        <c:scaling>
          <c:orientation val="minMax"/>
          <c:max val="14"/>
          <c:min val="0"/>
        </c:scaling>
        <c:delete val="0"/>
        <c:axPos val="l"/>
        <c:majorGridlines/>
        <c:numFmt formatCode="0" sourceLinked="0"/>
        <c:majorTickMark val="out"/>
        <c:minorTickMark val="none"/>
        <c:tickLblPos val="nextTo"/>
        <c:txPr>
          <a:bodyPr/>
          <a:lstStyle/>
          <a:p>
            <a:pPr>
              <a:defRPr sz="1200" b="1"/>
            </a:pPr>
            <a:endParaRPr lang="cs-CZ"/>
          </a:p>
        </c:txPr>
        <c:crossAx val="118592640"/>
        <c:crosses val="autoZero"/>
        <c:crossBetween val="between"/>
        <c:majorUnit val="2"/>
      </c:valAx>
    </c:plotArea>
    <c:legend>
      <c:legendPos val="t"/>
      <c:overlay val="0"/>
      <c:txPr>
        <a:bodyPr/>
        <a:lstStyle/>
        <a:p>
          <a:pPr>
            <a:defRPr sz="1200" b="1"/>
          </a:pPr>
          <a:endParaRPr lang="cs-CZ"/>
        </a:p>
      </c:txPr>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cestování</a:t>
            </a:r>
            <a:r>
              <a:rPr lang="cs-CZ" sz="1400" baseline="0"/>
              <a:t> železnicí z Prahy a do Prahy (rok 2010: 100 %)</a:t>
            </a:r>
            <a:endParaRPr lang="cs-CZ" sz="1400"/>
          </a:p>
        </c:rich>
      </c:tx>
      <c:overlay val="0"/>
    </c:title>
    <c:autoTitleDeleted val="0"/>
    <c:plotArea>
      <c:layout/>
      <c:scatterChart>
        <c:scatterStyle val="lineMarker"/>
        <c:varyColors val="0"/>
        <c:ser>
          <c:idx val="0"/>
          <c:order val="0"/>
          <c:tx>
            <c:strRef>
              <c:f>'53111'!$A$62</c:f>
              <c:strCache>
                <c:ptCount val="1"/>
                <c:pt idx="0">
                  <c:v>Středočeský a Praha</c:v>
                </c:pt>
              </c:strCache>
            </c:strRef>
          </c:tx>
          <c:spPr>
            <a:ln w="38100">
              <a:solidFill>
                <a:srgbClr val="002060"/>
              </a:solidFill>
              <a:prstDash val="sysDash"/>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'53111'!$B$62:$I$62</c:f>
              <c:numCache>
                <c:formatCode>#,##0</c:formatCode>
                <c:ptCount val="8"/>
                <c:pt idx="0">
                  <c:v>100</c:v>
                </c:pt>
                <c:pt idx="1">
                  <c:v>105.57443726320435</c:v>
                </c:pt>
                <c:pt idx="2">
                  <c:v>111.20737686650274</c:v>
                </c:pt>
                <c:pt idx="3">
                  <c:v>117.72063739692362</c:v>
                </c:pt>
                <c:pt idx="4">
                  <c:v>118.35301983507911</c:v>
                </c:pt>
                <c:pt idx="5">
                  <c:v>121.22498328504651</c:v>
                </c:pt>
                <c:pt idx="6">
                  <c:v>121.56888789837308</c:v>
                </c:pt>
                <c:pt idx="7">
                  <c:v>125.24860430131571</c:v>
                </c:pt>
              </c:numCache>
            </c:numRef>
          </c:yVal>
          <c:smooth val="0"/>
          <c:extLst>
            <c:ext xmlns:c16="http://schemas.microsoft.com/office/drawing/2014/chart" uri="{C3380CC4-5D6E-409C-BE32-E72D297353CC}">
              <c16:uniqueId val="{00000000-4D29-487D-B1F6-77517F029CBF}"/>
            </c:ext>
          </c:extLst>
        </c:ser>
        <c:ser>
          <c:idx val="1"/>
          <c:order val="1"/>
          <c:tx>
            <c:strRef>
              <c:f>'53111'!$A$63</c:f>
              <c:strCache>
                <c:ptCount val="1"/>
                <c:pt idx="0">
                  <c:v>Jihočeský</c:v>
                </c:pt>
              </c:strCache>
            </c:strRef>
          </c:tx>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'53111'!$B$63:$I$63</c:f>
              <c:numCache>
                <c:formatCode>#,##0</c:formatCode>
                <c:ptCount val="8"/>
                <c:pt idx="0">
                  <c:v>100</c:v>
                </c:pt>
                <c:pt idx="1">
                  <c:v>104.84472049689441</c:v>
                </c:pt>
                <c:pt idx="2">
                  <c:v>105.9627329192539</c:v>
                </c:pt>
                <c:pt idx="3">
                  <c:v>102.98136645962732</c:v>
                </c:pt>
                <c:pt idx="4">
                  <c:v>107.57763975155278</c:v>
                </c:pt>
                <c:pt idx="5">
                  <c:v>118.53664596273292</c:v>
                </c:pt>
                <c:pt idx="6">
                  <c:v>132.52795031055899</c:v>
                </c:pt>
                <c:pt idx="7">
                  <c:v>181.58385093167698</c:v>
                </c:pt>
              </c:numCache>
            </c:numRef>
          </c:yVal>
          <c:smooth val="0"/>
          <c:extLst>
            <c:ext xmlns:c16="http://schemas.microsoft.com/office/drawing/2014/chart" uri="{C3380CC4-5D6E-409C-BE32-E72D297353CC}">
              <c16:uniqueId val="{00000001-4D29-487D-B1F6-77517F029CBF}"/>
            </c:ext>
          </c:extLst>
        </c:ser>
        <c:ser>
          <c:idx val="2"/>
          <c:order val="2"/>
          <c:tx>
            <c:strRef>
              <c:f>'53111'!$A$64</c:f>
              <c:strCache>
                <c:ptCount val="1"/>
                <c:pt idx="0">
                  <c:v>Plzeňský</c:v>
                </c:pt>
              </c:strCache>
            </c:strRef>
          </c:tx>
          <c:spPr>
            <a:ln w="38100"/>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'53111'!$B$64:$I$64</c:f>
              <c:numCache>
                <c:formatCode>#,##0</c:formatCode>
                <c:ptCount val="8"/>
                <c:pt idx="0">
                  <c:v>100</c:v>
                </c:pt>
                <c:pt idx="1">
                  <c:v>99.389312977098527</c:v>
                </c:pt>
                <c:pt idx="2">
                  <c:v>107.93893129770944</c:v>
                </c:pt>
                <c:pt idx="3">
                  <c:v>122.74809160305344</c:v>
                </c:pt>
                <c:pt idx="4">
                  <c:v>133.43511450381678</c:v>
                </c:pt>
                <c:pt idx="5">
                  <c:v>154.10992366412023</c:v>
                </c:pt>
                <c:pt idx="6">
                  <c:v>169.77862595419748</c:v>
                </c:pt>
                <c:pt idx="7">
                  <c:v>197.82900763358776</c:v>
                </c:pt>
              </c:numCache>
            </c:numRef>
          </c:yVal>
          <c:smooth val="0"/>
          <c:extLst>
            <c:ext xmlns:c16="http://schemas.microsoft.com/office/drawing/2014/chart" uri="{C3380CC4-5D6E-409C-BE32-E72D297353CC}">
              <c16:uniqueId val="{00000002-4D29-487D-B1F6-77517F029CBF}"/>
            </c:ext>
          </c:extLst>
        </c:ser>
        <c:ser>
          <c:idx val="3"/>
          <c:order val="3"/>
          <c:tx>
            <c:strRef>
              <c:f>'53111'!$A$65</c:f>
              <c:strCache>
                <c:ptCount val="1"/>
                <c:pt idx="0">
                  <c:v>Karlovarský</c:v>
                </c:pt>
              </c:strCache>
            </c:strRef>
          </c:tx>
          <c:spPr>
            <a:ln w="38100"/>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'53111'!$B$65:$I$65</c:f>
              <c:numCache>
                <c:formatCode>#,##0</c:formatCode>
                <c:ptCount val="8"/>
                <c:pt idx="0">
                  <c:v>100</c:v>
                </c:pt>
                <c:pt idx="1">
                  <c:v>98.192771084337352</c:v>
                </c:pt>
                <c:pt idx="2">
                  <c:v>113.25301204819279</c:v>
                </c:pt>
                <c:pt idx="3">
                  <c:v>109.63855421686748</c:v>
                </c:pt>
                <c:pt idx="4">
                  <c:v>117.46987951807229</c:v>
                </c:pt>
                <c:pt idx="5">
                  <c:v>134.28313253012038</c:v>
                </c:pt>
                <c:pt idx="6">
                  <c:v>145.36144578313261</c:v>
                </c:pt>
                <c:pt idx="7">
                  <c:v>223.36746987951807</c:v>
                </c:pt>
              </c:numCache>
            </c:numRef>
          </c:yVal>
          <c:smooth val="0"/>
          <c:extLst>
            <c:ext xmlns:c16="http://schemas.microsoft.com/office/drawing/2014/chart" uri="{C3380CC4-5D6E-409C-BE32-E72D297353CC}">
              <c16:uniqueId val="{00000003-4D29-487D-B1F6-77517F029CBF}"/>
            </c:ext>
          </c:extLst>
        </c:ser>
        <c:ser>
          <c:idx val="4"/>
          <c:order val="4"/>
          <c:tx>
            <c:strRef>
              <c:f>'53111'!$A$66</c:f>
              <c:strCache>
                <c:ptCount val="1"/>
                <c:pt idx="0">
                  <c:v>Ústecký</c:v>
                </c:pt>
              </c:strCache>
            </c:strRef>
          </c:tx>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'53111'!$B$66:$I$66</c:f>
              <c:numCache>
                <c:formatCode>#,##0</c:formatCode>
                <c:ptCount val="8"/>
                <c:pt idx="0">
                  <c:v>100</c:v>
                </c:pt>
                <c:pt idx="1">
                  <c:v>88.898163606010527</c:v>
                </c:pt>
                <c:pt idx="2">
                  <c:v>87.604340567612681</c:v>
                </c:pt>
                <c:pt idx="3">
                  <c:v>85.392320534223558</c:v>
                </c:pt>
                <c:pt idx="4">
                  <c:v>67.904841402337226</c:v>
                </c:pt>
                <c:pt idx="5">
                  <c:v>68.525459098497478</c:v>
                </c:pt>
                <c:pt idx="6">
                  <c:v>78.033388981636051</c:v>
                </c:pt>
                <c:pt idx="7">
                  <c:v>73.523372287145179</c:v>
                </c:pt>
              </c:numCache>
            </c:numRef>
          </c:yVal>
          <c:smooth val="0"/>
          <c:extLst>
            <c:ext xmlns:c16="http://schemas.microsoft.com/office/drawing/2014/chart" uri="{C3380CC4-5D6E-409C-BE32-E72D297353CC}">
              <c16:uniqueId val="{00000004-4D29-487D-B1F6-77517F029CBF}"/>
            </c:ext>
          </c:extLst>
        </c:ser>
        <c:ser>
          <c:idx val="5"/>
          <c:order val="5"/>
          <c:tx>
            <c:strRef>
              <c:f>'53111'!$A$67</c:f>
              <c:strCache>
                <c:ptCount val="1"/>
                <c:pt idx="0">
                  <c:v>Liberecký</c:v>
                </c:pt>
              </c:strCache>
            </c:strRef>
          </c:tx>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'53111'!$B$67:$I$67</c:f>
              <c:numCache>
                <c:formatCode>#,##0</c:formatCode>
                <c:ptCount val="8"/>
                <c:pt idx="0">
                  <c:v>100</c:v>
                </c:pt>
                <c:pt idx="1">
                  <c:v>111.11111111111111</c:v>
                </c:pt>
                <c:pt idx="2">
                  <c:v>109.62962962962963</c:v>
                </c:pt>
                <c:pt idx="3">
                  <c:v>105.92592592592599</c:v>
                </c:pt>
                <c:pt idx="4">
                  <c:v>100.74074074074073</c:v>
                </c:pt>
                <c:pt idx="5">
                  <c:v>100.88148148148125</c:v>
                </c:pt>
                <c:pt idx="6">
                  <c:v>105.42962962963023</c:v>
                </c:pt>
                <c:pt idx="7">
                  <c:v>122.62222222222221</c:v>
                </c:pt>
              </c:numCache>
            </c:numRef>
          </c:yVal>
          <c:smooth val="0"/>
          <c:extLst>
            <c:ext xmlns:c16="http://schemas.microsoft.com/office/drawing/2014/chart" uri="{C3380CC4-5D6E-409C-BE32-E72D297353CC}">
              <c16:uniqueId val="{00000005-4D29-487D-B1F6-77517F029CBF}"/>
            </c:ext>
          </c:extLst>
        </c:ser>
        <c:ser>
          <c:idx val="6"/>
          <c:order val="6"/>
          <c:tx>
            <c:strRef>
              <c:f>'53111'!$A$68</c:f>
              <c:strCache>
                <c:ptCount val="1"/>
                <c:pt idx="0">
                  <c:v>Královéhradecký</c:v>
                </c:pt>
              </c:strCache>
            </c:strRef>
          </c:tx>
          <c:spPr>
            <a:ln w="38100"/>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'53111'!$B$68:$I$68</c:f>
              <c:numCache>
                <c:formatCode>#,##0</c:formatCode>
                <c:ptCount val="8"/>
                <c:pt idx="0">
                  <c:v>100</c:v>
                </c:pt>
                <c:pt idx="1">
                  <c:v>108.58695652173913</c:v>
                </c:pt>
                <c:pt idx="2">
                  <c:v>119.3840579710145</c:v>
                </c:pt>
                <c:pt idx="3">
                  <c:v>127.53623188405795</c:v>
                </c:pt>
                <c:pt idx="4">
                  <c:v>136.05072463768121</c:v>
                </c:pt>
                <c:pt idx="5">
                  <c:v>137.10326086956425</c:v>
                </c:pt>
                <c:pt idx="6">
                  <c:v>141.74275362318613</c:v>
                </c:pt>
                <c:pt idx="7">
                  <c:v>173.27355072463533</c:v>
                </c:pt>
              </c:numCache>
            </c:numRef>
          </c:yVal>
          <c:smooth val="0"/>
          <c:extLst>
            <c:ext xmlns:c16="http://schemas.microsoft.com/office/drawing/2014/chart" uri="{C3380CC4-5D6E-409C-BE32-E72D297353CC}">
              <c16:uniqueId val="{00000006-4D29-487D-B1F6-77517F029CBF}"/>
            </c:ext>
          </c:extLst>
        </c:ser>
        <c:ser>
          <c:idx val="7"/>
          <c:order val="7"/>
          <c:tx>
            <c:strRef>
              <c:f>'53111'!$A$69</c:f>
              <c:strCache>
                <c:ptCount val="1"/>
                <c:pt idx="0">
                  <c:v>Pardubický</c:v>
                </c:pt>
              </c:strCache>
            </c:strRef>
          </c:tx>
          <c:spPr>
            <a:ln w="38100"/>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'53111'!$B$69:$I$69</c:f>
              <c:numCache>
                <c:formatCode>#,##0</c:formatCode>
                <c:ptCount val="8"/>
                <c:pt idx="0">
                  <c:v>100</c:v>
                </c:pt>
                <c:pt idx="1">
                  <c:v>111.80814354727397</c:v>
                </c:pt>
                <c:pt idx="2">
                  <c:v>122.3367839889579</c:v>
                </c:pt>
                <c:pt idx="3">
                  <c:v>125.80586611456077</c:v>
                </c:pt>
                <c:pt idx="4">
                  <c:v>126.29399585921342</c:v>
                </c:pt>
                <c:pt idx="5">
                  <c:v>136.12898550724637</c:v>
                </c:pt>
                <c:pt idx="6">
                  <c:v>142.7069703243603</c:v>
                </c:pt>
                <c:pt idx="7">
                  <c:v>178.67315389923942</c:v>
                </c:pt>
              </c:numCache>
            </c:numRef>
          </c:yVal>
          <c:smooth val="0"/>
          <c:extLst>
            <c:ext xmlns:c16="http://schemas.microsoft.com/office/drawing/2014/chart" uri="{C3380CC4-5D6E-409C-BE32-E72D297353CC}">
              <c16:uniqueId val="{00000007-4D29-487D-B1F6-77517F029CBF}"/>
            </c:ext>
          </c:extLst>
        </c:ser>
        <c:ser>
          <c:idx val="8"/>
          <c:order val="8"/>
          <c:tx>
            <c:strRef>
              <c:f>'53111'!$A$70</c:f>
              <c:strCache>
                <c:ptCount val="1"/>
                <c:pt idx="0">
                  <c:v>Vysočina</c:v>
                </c:pt>
              </c:strCache>
            </c:strRef>
          </c:tx>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'53111'!$B$70:$I$70</c:f>
              <c:numCache>
                <c:formatCode>#,##0</c:formatCode>
                <c:ptCount val="8"/>
                <c:pt idx="0">
                  <c:v>100</c:v>
                </c:pt>
                <c:pt idx="1">
                  <c:v>106.51629072681763</c:v>
                </c:pt>
                <c:pt idx="2">
                  <c:v>112.28070175438575</c:v>
                </c:pt>
                <c:pt idx="3">
                  <c:v>108.52130325814539</c:v>
                </c:pt>
                <c:pt idx="4">
                  <c:v>106.265664160401</c:v>
                </c:pt>
                <c:pt idx="5">
                  <c:v>106.51378446115289</c:v>
                </c:pt>
                <c:pt idx="6">
                  <c:v>110.19548872180395</c:v>
                </c:pt>
                <c:pt idx="7">
                  <c:v>126.44360902255639</c:v>
                </c:pt>
              </c:numCache>
            </c:numRef>
          </c:yVal>
          <c:smooth val="0"/>
          <c:extLst>
            <c:ext xmlns:c16="http://schemas.microsoft.com/office/drawing/2014/chart" uri="{C3380CC4-5D6E-409C-BE32-E72D297353CC}">
              <c16:uniqueId val="{00000008-4D29-487D-B1F6-77517F029CBF}"/>
            </c:ext>
          </c:extLst>
        </c:ser>
        <c:ser>
          <c:idx val="9"/>
          <c:order val="9"/>
          <c:tx>
            <c:strRef>
              <c:f>'53111'!$A$71</c:f>
              <c:strCache>
                <c:ptCount val="1"/>
                <c:pt idx="0">
                  <c:v>Jihomoravský</c:v>
                </c:pt>
              </c:strCache>
            </c:strRef>
          </c:tx>
          <c:spPr>
            <a:ln w="38100">
              <a:solidFill>
                <a:srgbClr val="FF0000"/>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'53111'!$B$71:$I$71</c:f>
              <c:numCache>
                <c:formatCode>#,##0</c:formatCode>
                <c:ptCount val="8"/>
                <c:pt idx="0">
                  <c:v>100</c:v>
                </c:pt>
                <c:pt idx="1">
                  <c:v>126.15062761506277</c:v>
                </c:pt>
                <c:pt idx="2">
                  <c:v>154.39330543933053</c:v>
                </c:pt>
                <c:pt idx="3">
                  <c:v>170.50209205021017</c:v>
                </c:pt>
                <c:pt idx="4">
                  <c:v>192.05020920502147</c:v>
                </c:pt>
                <c:pt idx="5">
                  <c:v>228.15481171548117</c:v>
                </c:pt>
                <c:pt idx="6">
                  <c:v>271.84016736401702</c:v>
                </c:pt>
                <c:pt idx="7">
                  <c:v>451.55251046025103</c:v>
                </c:pt>
              </c:numCache>
            </c:numRef>
          </c:yVal>
          <c:smooth val="0"/>
          <c:extLst>
            <c:ext xmlns:c16="http://schemas.microsoft.com/office/drawing/2014/chart" uri="{C3380CC4-5D6E-409C-BE32-E72D297353CC}">
              <c16:uniqueId val="{00000009-4D29-487D-B1F6-77517F029CBF}"/>
            </c:ext>
          </c:extLst>
        </c:ser>
        <c:ser>
          <c:idx val="10"/>
          <c:order val="10"/>
          <c:tx>
            <c:strRef>
              <c:f>'53111'!$A$72</c:f>
              <c:strCache>
                <c:ptCount val="1"/>
                <c:pt idx="0">
                  <c:v>Olomoucký</c:v>
                </c:pt>
              </c:strCache>
            </c:strRef>
          </c:tx>
          <c:spPr>
            <a:ln w="38100">
              <a:solidFill>
                <a:srgbClr val="FC34A6"/>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'53111'!$B$72:$I$72</c:f>
              <c:numCache>
                <c:formatCode>#,##0</c:formatCode>
                <c:ptCount val="8"/>
                <c:pt idx="0">
                  <c:v>100</c:v>
                </c:pt>
                <c:pt idx="1">
                  <c:v>120.47619047619047</c:v>
                </c:pt>
                <c:pt idx="2">
                  <c:v>154.49523809523907</c:v>
                </c:pt>
                <c:pt idx="3">
                  <c:v>174.66607142857112</c:v>
                </c:pt>
                <c:pt idx="4">
                  <c:v>201.30630952380949</c:v>
                </c:pt>
                <c:pt idx="5">
                  <c:v>230.88702380952512</c:v>
                </c:pt>
                <c:pt idx="6">
                  <c:v>256.16297619047702</c:v>
                </c:pt>
                <c:pt idx="7">
                  <c:v>338.16642857142858</c:v>
                </c:pt>
              </c:numCache>
            </c:numRef>
          </c:yVal>
          <c:smooth val="0"/>
          <c:extLst>
            <c:ext xmlns:c16="http://schemas.microsoft.com/office/drawing/2014/chart" uri="{C3380CC4-5D6E-409C-BE32-E72D297353CC}">
              <c16:uniqueId val="{0000000A-4D29-487D-B1F6-77517F029CBF}"/>
            </c:ext>
          </c:extLst>
        </c:ser>
        <c:ser>
          <c:idx val="11"/>
          <c:order val="11"/>
          <c:tx>
            <c:strRef>
              <c:f>'53111'!$A$73</c:f>
              <c:strCache>
                <c:ptCount val="1"/>
                <c:pt idx="0">
                  <c:v>Zlínský</c:v>
                </c:pt>
              </c:strCache>
            </c:strRef>
          </c:tx>
          <c:spPr>
            <a:ln w="38100">
              <a:solidFill>
                <a:srgbClr val="FFFF00"/>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'53111'!$B$73:$I$73</c:f>
              <c:numCache>
                <c:formatCode>#,##0</c:formatCode>
                <c:ptCount val="8"/>
                <c:pt idx="0">
                  <c:v>100</c:v>
                </c:pt>
                <c:pt idx="1">
                  <c:v>115.95441595441596</c:v>
                </c:pt>
                <c:pt idx="2">
                  <c:v>119.08831908831912</c:v>
                </c:pt>
                <c:pt idx="3">
                  <c:v>102.55726495726496</c:v>
                </c:pt>
                <c:pt idx="4">
                  <c:v>123.14757834757835</c:v>
                </c:pt>
                <c:pt idx="5">
                  <c:v>143.8094017094017</c:v>
                </c:pt>
                <c:pt idx="6">
                  <c:v>166.61339031339034</c:v>
                </c:pt>
                <c:pt idx="7">
                  <c:v>239.98262108262284</c:v>
                </c:pt>
              </c:numCache>
            </c:numRef>
          </c:yVal>
          <c:smooth val="0"/>
          <c:extLst>
            <c:ext xmlns:c16="http://schemas.microsoft.com/office/drawing/2014/chart" uri="{C3380CC4-5D6E-409C-BE32-E72D297353CC}">
              <c16:uniqueId val="{0000000B-4D29-487D-B1F6-77517F029CBF}"/>
            </c:ext>
          </c:extLst>
        </c:ser>
        <c:ser>
          <c:idx val="12"/>
          <c:order val="12"/>
          <c:tx>
            <c:strRef>
              <c:f>'53111'!$A$74</c:f>
              <c:strCache>
                <c:ptCount val="1"/>
                <c:pt idx="0">
                  <c:v>Moravskoslezský</c:v>
                </c:pt>
              </c:strCache>
            </c:strRef>
          </c:tx>
          <c:spPr>
            <a:ln w="38100">
              <a:solidFill>
                <a:srgbClr val="FFC000"/>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'53111'!$B$74:$I$74</c:f>
              <c:numCache>
                <c:formatCode>#,##0</c:formatCode>
                <c:ptCount val="8"/>
                <c:pt idx="0">
                  <c:v>100</c:v>
                </c:pt>
                <c:pt idx="1">
                  <c:v>126.60753880265975</c:v>
                </c:pt>
                <c:pt idx="2">
                  <c:v>148.77161862527672</c:v>
                </c:pt>
                <c:pt idx="3">
                  <c:v>176.15787139689579</c:v>
                </c:pt>
                <c:pt idx="4">
                  <c:v>207.47505543237145</c:v>
                </c:pt>
                <c:pt idx="5">
                  <c:v>229.85631929046627</c:v>
                </c:pt>
                <c:pt idx="6">
                  <c:v>244.32472283813757</c:v>
                </c:pt>
                <c:pt idx="7">
                  <c:v>349.40321507760189</c:v>
                </c:pt>
              </c:numCache>
            </c:numRef>
          </c:yVal>
          <c:smooth val="0"/>
          <c:extLst>
            <c:ext xmlns:c16="http://schemas.microsoft.com/office/drawing/2014/chart" uri="{C3380CC4-5D6E-409C-BE32-E72D297353CC}">
              <c16:uniqueId val="{0000000C-4D29-487D-B1F6-77517F029CBF}"/>
            </c:ext>
          </c:extLst>
        </c:ser>
        <c:ser>
          <c:idx val="13"/>
          <c:order val="13"/>
          <c:tx>
            <c:strRef>
              <c:f>'53111'!$A$75</c:f>
              <c:strCache>
                <c:ptCount val="1"/>
                <c:pt idx="0">
                  <c:v>celkem</c:v>
                </c:pt>
              </c:strCache>
            </c:strRef>
          </c:tx>
          <c:spPr>
            <a:ln w="38100">
              <a:solidFill>
                <a:srgbClr val="002060"/>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'53111'!$B$75:$I$75</c:f>
              <c:numCache>
                <c:formatCode>#,##0</c:formatCode>
                <c:ptCount val="8"/>
                <c:pt idx="0">
                  <c:v>100</c:v>
                </c:pt>
                <c:pt idx="1">
                  <c:v>105.81800817341782</c:v>
                </c:pt>
                <c:pt idx="2">
                  <c:v>112.36082977967322</c:v>
                </c:pt>
                <c:pt idx="3">
                  <c:v>118.71899875621891</c:v>
                </c:pt>
                <c:pt idx="4">
                  <c:v>120.15735163468305</c:v>
                </c:pt>
                <c:pt idx="5">
                  <c:v>124.91547841151385</c:v>
                </c:pt>
                <c:pt idx="6">
                  <c:v>127.9324116027008</c:v>
                </c:pt>
                <c:pt idx="7">
                  <c:v>140.05341151385929</c:v>
                </c:pt>
              </c:numCache>
            </c:numRef>
          </c:yVal>
          <c:smooth val="0"/>
          <c:extLst>
            <c:ext xmlns:c16="http://schemas.microsoft.com/office/drawing/2014/chart" uri="{C3380CC4-5D6E-409C-BE32-E72D297353CC}">
              <c16:uniqueId val="{0000000D-4D29-487D-B1F6-77517F029CBF}"/>
            </c:ext>
          </c:extLst>
        </c:ser>
        <c:ser>
          <c:idx val="14"/>
          <c:order val="14"/>
          <c:tx>
            <c:strRef>
              <c:f>'53111'!$A$76</c:f>
              <c:strCache>
                <c:ptCount val="1"/>
                <c:pt idx="0">
                  <c:v>mimo SČ a Prahu</c:v>
                </c:pt>
              </c:strCache>
            </c:strRef>
          </c:tx>
          <c:spPr>
            <a:ln w="38100">
              <a:solidFill>
                <a:schemeClr val="tx1"/>
              </a:solidFill>
              <a:prstDash val="sysDot"/>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'53111'!$B$76:$I$76</c:f>
              <c:numCache>
                <c:formatCode>#,##0</c:formatCode>
                <c:ptCount val="8"/>
                <c:pt idx="0">
                  <c:v>100</c:v>
                </c:pt>
                <c:pt idx="1">
                  <c:v>106.77585451358345</c:v>
                </c:pt>
                <c:pt idx="2">
                  <c:v>116.89680105170898</c:v>
                </c:pt>
                <c:pt idx="3">
                  <c:v>122.64507011393408</c:v>
                </c:pt>
                <c:pt idx="4">
                  <c:v>127.25291411042856</c:v>
                </c:pt>
                <c:pt idx="5">
                  <c:v>139.42840709903723</c:v>
                </c:pt>
                <c:pt idx="6">
                  <c:v>152.95706617002728</c:v>
                </c:pt>
                <c:pt idx="7">
                  <c:v>198.27354294478431</c:v>
                </c:pt>
              </c:numCache>
            </c:numRef>
          </c:yVal>
          <c:smooth val="0"/>
          <c:extLst>
            <c:ext xmlns:c16="http://schemas.microsoft.com/office/drawing/2014/chart" uri="{C3380CC4-5D6E-409C-BE32-E72D297353CC}">
              <c16:uniqueId val="{0000000E-4D29-487D-B1F6-77517F029CBF}"/>
            </c:ext>
          </c:extLst>
        </c:ser>
        <c:dLbls>
          <c:showLegendKey val="0"/>
          <c:showVal val="0"/>
          <c:showCatName val="0"/>
          <c:showSerName val="0"/>
          <c:showPercent val="0"/>
          <c:showBubbleSize val="0"/>
        </c:dLbls>
        <c:axId val="121996032"/>
        <c:axId val="121997952"/>
      </c:scatterChart>
      <c:valAx>
        <c:axId val="121996032"/>
        <c:scaling>
          <c:orientation val="minMax"/>
          <c:max val="2017"/>
          <c:min val="2010"/>
        </c:scaling>
        <c:delete val="0"/>
        <c:axPos val="b"/>
        <c:majorGridlines/>
        <c:title>
          <c:tx>
            <c:rich>
              <a:bodyPr/>
              <a:lstStyle/>
              <a:p>
                <a:pPr>
                  <a:defRPr/>
                </a:pPr>
                <a:r>
                  <a:rPr lang="cs-CZ" sz="1200"/>
                  <a:t>letopočet</a:t>
                </a:r>
                <a:r>
                  <a:rPr lang="cs-CZ" sz="1200" baseline="0"/>
                  <a:t> (rok)</a:t>
                </a:r>
                <a:endParaRPr lang="cs-CZ" sz="1200"/>
              </a:p>
            </c:rich>
          </c:tx>
          <c:overlay val="0"/>
        </c:title>
        <c:numFmt formatCode="General" sourceLinked="1"/>
        <c:majorTickMark val="out"/>
        <c:minorTickMark val="none"/>
        <c:tickLblPos val="nextTo"/>
        <c:txPr>
          <a:bodyPr rot="0" vert="horz"/>
          <a:lstStyle/>
          <a:p>
            <a:pPr>
              <a:defRPr sz="1200" b="1" i="0" u="none" strike="noStrike" baseline="0">
                <a:solidFill>
                  <a:srgbClr val="000000"/>
                </a:solidFill>
                <a:latin typeface="Calibri"/>
                <a:ea typeface="Calibri"/>
                <a:cs typeface="Calibri"/>
              </a:defRPr>
            </a:pPr>
            <a:endParaRPr lang="cs-CZ"/>
          </a:p>
        </c:txPr>
        <c:crossAx val="121997952"/>
        <c:crosses val="autoZero"/>
        <c:crossBetween val="midCat"/>
        <c:majorUnit val="1"/>
      </c:valAx>
      <c:valAx>
        <c:axId val="121997952"/>
        <c:scaling>
          <c:orientation val="minMax"/>
          <c:max val="450"/>
          <c:min val="50"/>
        </c:scaling>
        <c:delete val="0"/>
        <c:axPos val="l"/>
        <c:majorGridlines/>
        <c:title>
          <c:tx>
            <c:rich>
              <a:bodyPr rot="-5400000" vert="horz"/>
              <a:lstStyle/>
              <a:p>
                <a:pPr>
                  <a:defRPr/>
                </a:pPr>
                <a:r>
                  <a:rPr lang="cs-CZ" sz="1200"/>
                  <a:t>index (%)</a:t>
                </a:r>
              </a:p>
            </c:rich>
          </c:tx>
          <c:overlay val="0"/>
        </c:title>
        <c:numFmt formatCode="#,##0" sourceLinked="1"/>
        <c:majorTickMark val="out"/>
        <c:minorTickMark val="none"/>
        <c:tickLblPos val="nextTo"/>
        <c:txPr>
          <a:bodyPr/>
          <a:lstStyle/>
          <a:p>
            <a:pPr>
              <a:defRPr sz="1200" b="1"/>
            </a:pPr>
            <a:endParaRPr lang="cs-CZ"/>
          </a:p>
        </c:txPr>
        <c:crossAx val="121996032"/>
        <c:crosses val="autoZero"/>
        <c:crossBetween val="midCat"/>
        <c:majorUnit val="50"/>
      </c:valAx>
    </c:plotArea>
    <c:legend>
      <c:legendPos val="r"/>
      <c:overlay val="0"/>
      <c:txPr>
        <a:bodyPr/>
        <a:lstStyle/>
        <a:p>
          <a:pPr>
            <a:defRPr sz="1200" b="1"/>
          </a:pPr>
          <a:endParaRPr lang="cs-CZ"/>
        </a:p>
      </c:txPr>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dirty="0"/>
              <a:t>přepravní výkony mezistátní osobní</a:t>
            </a:r>
            <a:r>
              <a:rPr lang="cs-CZ" sz="1400" baseline="0" dirty="0"/>
              <a:t> železniční dopravy v ČR (2010: 100 %)</a:t>
            </a:r>
            <a:endParaRPr lang="cs-CZ" sz="1400" dirty="0"/>
          </a:p>
        </c:rich>
      </c:tx>
      <c:overlay val="0"/>
    </c:title>
    <c:autoTitleDeleted val="0"/>
    <c:plotArea>
      <c:layout/>
      <c:scatterChart>
        <c:scatterStyle val="lineMarker"/>
        <c:varyColors val="0"/>
        <c:ser>
          <c:idx val="5"/>
          <c:order val="0"/>
          <c:tx>
            <c:v>mezistátní</c:v>
          </c:tx>
          <c:spPr>
            <a:ln w="38100">
              <a:solidFill>
                <a:srgbClr val="00B050"/>
              </a:solidFill>
            </a:ln>
          </c:spPr>
          <c:marker>
            <c:symbol val="none"/>
          </c:marker>
          <c:xVal>
            <c:numRef>
              <c:f>'512'!$B$13:$H$13</c:f>
              <c:numCache>
                <c:formatCode>General</c:formatCode>
                <c:ptCount val="7"/>
                <c:pt idx="0">
                  <c:v>2010</c:v>
                </c:pt>
                <c:pt idx="1">
                  <c:v>2012</c:v>
                </c:pt>
                <c:pt idx="2">
                  <c:v>2013</c:v>
                </c:pt>
                <c:pt idx="3">
                  <c:v>2014</c:v>
                </c:pt>
                <c:pt idx="4">
                  <c:v>2015</c:v>
                </c:pt>
                <c:pt idx="5">
                  <c:v>2016</c:v>
                </c:pt>
                <c:pt idx="6">
                  <c:v>2017</c:v>
                </c:pt>
              </c:numCache>
            </c:numRef>
          </c:xVal>
          <c:yVal>
            <c:numRef>
              <c:f>'512'!$B$49:$H$49</c:f>
              <c:numCache>
                <c:formatCode>#,##0.0_)</c:formatCode>
                <c:ptCount val="7"/>
                <c:pt idx="0">
                  <c:v>100</c:v>
                </c:pt>
                <c:pt idx="1">
                  <c:v>143.93893129771001</c:v>
                </c:pt>
                <c:pt idx="2">
                  <c:v>243.32824427480921</c:v>
                </c:pt>
                <c:pt idx="3">
                  <c:v>260.09160305343511</c:v>
                </c:pt>
                <c:pt idx="4">
                  <c:v>331.67969465648872</c:v>
                </c:pt>
                <c:pt idx="5">
                  <c:v>407.42778625954196</c:v>
                </c:pt>
                <c:pt idx="6">
                  <c:v>467.41221374045699</c:v>
                </c:pt>
              </c:numCache>
            </c:numRef>
          </c:yVal>
          <c:smooth val="0"/>
          <c:extLst>
            <c:ext xmlns:c16="http://schemas.microsoft.com/office/drawing/2014/chart" uri="{C3380CC4-5D6E-409C-BE32-E72D297353CC}">
              <c16:uniqueId val="{00000000-993B-40D9-9283-CD34C7AB5FA0}"/>
            </c:ext>
          </c:extLst>
        </c:ser>
        <c:dLbls>
          <c:showLegendKey val="0"/>
          <c:showVal val="0"/>
          <c:showCatName val="0"/>
          <c:showSerName val="0"/>
          <c:showPercent val="0"/>
          <c:showBubbleSize val="0"/>
        </c:dLbls>
        <c:axId val="122044416"/>
        <c:axId val="122046336"/>
      </c:scatterChart>
      <c:valAx>
        <c:axId val="122044416"/>
        <c:scaling>
          <c:orientation val="minMax"/>
          <c:max val="2017"/>
          <c:min val="2010"/>
        </c:scaling>
        <c:delete val="0"/>
        <c:axPos val="b"/>
        <c:majorGridlines/>
        <c:title>
          <c:tx>
            <c:rich>
              <a:bodyPr/>
              <a:lstStyle/>
              <a:p>
                <a:pPr>
                  <a:defRPr/>
                </a:pPr>
                <a:r>
                  <a:rPr lang="cs-CZ" sz="1200"/>
                  <a:t>letopočet (rok)</a:t>
                </a:r>
              </a:p>
            </c:rich>
          </c:tx>
          <c:overlay val="0"/>
        </c:title>
        <c:numFmt formatCode="General" sourceLinked="1"/>
        <c:majorTickMark val="out"/>
        <c:minorTickMark val="none"/>
        <c:tickLblPos val="nextTo"/>
        <c:txPr>
          <a:bodyPr rot="0" vert="horz"/>
          <a:lstStyle/>
          <a:p>
            <a:pPr>
              <a:defRPr sz="1200" b="1" i="0" u="none" strike="noStrike" baseline="0">
                <a:solidFill>
                  <a:srgbClr val="000000"/>
                </a:solidFill>
                <a:latin typeface="Calibri"/>
                <a:ea typeface="Calibri"/>
                <a:cs typeface="Calibri"/>
              </a:defRPr>
            </a:pPr>
            <a:endParaRPr lang="cs-CZ"/>
          </a:p>
        </c:txPr>
        <c:crossAx val="122046336"/>
        <c:crosses val="autoZero"/>
        <c:crossBetween val="midCat"/>
        <c:majorUnit val="1"/>
      </c:valAx>
      <c:valAx>
        <c:axId val="122046336"/>
        <c:scaling>
          <c:orientation val="minMax"/>
          <c:max val="500"/>
          <c:min val="0"/>
        </c:scaling>
        <c:delete val="0"/>
        <c:axPos val="l"/>
        <c:majorGridlines/>
        <c:title>
          <c:tx>
            <c:rich>
              <a:bodyPr rot="-5400000" vert="horz"/>
              <a:lstStyle/>
              <a:p>
                <a:pPr>
                  <a:defRPr/>
                </a:pPr>
                <a:r>
                  <a:rPr lang="cs-CZ" sz="1200"/>
                  <a:t>přepravní výkony (%)</a:t>
                </a:r>
              </a:p>
            </c:rich>
          </c:tx>
          <c:overlay val="0"/>
        </c:title>
        <c:numFmt formatCode="#,##0" sourceLinked="0"/>
        <c:majorTickMark val="out"/>
        <c:minorTickMark val="none"/>
        <c:tickLblPos val="nextTo"/>
        <c:txPr>
          <a:bodyPr/>
          <a:lstStyle/>
          <a:p>
            <a:pPr>
              <a:defRPr sz="1200" b="1"/>
            </a:pPr>
            <a:endParaRPr lang="cs-CZ"/>
          </a:p>
        </c:txPr>
        <c:crossAx val="122044416"/>
        <c:crosses val="autoZero"/>
        <c:crossBetween val="midCat"/>
        <c:majorUnit val="50"/>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jedna</a:t>
            </a:r>
            <a:r>
              <a:rPr lang="cs-CZ" sz="1400" baseline="0"/>
              <a:t> cesta jednoho cestujícího Praha - Brno</a:t>
            </a:r>
            <a:endParaRPr lang="cs-CZ" sz="1400"/>
          </a:p>
        </c:rich>
      </c:tx>
      <c:overlay val="0"/>
    </c:title>
    <c:autoTitleDeleted val="0"/>
    <c:plotArea>
      <c:layout/>
      <c:barChart>
        <c:barDir val="col"/>
        <c:grouping val="clustered"/>
        <c:varyColors val="0"/>
        <c:ser>
          <c:idx val="0"/>
          <c:order val="0"/>
          <c:tx>
            <c:strRef>
              <c:f>'substituce HS (2)'!$AF$32</c:f>
              <c:strCache>
                <c:ptCount val="1"/>
                <c:pt idx="0">
                  <c:v>automobil</c:v>
                </c:pt>
              </c:strCache>
            </c:strRef>
          </c:tx>
          <c:spPr>
            <a:solidFill>
              <a:srgbClr val="FF0000"/>
            </a:solidFill>
          </c:spPr>
          <c:invertIfNegative val="0"/>
          <c:cat>
            <c:strRef>
              <c:f>'substituce HS (2)'!$AE$33:$AE$35</c:f>
              <c:strCache>
                <c:ptCount val="3"/>
                <c:pt idx="0">
                  <c:v>doba cesty (min)</c:v>
                </c:pt>
                <c:pt idx="1">
                  <c:v>spotřeba energie (kWh)</c:v>
                </c:pt>
                <c:pt idx="2">
                  <c:v>uhlíková stopa (kg CO2)</c:v>
                </c:pt>
              </c:strCache>
            </c:strRef>
          </c:cat>
          <c:val>
            <c:numRef>
              <c:f>'substituce HS (2)'!$AF$33:$AF$35</c:f>
              <c:numCache>
                <c:formatCode>#,##0</c:formatCode>
                <c:ptCount val="3"/>
                <c:pt idx="0">
                  <c:v>120</c:v>
                </c:pt>
                <c:pt idx="1">
                  <c:v>75</c:v>
                </c:pt>
                <c:pt idx="2">
                  <c:v>18.682499999999873</c:v>
                </c:pt>
              </c:numCache>
            </c:numRef>
          </c:val>
          <c:extLst>
            <c:ext xmlns:c16="http://schemas.microsoft.com/office/drawing/2014/chart" uri="{C3380CC4-5D6E-409C-BE32-E72D297353CC}">
              <c16:uniqueId val="{00000000-6472-44D8-BD1B-BFF96B52E7A4}"/>
            </c:ext>
          </c:extLst>
        </c:ser>
        <c:ser>
          <c:idx val="1"/>
          <c:order val="1"/>
          <c:tx>
            <c:strRef>
              <c:f>'substituce HS (2)'!$AG$32</c:f>
              <c:strCache>
                <c:ptCount val="1"/>
                <c:pt idx="0">
                  <c:v>CR vlak</c:v>
                </c:pt>
              </c:strCache>
            </c:strRef>
          </c:tx>
          <c:spPr>
            <a:solidFill>
              <a:srgbClr val="0070C0"/>
            </a:solidFill>
          </c:spPr>
          <c:invertIfNegative val="0"/>
          <c:cat>
            <c:strRef>
              <c:f>'substituce HS (2)'!$AE$33:$AE$35</c:f>
              <c:strCache>
                <c:ptCount val="3"/>
                <c:pt idx="0">
                  <c:v>doba cesty (min)</c:v>
                </c:pt>
                <c:pt idx="1">
                  <c:v>spotřeba energie (kWh)</c:v>
                </c:pt>
                <c:pt idx="2">
                  <c:v>uhlíková stopa (kg CO2)</c:v>
                </c:pt>
              </c:strCache>
            </c:strRef>
          </c:cat>
          <c:val>
            <c:numRef>
              <c:f>'substituce HS (2)'!$AG$33:$AG$35</c:f>
              <c:numCache>
                <c:formatCode>#,##0</c:formatCode>
                <c:ptCount val="3"/>
                <c:pt idx="0">
                  <c:v>150</c:v>
                </c:pt>
                <c:pt idx="1">
                  <c:v>10.541666666666664</c:v>
                </c:pt>
                <c:pt idx="2">
                  <c:v>4.6383333333333434</c:v>
                </c:pt>
              </c:numCache>
            </c:numRef>
          </c:val>
          <c:extLst>
            <c:ext xmlns:c16="http://schemas.microsoft.com/office/drawing/2014/chart" uri="{C3380CC4-5D6E-409C-BE32-E72D297353CC}">
              <c16:uniqueId val="{00000001-6472-44D8-BD1B-BFF96B52E7A4}"/>
            </c:ext>
          </c:extLst>
        </c:ser>
        <c:ser>
          <c:idx val="2"/>
          <c:order val="2"/>
          <c:tx>
            <c:strRef>
              <c:f>'substituce HS (2)'!$AH$32</c:f>
              <c:strCache>
                <c:ptCount val="1"/>
                <c:pt idx="0">
                  <c:v>HS vlak </c:v>
                </c:pt>
              </c:strCache>
            </c:strRef>
          </c:tx>
          <c:spPr>
            <a:solidFill>
              <a:srgbClr val="00B0F0"/>
            </a:solidFill>
          </c:spPr>
          <c:invertIfNegative val="0"/>
          <c:cat>
            <c:strRef>
              <c:f>'substituce HS (2)'!$AE$33:$AE$35</c:f>
              <c:strCache>
                <c:ptCount val="3"/>
                <c:pt idx="0">
                  <c:v>doba cesty (min)</c:v>
                </c:pt>
                <c:pt idx="1">
                  <c:v>spotřeba energie (kWh)</c:v>
                </c:pt>
                <c:pt idx="2">
                  <c:v>uhlíková stopa (kg CO2)</c:v>
                </c:pt>
              </c:strCache>
            </c:strRef>
          </c:cat>
          <c:val>
            <c:numRef>
              <c:f>'substituce HS (2)'!$AH$33:$AH$35</c:f>
              <c:numCache>
                <c:formatCode>#,##0</c:formatCode>
                <c:ptCount val="3"/>
                <c:pt idx="0">
                  <c:v>54</c:v>
                </c:pt>
                <c:pt idx="1">
                  <c:v>9.7533333333333321</c:v>
                </c:pt>
                <c:pt idx="2">
                  <c:v>4.2914666666666674</c:v>
                </c:pt>
              </c:numCache>
            </c:numRef>
          </c:val>
          <c:extLst>
            <c:ext xmlns:c16="http://schemas.microsoft.com/office/drawing/2014/chart" uri="{C3380CC4-5D6E-409C-BE32-E72D297353CC}">
              <c16:uniqueId val="{00000002-6472-44D8-BD1B-BFF96B52E7A4}"/>
            </c:ext>
          </c:extLst>
        </c:ser>
        <c:dLbls>
          <c:showLegendKey val="0"/>
          <c:showVal val="0"/>
          <c:showCatName val="0"/>
          <c:showSerName val="0"/>
          <c:showPercent val="0"/>
          <c:showBubbleSize val="0"/>
        </c:dLbls>
        <c:gapWidth val="150"/>
        <c:axId val="119974144"/>
        <c:axId val="119980032"/>
      </c:barChart>
      <c:catAx>
        <c:axId val="119974144"/>
        <c:scaling>
          <c:orientation val="minMax"/>
        </c:scaling>
        <c:delete val="0"/>
        <c:axPos val="b"/>
        <c:numFmt formatCode="General" sourceLinked="0"/>
        <c:majorTickMark val="out"/>
        <c:minorTickMark val="none"/>
        <c:tickLblPos val="nextTo"/>
        <c:txPr>
          <a:bodyPr/>
          <a:lstStyle/>
          <a:p>
            <a:pPr>
              <a:defRPr sz="1200" b="1"/>
            </a:pPr>
            <a:endParaRPr lang="cs-CZ"/>
          </a:p>
        </c:txPr>
        <c:crossAx val="119980032"/>
        <c:crosses val="autoZero"/>
        <c:auto val="1"/>
        <c:lblAlgn val="ctr"/>
        <c:lblOffset val="100"/>
        <c:noMultiLvlLbl val="0"/>
      </c:catAx>
      <c:valAx>
        <c:axId val="119980032"/>
        <c:scaling>
          <c:orientation val="minMax"/>
        </c:scaling>
        <c:delete val="0"/>
        <c:axPos val="l"/>
        <c:majorGridlines/>
        <c:numFmt formatCode="#,##0" sourceLinked="1"/>
        <c:majorTickMark val="out"/>
        <c:minorTickMark val="none"/>
        <c:tickLblPos val="nextTo"/>
        <c:txPr>
          <a:bodyPr/>
          <a:lstStyle/>
          <a:p>
            <a:pPr>
              <a:defRPr sz="1200" b="1"/>
            </a:pPr>
            <a:endParaRPr lang="cs-CZ"/>
          </a:p>
        </c:txPr>
        <c:crossAx val="119974144"/>
        <c:crosses val="autoZero"/>
        <c:crossBetween val="between"/>
      </c:valAx>
    </c:plotArea>
    <c:legend>
      <c:legendPos val="t"/>
      <c:overlay val="0"/>
      <c:txPr>
        <a:bodyPr/>
        <a:lstStyle/>
        <a:p>
          <a:pPr>
            <a:defRPr sz="1200" b="1"/>
          </a:pPr>
          <a:endParaRPr lang="cs-CZ"/>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politika</a:t>
            </a:r>
            <a:r>
              <a:rPr lang="cs-CZ" sz="1400" baseline="0"/>
              <a:t> EU v oblasti energetiky a klimatu do roku 2030</a:t>
            </a:r>
            <a:endParaRPr lang="cs-CZ" sz="1400"/>
          </a:p>
        </c:rich>
      </c:tx>
      <c:overlay val="0"/>
    </c:title>
    <c:autoTitleDeleted val="0"/>
    <c:plotArea>
      <c:layout>
        <c:manualLayout>
          <c:layoutTarget val="inner"/>
          <c:xMode val="edge"/>
          <c:yMode val="edge"/>
          <c:x val="0.13058589105447591"/>
          <c:y val="0.31943804392871988"/>
          <c:w val="0.74717077009810895"/>
          <c:h val="0.54386404199475058"/>
        </c:manualLayout>
      </c:layout>
      <c:scatterChart>
        <c:scatterStyle val="lineMarker"/>
        <c:varyColors val="0"/>
        <c:ser>
          <c:idx val="0"/>
          <c:order val="0"/>
          <c:tx>
            <c:v>celkm zdroje</c:v>
          </c:tx>
          <c:spPr>
            <a:ln w="38100">
              <a:solidFill>
                <a:srgbClr val="FF0000"/>
              </a:solidFill>
            </a:ln>
          </c:spPr>
          <c:marker>
            <c:symbol val="none"/>
          </c:marker>
          <c:xVal>
            <c:numRef>
              <c:f>'2030 EP'!$C$3:$G$3</c:f>
              <c:numCache>
                <c:formatCode>#,##0.0</c:formatCode>
                <c:ptCount val="5"/>
                <c:pt idx="0" formatCode="#,##0">
                  <c:v>0</c:v>
                </c:pt>
                <c:pt idx="1">
                  <c:v>67.5</c:v>
                </c:pt>
                <c:pt idx="2" formatCode="#,##0">
                  <c:v>67.5</c:v>
                </c:pt>
                <c:pt idx="3" formatCode="#,##0">
                  <c:v>100</c:v>
                </c:pt>
                <c:pt idx="4" formatCode="#,##0">
                  <c:v>100</c:v>
                </c:pt>
              </c:numCache>
            </c:numRef>
          </c:xVal>
          <c:yVal>
            <c:numRef>
              <c:f>'2030 EP'!$C$4:$G$4</c:f>
              <c:numCache>
                <c:formatCode>#,##0</c:formatCode>
                <c:ptCount val="5"/>
                <c:pt idx="0">
                  <c:v>100</c:v>
                </c:pt>
                <c:pt idx="1">
                  <c:v>100</c:v>
                </c:pt>
                <c:pt idx="2">
                  <c:v>100</c:v>
                </c:pt>
                <c:pt idx="3">
                  <c:v>100</c:v>
                </c:pt>
                <c:pt idx="4">
                  <c:v>100</c:v>
                </c:pt>
              </c:numCache>
            </c:numRef>
          </c:yVal>
          <c:smooth val="0"/>
          <c:extLst>
            <c:ext xmlns:c16="http://schemas.microsoft.com/office/drawing/2014/chart" uri="{C3380CC4-5D6E-409C-BE32-E72D297353CC}">
              <c16:uniqueId val="{00000000-B937-42B2-9075-A5E8E3F6A410}"/>
            </c:ext>
          </c:extLst>
        </c:ser>
        <c:ser>
          <c:idx val="1"/>
          <c:order val="1"/>
          <c:tx>
            <c:v>fosilní zdroje</c:v>
          </c:tx>
          <c:spPr>
            <a:ln w="38100">
              <a:solidFill>
                <a:srgbClr val="FF0000"/>
              </a:solidFill>
              <a:prstDash val="sysDash"/>
            </a:ln>
          </c:spPr>
          <c:marker>
            <c:symbol val="none"/>
          </c:marker>
          <c:xVal>
            <c:numRef>
              <c:f>'2030 EP'!$C$3:$G$3</c:f>
              <c:numCache>
                <c:formatCode>#,##0.0</c:formatCode>
                <c:ptCount val="5"/>
                <c:pt idx="0" formatCode="#,##0">
                  <c:v>0</c:v>
                </c:pt>
                <c:pt idx="1">
                  <c:v>67.5</c:v>
                </c:pt>
                <c:pt idx="2" formatCode="#,##0">
                  <c:v>67.5</c:v>
                </c:pt>
                <c:pt idx="3" formatCode="#,##0">
                  <c:v>100</c:v>
                </c:pt>
                <c:pt idx="4" formatCode="#,##0">
                  <c:v>100</c:v>
                </c:pt>
              </c:numCache>
            </c:numRef>
          </c:xVal>
          <c:yVal>
            <c:numRef>
              <c:f>'2030 EP'!$C$5:$G$5</c:f>
              <c:numCache>
                <c:formatCode>#,##0</c:formatCode>
                <c:ptCount val="5"/>
                <c:pt idx="0" formatCode="#,##0.0">
                  <c:v>68</c:v>
                </c:pt>
                <c:pt idx="1">
                  <c:v>68</c:v>
                </c:pt>
                <c:pt idx="2">
                  <c:v>68</c:v>
                </c:pt>
                <c:pt idx="3">
                  <c:v>68</c:v>
                </c:pt>
                <c:pt idx="4">
                  <c:v>68</c:v>
                </c:pt>
              </c:numCache>
            </c:numRef>
          </c:yVal>
          <c:smooth val="0"/>
          <c:extLst>
            <c:ext xmlns:c16="http://schemas.microsoft.com/office/drawing/2014/chart" uri="{C3380CC4-5D6E-409C-BE32-E72D297353CC}">
              <c16:uniqueId val="{00000001-B937-42B2-9075-A5E8E3F6A410}"/>
            </c:ext>
          </c:extLst>
        </c:ser>
        <c:ser>
          <c:idx val="2"/>
          <c:order val="2"/>
          <c:tx>
            <c:v>výchozí spotřeba</c:v>
          </c:tx>
          <c:spPr>
            <a:ln w="38100">
              <a:solidFill>
                <a:srgbClr val="0070C0"/>
              </a:solidFill>
            </a:ln>
          </c:spPr>
          <c:marker>
            <c:symbol val="none"/>
          </c:marker>
          <c:xVal>
            <c:numRef>
              <c:f>'2030 EP'!$C$3:$G$3</c:f>
              <c:numCache>
                <c:formatCode>#,##0.0</c:formatCode>
                <c:ptCount val="5"/>
                <c:pt idx="0" formatCode="#,##0">
                  <c:v>0</c:v>
                </c:pt>
                <c:pt idx="1">
                  <c:v>67.5</c:v>
                </c:pt>
                <c:pt idx="2" formatCode="#,##0">
                  <c:v>67.5</c:v>
                </c:pt>
                <c:pt idx="3" formatCode="#,##0">
                  <c:v>100</c:v>
                </c:pt>
                <c:pt idx="4" formatCode="#,##0">
                  <c:v>100</c:v>
                </c:pt>
              </c:numCache>
            </c:numRef>
          </c:xVal>
          <c:yVal>
            <c:numRef>
              <c:f>'2030 EP'!$C$6:$G$6</c:f>
              <c:numCache>
                <c:formatCode>General</c:formatCode>
                <c:ptCount val="5"/>
                <c:pt idx="3" formatCode="#,##0">
                  <c:v>100</c:v>
                </c:pt>
                <c:pt idx="4" formatCode="#,##0">
                  <c:v>0</c:v>
                </c:pt>
              </c:numCache>
            </c:numRef>
          </c:yVal>
          <c:smooth val="0"/>
          <c:extLst>
            <c:ext xmlns:c16="http://schemas.microsoft.com/office/drawing/2014/chart" uri="{C3380CC4-5D6E-409C-BE32-E72D297353CC}">
              <c16:uniqueId val="{00000002-B937-42B2-9075-A5E8E3F6A410}"/>
            </c:ext>
          </c:extLst>
        </c:ser>
        <c:ser>
          <c:idx val="3"/>
          <c:order val="3"/>
          <c:tx>
            <c:v>cílová spotřeba</c:v>
          </c:tx>
          <c:spPr>
            <a:ln w="38100">
              <a:solidFill>
                <a:srgbClr val="0070C0"/>
              </a:solidFill>
              <a:prstDash val="sysDash"/>
            </a:ln>
          </c:spPr>
          <c:marker>
            <c:symbol val="none"/>
          </c:marker>
          <c:xVal>
            <c:numRef>
              <c:f>'2030 EP'!$C$3:$G$3</c:f>
              <c:numCache>
                <c:formatCode>#,##0.0</c:formatCode>
                <c:ptCount val="5"/>
                <c:pt idx="0" formatCode="#,##0">
                  <c:v>0</c:v>
                </c:pt>
                <c:pt idx="1">
                  <c:v>67.5</c:v>
                </c:pt>
                <c:pt idx="2" formatCode="#,##0">
                  <c:v>67.5</c:v>
                </c:pt>
                <c:pt idx="3" formatCode="#,##0">
                  <c:v>100</c:v>
                </c:pt>
                <c:pt idx="4" formatCode="#,##0">
                  <c:v>100</c:v>
                </c:pt>
              </c:numCache>
            </c:numRef>
          </c:xVal>
          <c:yVal>
            <c:numRef>
              <c:f>'2030 EP'!$C$7:$G$7</c:f>
              <c:numCache>
                <c:formatCode>#,##0</c:formatCode>
                <c:ptCount val="5"/>
                <c:pt idx="1">
                  <c:v>100</c:v>
                </c:pt>
                <c:pt idx="2">
                  <c:v>0</c:v>
                </c:pt>
              </c:numCache>
            </c:numRef>
          </c:yVal>
          <c:smooth val="0"/>
          <c:extLst>
            <c:ext xmlns:c16="http://schemas.microsoft.com/office/drawing/2014/chart" uri="{C3380CC4-5D6E-409C-BE32-E72D297353CC}">
              <c16:uniqueId val="{00000003-B937-42B2-9075-A5E8E3F6A410}"/>
            </c:ext>
          </c:extLst>
        </c:ser>
        <c:dLbls>
          <c:showLegendKey val="0"/>
          <c:showVal val="0"/>
          <c:showCatName val="0"/>
          <c:showSerName val="0"/>
          <c:showPercent val="0"/>
          <c:showBubbleSize val="0"/>
        </c:dLbls>
        <c:axId val="112029056"/>
        <c:axId val="112059904"/>
      </c:scatterChart>
      <c:valAx>
        <c:axId val="112029056"/>
        <c:scaling>
          <c:orientation val="minMax"/>
          <c:max val="120"/>
          <c:min val="0"/>
        </c:scaling>
        <c:delete val="0"/>
        <c:axPos val="b"/>
        <c:majorGridlines/>
        <c:title>
          <c:tx>
            <c:rich>
              <a:bodyPr/>
              <a:lstStyle/>
              <a:p>
                <a:pPr>
                  <a:defRPr/>
                </a:pPr>
                <a:r>
                  <a:rPr lang="cs-CZ" sz="1200" b="1"/>
                  <a:t>spotřeba energie (%)</a:t>
                </a:r>
              </a:p>
            </c:rich>
          </c:tx>
          <c:overlay val="0"/>
        </c:title>
        <c:numFmt formatCode="#,##0" sourceLinked="1"/>
        <c:majorTickMark val="out"/>
        <c:minorTickMark val="none"/>
        <c:tickLblPos val="nextTo"/>
        <c:txPr>
          <a:bodyPr/>
          <a:lstStyle/>
          <a:p>
            <a:pPr>
              <a:defRPr sz="1200" b="1"/>
            </a:pPr>
            <a:endParaRPr lang="cs-CZ"/>
          </a:p>
        </c:txPr>
        <c:crossAx val="112059904"/>
        <c:crosses val="autoZero"/>
        <c:crossBetween val="midCat"/>
        <c:majorUnit val="20"/>
      </c:valAx>
      <c:valAx>
        <c:axId val="112059904"/>
        <c:scaling>
          <c:orientation val="minMax"/>
          <c:max val="120"/>
          <c:min val="0"/>
        </c:scaling>
        <c:delete val="0"/>
        <c:axPos val="l"/>
        <c:majorGridlines/>
        <c:title>
          <c:tx>
            <c:rich>
              <a:bodyPr rot="-5400000" vert="horz"/>
              <a:lstStyle/>
              <a:p>
                <a:pPr>
                  <a:defRPr/>
                </a:pPr>
                <a:r>
                  <a:rPr lang="cs-CZ" sz="1200"/>
                  <a:t>zdroje energie (%)</a:t>
                </a:r>
              </a:p>
            </c:rich>
          </c:tx>
          <c:overlay val="0"/>
        </c:title>
        <c:numFmt formatCode="#,##0" sourceLinked="1"/>
        <c:majorTickMark val="out"/>
        <c:minorTickMark val="none"/>
        <c:tickLblPos val="nextTo"/>
        <c:txPr>
          <a:bodyPr/>
          <a:lstStyle/>
          <a:p>
            <a:pPr>
              <a:defRPr sz="1200" b="1"/>
            </a:pPr>
            <a:endParaRPr lang="cs-CZ"/>
          </a:p>
        </c:txPr>
        <c:crossAx val="112029056"/>
        <c:crosses val="autoZero"/>
        <c:crossBetween val="midCat"/>
        <c:majorUnit val="20"/>
      </c:valAx>
    </c:plotArea>
    <c:legend>
      <c:legendPos val="t"/>
      <c:layout>
        <c:manualLayout>
          <c:xMode val="edge"/>
          <c:yMode val="edge"/>
          <c:x val="6.0027777777777777E-2"/>
          <c:y val="0.13230142284845972"/>
          <c:w val="0.86049999999999993"/>
          <c:h val="0.15492975142813128"/>
        </c:manualLayout>
      </c:layout>
      <c:overlay val="0"/>
      <c:txPr>
        <a:bodyPr/>
        <a:lstStyle/>
        <a:p>
          <a:pPr>
            <a:defRPr sz="1200" b="1"/>
          </a:pPr>
          <a:endParaRPr lang="cs-CZ"/>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baseline="0" dirty="0"/>
              <a:t>snižování konečné spotřeby energie ČR 2020 - 2030</a:t>
            </a:r>
            <a:endParaRPr lang="cs-CZ" sz="1400" dirty="0"/>
          </a:p>
        </c:rich>
      </c:tx>
      <c:layout>
        <c:manualLayout>
          <c:xMode val="edge"/>
          <c:yMode val="edge"/>
          <c:x val="0.14779763047233693"/>
          <c:y val="8.4405128026396298E-2"/>
        </c:manualLayout>
      </c:layout>
      <c:overlay val="0"/>
    </c:title>
    <c:autoTitleDeleted val="0"/>
    <c:plotArea>
      <c:layout>
        <c:manualLayout>
          <c:layoutTarget val="inner"/>
          <c:xMode val="edge"/>
          <c:yMode val="edge"/>
          <c:x val="0.17404378689498157"/>
          <c:y val="0.17432602999716329"/>
          <c:w val="0.75127009939571121"/>
          <c:h val="0.66897238738049514"/>
        </c:manualLayout>
      </c:layout>
      <c:scatterChart>
        <c:scatterStyle val="lineMarker"/>
        <c:varyColors val="0"/>
        <c:ser>
          <c:idx val="4"/>
          <c:order val="0"/>
          <c:tx>
            <c:v>spotřeba</c:v>
          </c:tx>
          <c:spPr>
            <a:ln w="38100">
              <a:solidFill>
                <a:srgbClr val="FF0000"/>
              </a:solidFill>
            </a:ln>
          </c:spPr>
          <c:marker>
            <c:symbol val="none"/>
          </c:marker>
          <c:xVal>
            <c:numRef>
              <c:f>'rovnoměrně (2)'!$A$20:$A$49</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xVal>
          <c:yVal>
            <c:numRef>
              <c:f>'rovnoměrně (2)'!$E$20:$E$49</c:f>
              <c:numCache>
                <c:formatCode>0.0</c:formatCode>
                <c:ptCount val="30"/>
                <c:pt idx="0">
                  <c:v>1041.5999999999999</c:v>
                </c:pt>
                <c:pt idx="1">
                  <c:v>1033.2</c:v>
                </c:pt>
                <c:pt idx="2">
                  <c:v>1024.8</c:v>
                </c:pt>
                <c:pt idx="3">
                  <c:v>1016.4</c:v>
                </c:pt>
                <c:pt idx="4">
                  <c:v>1008</c:v>
                </c:pt>
                <c:pt idx="5">
                  <c:v>999.6</c:v>
                </c:pt>
                <c:pt idx="6">
                  <c:v>991.2</c:v>
                </c:pt>
                <c:pt idx="7">
                  <c:v>982.8</c:v>
                </c:pt>
                <c:pt idx="8">
                  <c:v>974.4</c:v>
                </c:pt>
                <c:pt idx="9">
                  <c:v>966</c:v>
                </c:pt>
                <c:pt idx="10">
                  <c:v>957.6</c:v>
                </c:pt>
                <c:pt idx="11">
                  <c:v>949.19999999999993</c:v>
                </c:pt>
                <c:pt idx="12">
                  <c:v>940.8</c:v>
                </c:pt>
                <c:pt idx="13">
                  <c:v>932.4</c:v>
                </c:pt>
                <c:pt idx="14">
                  <c:v>924</c:v>
                </c:pt>
                <c:pt idx="15">
                  <c:v>915.59999999999991</c:v>
                </c:pt>
                <c:pt idx="16">
                  <c:v>907.19999999999993</c:v>
                </c:pt>
                <c:pt idx="17">
                  <c:v>898.8</c:v>
                </c:pt>
                <c:pt idx="18">
                  <c:v>890.4</c:v>
                </c:pt>
                <c:pt idx="19">
                  <c:v>882</c:v>
                </c:pt>
                <c:pt idx="20">
                  <c:v>873.59999999999991</c:v>
                </c:pt>
                <c:pt idx="21">
                  <c:v>865.19999999999993</c:v>
                </c:pt>
                <c:pt idx="22">
                  <c:v>856.8</c:v>
                </c:pt>
                <c:pt idx="23">
                  <c:v>848.39999999999986</c:v>
                </c:pt>
                <c:pt idx="24">
                  <c:v>839.99999999999989</c:v>
                </c:pt>
                <c:pt idx="25">
                  <c:v>831.59999999999991</c:v>
                </c:pt>
                <c:pt idx="26">
                  <c:v>823.19999999999993</c:v>
                </c:pt>
                <c:pt idx="27">
                  <c:v>814.8</c:v>
                </c:pt>
                <c:pt idx="28">
                  <c:v>806.39999999999986</c:v>
                </c:pt>
                <c:pt idx="29">
                  <c:v>797.99999999999989</c:v>
                </c:pt>
              </c:numCache>
            </c:numRef>
          </c:yVal>
          <c:smooth val="0"/>
          <c:extLst>
            <c:ext xmlns:c16="http://schemas.microsoft.com/office/drawing/2014/chart" uri="{C3380CC4-5D6E-409C-BE32-E72D297353CC}">
              <c16:uniqueId val="{00000000-AE7F-46EB-9484-ABF2002509E0}"/>
            </c:ext>
          </c:extLst>
        </c:ser>
        <c:dLbls>
          <c:showLegendKey val="0"/>
          <c:showVal val="0"/>
          <c:showCatName val="0"/>
          <c:showSerName val="0"/>
          <c:showPercent val="0"/>
          <c:showBubbleSize val="0"/>
        </c:dLbls>
        <c:axId val="90419968"/>
        <c:axId val="136793088"/>
      </c:scatterChart>
      <c:valAx>
        <c:axId val="90419968"/>
        <c:scaling>
          <c:orientation val="minMax"/>
          <c:max val="2050"/>
          <c:min val="2020"/>
        </c:scaling>
        <c:delete val="0"/>
        <c:axPos val="b"/>
        <c:majorGridlines/>
        <c:title>
          <c:tx>
            <c:rich>
              <a:bodyPr/>
              <a:lstStyle/>
              <a:p>
                <a:pPr>
                  <a:defRPr/>
                </a:pPr>
                <a:r>
                  <a:rPr lang="cs-CZ" sz="1200"/>
                  <a:t>letopočet (rok)</a:t>
                </a:r>
              </a:p>
            </c:rich>
          </c:tx>
          <c:overlay val="0"/>
        </c:title>
        <c:numFmt formatCode="General" sourceLinked="1"/>
        <c:majorTickMark val="out"/>
        <c:minorTickMark val="none"/>
        <c:tickLblPos val="nextTo"/>
        <c:txPr>
          <a:bodyPr/>
          <a:lstStyle/>
          <a:p>
            <a:pPr>
              <a:defRPr sz="1200" b="1"/>
            </a:pPr>
            <a:endParaRPr lang="cs-CZ"/>
          </a:p>
        </c:txPr>
        <c:crossAx val="136793088"/>
        <c:crosses val="autoZero"/>
        <c:crossBetween val="midCat"/>
        <c:majorUnit val="5"/>
      </c:valAx>
      <c:valAx>
        <c:axId val="136793088"/>
        <c:scaling>
          <c:orientation val="minMax"/>
          <c:max val="1100"/>
          <c:min val="0"/>
        </c:scaling>
        <c:delete val="0"/>
        <c:axPos val="l"/>
        <c:majorGridlines/>
        <c:title>
          <c:tx>
            <c:rich>
              <a:bodyPr rot="-5400000" vert="horz"/>
              <a:lstStyle/>
              <a:p>
                <a:pPr>
                  <a:defRPr sz="1200" b="1"/>
                </a:pPr>
                <a:r>
                  <a:rPr lang="cs-CZ" sz="1200" b="1" baseline="0" dirty="0"/>
                  <a:t>spotřeba energie (PJ/rok)</a:t>
                </a:r>
                <a:endParaRPr lang="cs-CZ" sz="1200" b="1" dirty="0"/>
              </a:p>
            </c:rich>
          </c:tx>
          <c:layout>
            <c:manualLayout>
              <c:xMode val="edge"/>
              <c:yMode val="edge"/>
              <c:x val="3.1838304694671811E-2"/>
              <c:y val="0.33325039151810831"/>
            </c:manualLayout>
          </c:layout>
          <c:overlay val="0"/>
        </c:title>
        <c:numFmt formatCode="0" sourceLinked="0"/>
        <c:majorTickMark val="out"/>
        <c:minorTickMark val="none"/>
        <c:tickLblPos val="nextTo"/>
        <c:txPr>
          <a:bodyPr/>
          <a:lstStyle/>
          <a:p>
            <a:pPr>
              <a:defRPr sz="1200" b="1"/>
            </a:pPr>
            <a:endParaRPr lang="cs-CZ"/>
          </a:p>
        </c:txPr>
        <c:crossAx val="90419968"/>
        <c:crosses val="autoZero"/>
        <c:crossBetween val="midCat"/>
        <c:majorUnit val="100"/>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Produkce</a:t>
            </a:r>
            <a:r>
              <a:rPr lang="cs-CZ" sz="1400" baseline="0"/>
              <a:t> oxidu uhličitého v ČR</a:t>
            </a:r>
            <a:endParaRPr lang="cs-CZ" sz="1400"/>
          </a:p>
        </c:rich>
      </c:tx>
      <c:overlay val="0"/>
    </c:title>
    <c:autoTitleDeleted val="0"/>
    <c:plotArea>
      <c:layout/>
      <c:scatterChart>
        <c:scatterStyle val="lineMarker"/>
        <c:varyColors val="0"/>
        <c:ser>
          <c:idx val="0"/>
          <c:order val="0"/>
          <c:tx>
            <c:strRef>
              <c:f>'vývoj CO2'!$B$4</c:f>
              <c:strCache>
                <c:ptCount val="1"/>
                <c:pt idx="0">
                  <c:v>celkem skut.</c:v>
                </c:pt>
              </c:strCache>
            </c:strRef>
          </c:tx>
          <c:spPr>
            <a:ln w="38100">
              <a:solidFill>
                <a:srgbClr val="0070C0"/>
              </a:solidFill>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CO2'!$B$5:$B$35</c:f>
              <c:numCache>
                <c:formatCode>General</c:formatCode>
                <c:ptCount val="31"/>
                <c:pt idx="0">
                  <c:v>193</c:v>
                </c:pt>
                <c:pt idx="1">
                  <c:v>171</c:v>
                </c:pt>
                <c:pt idx="2">
                  <c:v>164</c:v>
                </c:pt>
                <c:pt idx="3">
                  <c:v>156</c:v>
                </c:pt>
                <c:pt idx="4">
                  <c:v>151</c:v>
                </c:pt>
                <c:pt idx="5">
                  <c:v>151</c:v>
                </c:pt>
                <c:pt idx="6">
                  <c:v>153</c:v>
                </c:pt>
                <c:pt idx="7">
                  <c:v>149</c:v>
                </c:pt>
                <c:pt idx="8">
                  <c:v>143</c:v>
                </c:pt>
                <c:pt idx="9">
                  <c:v>133</c:v>
                </c:pt>
                <c:pt idx="10">
                  <c:v>141</c:v>
                </c:pt>
                <c:pt idx="11">
                  <c:v>141</c:v>
                </c:pt>
                <c:pt idx="12">
                  <c:v>137</c:v>
                </c:pt>
                <c:pt idx="13">
                  <c:v>142</c:v>
                </c:pt>
                <c:pt idx="14">
                  <c:v>142</c:v>
                </c:pt>
                <c:pt idx="15">
                  <c:v>141</c:v>
                </c:pt>
                <c:pt idx="16">
                  <c:v>144</c:v>
                </c:pt>
                <c:pt idx="17">
                  <c:v>148</c:v>
                </c:pt>
                <c:pt idx="18">
                  <c:v>140</c:v>
                </c:pt>
                <c:pt idx="19">
                  <c:v>130</c:v>
                </c:pt>
                <c:pt idx="20">
                  <c:v>135</c:v>
                </c:pt>
                <c:pt idx="21">
                  <c:v>131</c:v>
                </c:pt>
                <c:pt idx="22">
                  <c:v>127</c:v>
                </c:pt>
                <c:pt idx="23">
                  <c:v>123</c:v>
                </c:pt>
                <c:pt idx="24">
                  <c:v>121</c:v>
                </c:pt>
                <c:pt idx="25">
                  <c:v>122</c:v>
                </c:pt>
                <c:pt idx="26">
                  <c:v>125</c:v>
                </c:pt>
              </c:numCache>
            </c:numRef>
          </c:yVal>
          <c:smooth val="0"/>
          <c:extLst>
            <c:ext xmlns:c16="http://schemas.microsoft.com/office/drawing/2014/chart" uri="{C3380CC4-5D6E-409C-BE32-E72D297353CC}">
              <c16:uniqueId val="{00000000-9CE5-442F-B51D-A65251125CF0}"/>
            </c:ext>
          </c:extLst>
        </c:ser>
        <c:ser>
          <c:idx val="1"/>
          <c:order val="1"/>
          <c:tx>
            <c:strRef>
              <c:f>'vývoj CO2'!$C$4</c:f>
              <c:strCache>
                <c:ptCount val="1"/>
                <c:pt idx="0">
                  <c:v>paliva skut.</c:v>
                </c:pt>
              </c:strCache>
            </c:strRef>
          </c:tx>
          <c:spPr>
            <a:ln w="38100">
              <a:solidFill>
                <a:srgbClr val="FF0000"/>
              </a:solidFill>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CO2'!$C$5:$C$35</c:f>
              <c:numCache>
                <c:formatCode>General</c:formatCode>
                <c:ptCount val="31"/>
                <c:pt idx="0">
                  <c:v>161</c:v>
                </c:pt>
                <c:pt idx="1">
                  <c:v>148</c:v>
                </c:pt>
                <c:pt idx="2">
                  <c:v>142</c:v>
                </c:pt>
                <c:pt idx="3">
                  <c:v>137</c:v>
                </c:pt>
                <c:pt idx="4">
                  <c:v>129</c:v>
                </c:pt>
                <c:pt idx="5">
                  <c:v>129</c:v>
                </c:pt>
                <c:pt idx="6">
                  <c:v>132</c:v>
                </c:pt>
                <c:pt idx="7">
                  <c:v>127</c:v>
                </c:pt>
                <c:pt idx="8">
                  <c:v>121</c:v>
                </c:pt>
                <c:pt idx="9">
                  <c:v>114</c:v>
                </c:pt>
                <c:pt idx="10">
                  <c:v>122</c:v>
                </c:pt>
                <c:pt idx="11">
                  <c:v>122</c:v>
                </c:pt>
                <c:pt idx="12">
                  <c:v>119</c:v>
                </c:pt>
                <c:pt idx="13">
                  <c:v>121</c:v>
                </c:pt>
                <c:pt idx="14">
                  <c:v>121</c:v>
                </c:pt>
                <c:pt idx="15">
                  <c:v>120</c:v>
                </c:pt>
                <c:pt idx="16">
                  <c:v>121</c:v>
                </c:pt>
                <c:pt idx="17">
                  <c:v>122</c:v>
                </c:pt>
                <c:pt idx="18">
                  <c:v>116</c:v>
                </c:pt>
                <c:pt idx="19">
                  <c:v>111</c:v>
                </c:pt>
                <c:pt idx="20">
                  <c:v>112</c:v>
                </c:pt>
                <c:pt idx="21">
                  <c:v>110</c:v>
                </c:pt>
                <c:pt idx="22">
                  <c:v>106</c:v>
                </c:pt>
                <c:pt idx="23">
                  <c:v>101</c:v>
                </c:pt>
                <c:pt idx="24">
                  <c:v>98</c:v>
                </c:pt>
                <c:pt idx="25">
                  <c:v>99</c:v>
                </c:pt>
                <c:pt idx="26">
                  <c:v>100</c:v>
                </c:pt>
              </c:numCache>
            </c:numRef>
          </c:yVal>
          <c:smooth val="0"/>
          <c:extLst>
            <c:ext xmlns:c16="http://schemas.microsoft.com/office/drawing/2014/chart" uri="{C3380CC4-5D6E-409C-BE32-E72D297353CC}">
              <c16:uniqueId val="{00000001-9CE5-442F-B51D-A65251125CF0}"/>
            </c:ext>
          </c:extLst>
        </c:ser>
        <c:ser>
          <c:idx val="2"/>
          <c:order val="2"/>
          <c:tx>
            <c:strRef>
              <c:f>'vývoj CO2'!$D$4</c:f>
              <c:strCache>
                <c:ptCount val="1"/>
                <c:pt idx="0">
                  <c:v>celkem plán</c:v>
                </c:pt>
              </c:strCache>
            </c:strRef>
          </c:tx>
          <c:spPr>
            <a:ln w="38100">
              <a:solidFill>
                <a:srgbClr val="0070C0"/>
              </a:solidFill>
              <a:prstDash val="sysDash"/>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CO2'!$D$5:$D$35</c:f>
              <c:numCache>
                <c:formatCode>General</c:formatCode>
                <c:ptCount val="31"/>
                <c:pt idx="27">
                  <c:v>116</c:v>
                </c:pt>
                <c:pt idx="28">
                  <c:v>104</c:v>
                </c:pt>
                <c:pt idx="29">
                  <c:v>70</c:v>
                </c:pt>
                <c:pt idx="30">
                  <c:v>39</c:v>
                </c:pt>
              </c:numCache>
            </c:numRef>
          </c:yVal>
          <c:smooth val="0"/>
          <c:extLst>
            <c:ext xmlns:c16="http://schemas.microsoft.com/office/drawing/2014/chart" uri="{C3380CC4-5D6E-409C-BE32-E72D297353CC}">
              <c16:uniqueId val="{00000002-9CE5-442F-B51D-A65251125CF0}"/>
            </c:ext>
          </c:extLst>
        </c:ser>
        <c:ser>
          <c:idx val="3"/>
          <c:order val="3"/>
          <c:tx>
            <c:strRef>
              <c:f>'vývoj CO2'!$E$4</c:f>
              <c:strCache>
                <c:ptCount val="1"/>
                <c:pt idx="0">
                  <c:v>paliva plán</c:v>
                </c:pt>
              </c:strCache>
            </c:strRef>
          </c:tx>
          <c:spPr>
            <a:ln w="38100">
              <a:solidFill>
                <a:srgbClr val="FF0000"/>
              </a:solidFill>
              <a:prstDash val="sysDash"/>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CO2'!$E$5:$E$35</c:f>
              <c:numCache>
                <c:formatCode>General</c:formatCode>
                <c:ptCount val="31"/>
                <c:pt idx="27">
                  <c:v>91</c:v>
                </c:pt>
                <c:pt idx="28">
                  <c:v>79</c:v>
                </c:pt>
                <c:pt idx="29">
                  <c:v>45</c:v>
                </c:pt>
                <c:pt idx="30">
                  <c:v>14</c:v>
                </c:pt>
              </c:numCache>
            </c:numRef>
          </c:yVal>
          <c:smooth val="0"/>
          <c:extLst>
            <c:ext xmlns:c16="http://schemas.microsoft.com/office/drawing/2014/chart" uri="{C3380CC4-5D6E-409C-BE32-E72D297353CC}">
              <c16:uniqueId val="{00000003-9CE5-442F-B51D-A65251125CF0}"/>
            </c:ext>
          </c:extLst>
        </c:ser>
        <c:dLbls>
          <c:showLegendKey val="0"/>
          <c:showVal val="0"/>
          <c:showCatName val="0"/>
          <c:showSerName val="0"/>
          <c:showPercent val="0"/>
          <c:showBubbleSize val="0"/>
        </c:dLbls>
        <c:axId val="131652608"/>
        <c:axId val="131859584"/>
      </c:scatterChart>
      <c:valAx>
        <c:axId val="131652608"/>
        <c:scaling>
          <c:orientation val="minMax"/>
          <c:max val="2050"/>
          <c:min val="1990"/>
        </c:scaling>
        <c:delete val="0"/>
        <c:axPos val="b"/>
        <c:majorGridlines/>
        <c:title>
          <c:tx>
            <c:rich>
              <a:bodyPr/>
              <a:lstStyle/>
              <a:p>
                <a:pPr>
                  <a:defRPr/>
                </a:pPr>
                <a:r>
                  <a:rPr lang="cs-CZ"/>
                  <a:t>letopočet</a:t>
                </a:r>
                <a:r>
                  <a:rPr lang="cs-CZ" baseline="0"/>
                  <a:t> (rok)</a:t>
                </a:r>
                <a:endParaRPr lang="cs-CZ"/>
              </a:p>
            </c:rich>
          </c:tx>
          <c:overlay val="0"/>
        </c:title>
        <c:numFmt formatCode="General" sourceLinked="1"/>
        <c:majorTickMark val="out"/>
        <c:minorTickMark val="none"/>
        <c:tickLblPos val="nextTo"/>
        <c:crossAx val="131859584"/>
        <c:crosses val="autoZero"/>
        <c:crossBetween val="midCat"/>
        <c:majorUnit val="10"/>
      </c:valAx>
      <c:valAx>
        <c:axId val="131859584"/>
        <c:scaling>
          <c:orientation val="minMax"/>
          <c:max val="200"/>
          <c:min val="0"/>
        </c:scaling>
        <c:delete val="0"/>
        <c:axPos val="l"/>
        <c:majorGridlines/>
        <c:title>
          <c:tx>
            <c:rich>
              <a:bodyPr rot="-5400000" vert="horz"/>
              <a:lstStyle/>
              <a:p>
                <a:pPr>
                  <a:defRPr/>
                </a:pPr>
                <a:r>
                  <a:rPr lang="cs-CZ"/>
                  <a:t>produkce</a:t>
                </a:r>
                <a:r>
                  <a:rPr lang="cs-CZ" baseline="0"/>
                  <a:t> (Mt CO2 ekv/rok)</a:t>
                </a:r>
                <a:endParaRPr lang="cs-CZ"/>
              </a:p>
            </c:rich>
          </c:tx>
          <c:overlay val="0"/>
        </c:title>
        <c:numFmt formatCode="General" sourceLinked="1"/>
        <c:majorTickMark val="out"/>
        <c:minorTickMark val="none"/>
        <c:tickLblPos val="nextTo"/>
        <c:crossAx val="131652608"/>
        <c:crosses val="autoZero"/>
        <c:crossBetween val="midCat"/>
        <c:majorUnit val="20"/>
      </c:valAx>
    </c:plotArea>
    <c:legend>
      <c:legendPos val="t"/>
      <c:overlay val="0"/>
    </c:legend>
    <c:plotVisOnly val="1"/>
    <c:dispBlanksAs val="gap"/>
    <c:showDLblsOverMax val="0"/>
  </c:chart>
  <c:txPr>
    <a:bodyPr/>
    <a:lstStyle/>
    <a:p>
      <a:pPr>
        <a:defRPr sz="1200" b="1"/>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cs-CZ" sz="1400" b="1" i="0" baseline="0"/>
              <a:t>struktura konečné spotřeby energie v ČR 2016</a:t>
            </a:r>
            <a:endParaRPr lang="cs-CZ"/>
          </a:p>
        </c:rich>
      </c:tx>
      <c:overlay val="0"/>
    </c:title>
    <c:autoTitleDeleted val="0"/>
    <c:plotArea>
      <c:layout/>
      <c:pieChart>
        <c:varyColors val="1"/>
        <c:ser>
          <c:idx val="0"/>
          <c:order val="0"/>
          <c:dLbls>
            <c:spPr>
              <a:noFill/>
              <a:ln>
                <a:noFill/>
              </a:ln>
              <a:effectLst/>
            </c:spPr>
            <c:txPr>
              <a:bodyPr/>
              <a:lstStyle/>
              <a:p>
                <a:pPr>
                  <a:defRPr sz="1200" b="1"/>
                </a:pPr>
                <a:endParaRPr lang="cs-CZ"/>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'kWh extrapolace 2030'!$A$62:$A$66</c:f>
              <c:strCache>
                <c:ptCount val="5"/>
                <c:pt idx="0">
                  <c:v>průmysl</c:v>
                </c:pt>
                <c:pt idx="1">
                  <c:v>doprava</c:v>
                </c:pt>
                <c:pt idx="2">
                  <c:v>domácnosti</c:v>
                </c:pt>
                <c:pt idx="3">
                  <c:v>služby</c:v>
                </c:pt>
                <c:pt idx="4">
                  <c:v>ostatní</c:v>
                </c:pt>
              </c:strCache>
            </c:strRef>
          </c:cat>
          <c:val>
            <c:numRef>
              <c:f>'kWh extrapolace 2030'!$G$62:$G$66</c:f>
              <c:numCache>
                <c:formatCode>0.0%</c:formatCode>
                <c:ptCount val="5"/>
                <c:pt idx="0">
                  <c:v>0.29741823543716539</c:v>
                </c:pt>
                <c:pt idx="1">
                  <c:v>0.27205221043205041</c:v>
                </c:pt>
                <c:pt idx="2">
                  <c:v>0.27964966591653895</c:v>
                </c:pt>
                <c:pt idx="3">
                  <c:v>0.123272165115588</c:v>
                </c:pt>
                <c:pt idx="4">
                  <c:v>2.7607723098657881E-2</c:v>
                </c:pt>
              </c:numCache>
            </c:numRef>
          </c:val>
          <c:extLst>
            <c:ext xmlns:c16="http://schemas.microsoft.com/office/drawing/2014/chart" uri="{C3380CC4-5D6E-409C-BE32-E72D297353CC}">
              <c16:uniqueId val="{00000000-A22A-443E-B2EA-D936D8593F2E}"/>
            </c:ext>
          </c:extLst>
        </c:ser>
        <c:dLbls>
          <c:showLegendKey val="0"/>
          <c:showVal val="1"/>
          <c:showCatName val="0"/>
          <c:showSerName val="0"/>
          <c:showPercent val="0"/>
          <c:showBubbleSize val="0"/>
          <c:showLeaderLines val="1"/>
        </c:dLbls>
        <c:firstSliceAng val="0"/>
      </c:pieChart>
    </c:plotArea>
    <c:legend>
      <c:legendPos val="t"/>
      <c:overlay val="0"/>
      <c:txPr>
        <a:bodyPr/>
        <a:lstStyle/>
        <a:p>
          <a:pPr>
            <a:defRPr sz="1200" b="1"/>
          </a:pPr>
          <a:endParaRPr lang="cs-CZ"/>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struktura konečné spotřeby energie v ČR </a:t>
            </a:r>
          </a:p>
        </c:rich>
      </c:tx>
      <c:overlay val="0"/>
    </c:title>
    <c:autoTitleDeleted val="0"/>
    <c:plotArea>
      <c:layout/>
      <c:scatterChart>
        <c:scatterStyle val="lineMarker"/>
        <c:varyColors val="0"/>
        <c:ser>
          <c:idx val="0"/>
          <c:order val="0"/>
          <c:tx>
            <c:strRef>
              <c:f>kWh!$A$44</c:f>
              <c:strCache>
                <c:ptCount val="1"/>
                <c:pt idx="0">
                  <c:v>průmysl</c:v>
                </c:pt>
              </c:strCache>
            </c:strRef>
          </c:tx>
          <c:spPr>
            <a:ln w="38100">
              <a:solidFill>
                <a:srgbClr val="FF0000"/>
              </a:solidFill>
            </a:ln>
          </c:spPr>
          <c:marker>
            <c:symbol val="none"/>
          </c:marker>
          <c:xVal>
            <c:numRef>
              <c:f>kWh!$C$43:$G$43</c:f>
              <c:numCache>
                <c:formatCode>General</c:formatCode>
                <c:ptCount val="5"/>
                <c:pt idx="0">
                  <c:v>2012</c:v>
                </c:pt>
                <c:pt idx="1">
                  <c:v>2013</c:v>
                </c:pt>
                <c:pt idx="2">
                  <c:v>2014</c:v>
                </c:pt>
                <c:pt idx="3">
                  <c:v>2015</c:v>
                </c:pt>
                <c:pt idx="4">
                  <c:v>2016</c:v>
                </c:pt>
              </c:numCache>
            </c:numRef>
          </c:xVal>
          <c:yVal>
            <c:numRef>
              <c:f>kWh!$C$64:$G$64</c:f>
              <c:numCache>
                <c:formatCode>0</c:formatCode>
                <c:ptCount val="5"/>
                <c:pt idx="0">
                  <c:v>322.03699999999895</c:v>
                </c:pt>
                <c:pt idx="1">
                  <c:v>309.255</c:v>
                </c:pt>
                <c:pt idx="2">
                  <c:v>305.92899999999895</c:v>
                </c:pt>
                <c:pt idx="3">
                  <c:v>309.43899999999894</c:v>
                </c:pt>
                <c:pt idx="4">
                  <c:v>308.20499999999993</c:v>
                </c:pt>
              </c:numCache>
            </c:numRef>
          </c:yVal>
          <c:smooth val="0"/>
          <c:extLst>
            <c:ext xmlns:c16="http://schemas.microsoft.com/office/drawing/2014/chart" uri="{C3380CC4-5D6E-409C-BE32-E72D297353CC}">
              <c16:uniqueId val="{00000000-0D17-44DD-800B-349E795A2130}"/>
            </c:ext>
          </c:extLst>
        </c:ser>
        <c:ser>
          <c:idx val="1"/>
          <c:order val="1"/>
          <c:tx>
            <c:strRef>
              <c:f>kWh!$A$45</c:f>
              <c:strCache>
                <c:ptCount val="1"/>
                <c:pt idx="0">
                  <c:v>doprava</c:v>
                </c:pt>
              </c:strCache>
            </c:strRef>
          </c:tx>
          <c:spPr>
            <a:ln w="38100">
              <a:solidFill>
                <a:srgbClr val="002060"/>
              </a:solidFill>
            </a:ln>
          </c:spPr>
          <c:marker>
            <c:symbol val="none"/>
          </c:marker>
          <c:xVal>
            <c:numRef>
              <c:f>kWh!$C$43:$G$43</c:f>
              <c:numCache>
                <c:formatCode>General</c:formatCode>
                <c:ptCount val="5"/>
                <c:pt idx="0">
                  <c:v>2012</c:v>
                </c:pt>
                <c:pt idx="1">
                  <c:v>2013</c:v>
                </c:pt>
                <c:pt idx="2">
                  <c:v>2014</c:v>
                </c:pt>
                <c:pt idx="3">
                  <c:v>2015</c:v>
                </c:pt>
                <c:pt idx="4">
                  <c:v>2016</c:v>
                </c:pt>
              </c:numCache>
            </c:numRef>
          </c:xVal>
          <c:yVal>
            <c:numRef>
              <c:f>kWh!$C$65:$G$65</c:f>
              <c:numCache>
                <c:formatCode>0</c:formatCode>
                <c:ptCount val="5"/>
                <c:pt idx="0">
                  <c:v>254.66699999999997</c:v>
                </c:pt>
                <c:pt idx="1">
                  <c:v>252.13200000000001</c:v>
                </c:pt>
                <c:pt idx="2">
                  <c:v>261.31700000000001</c:v>
                </c:pt>
                <c:pt idx="3">
                  <c:v>271.72200000000004</c:v>
                </c:pt>
                <c:pt idx="4">
                  <c:v>281.91900000000004</c:v>
                </c:pt>
              </c:numCache>
            </c:numRef>
          </c:yVal>
          <c:smooth val="0"/>
          <c:extLst>
            <c:ext xmlns:c16="http://schemas.microsoft.com/office/drawing/2014/chart" uri="{C3380CC4-5D6E-409C-BE32-E72D297353CC}">
              <c16:uniqueId val="{00000001-0D17-44DD-800B-349E795A2130}"/>
            </c:ext>
          </c:extLst>
        </c:ser>
        <c:ser>
          <c:idx val="2"/>
          <c:order val="2"/>
          <c:tx>
            <c:strRef>
              <c:f>kWh!$A$46</c:f>
              <c:strCache>
                <c:ptCount val="1"/>
                <c:pt idx="0">
                  <c:v>domácnosti</c:v>
                </c:pt>
              </c:strCache>
            </c:strRef>
          </c:tx>
          <c:spPr>
            <a:ln w="38100">
              <a:solidFill>
                <a:srgbClr val="00B050"/>
              </a:solidFill>
            </a:ln>
          </c:spPr>
          <c:marker>
            <c:symbol val="none"/>
          </c:marker>
          <c:xVal>
            <c:numRef>
              <c:f>kWh!$C$43:$G$43</c:f>
              <c:numCache>
                <c:formatCode>General</c:formatCode>
                <c:ptCount val="5"/>
                <c:pt idx="0">
                  <c:v>2012</c:v>
                </c:pt>
                <c:pt idx="1">
                  <c:v>2013</c:v>
                </c:pt>
                <c:pt idx="2">
                  <c:v>2014</c:v>
                </c:pt>
                <c:pt idx="3">
                  <c:v>2015</c:v>
                </c:pt>
                <c:pt idx="4">
                  <c:v>2016</c:v>
                </c:pt>
              </c:numCache>
            </c:numRef>
          </c:xVal>
          <c:yVal>
            <c:numRef>
              <c:f>kWh!$C$66:$G$66</c:f>
              <c:numCache>
                <c:formatCode>0</c:formatCode>
                <c:ptCount val="5"/>
                <c:pt idx="0">
                  <c:v>295.9929999999992</c:v>
                </c:pt>
                <c:pt idx="1">
                  <c:v>302.12900000000002</c:v>
                </c:pt>
                <c:pt idx="2">
                  <c:v>271.72099999999938</c:v>
                </c:pt>
                <c:pt idx="3">
                  <c:v>280.197</c:v>
                </c:pt>
                <c:pt idx="4">
                  <c:v>289.79200000000003</c:v>
                </c:pt>
              </c:numCache>
            </c:numRef>
          </c:yVal>
          <c:smooth val="0"/>
          <c:extLst>
            <c:ext xmlns:c16="http://schemas.microsoft.com/office/drawing/2014/chart" uri="{C3380CC4-5D6E-409C-BE32-E72D297353CC}">
              <c16:uniqueId val="{00000002-0D17-44DD-800B-349E795A2130}"/>
            </c:ext>
          </c:extLst>
        </c:ser>
        <c:dLbls>
          <c:showLegendKey val="0"/>
          <c:showVal val="0"/>
          <c:showCatName val="0"/>
          <c:showSerName val="0"/>
          <c:showPercent val="0"/>
          <c:showBubbleSize val="0"/>
        </c:dLbls>
        <c:axId val="115911296"/>
        <c:axId val="115917568"/>
      </c:scatterChart>
      <c:valAx>
        <c:axId val="115911296"/>
        <c:scaling>
          <c:orientation val="minMax"/>
          <c:max val="2016"/>
          <c:min val="2012"/>
        </c:scaling>
        <c:delete val="0"/>
        <c:axPos val="b"/>
        <c:majorGridlines/>
        <c:title>
          <c:tx>
            <c:rich>
              <a:bodyPr/>
              <a:lstStyle/>
              <a:p>
                <a:pPr>
                  <a:defRPr/>
                </a:pPr>
                <a:r>
                  <a:rPr lang="cs-CZ" sz="1200"/>
                  <a:t>letopočet</a:t>
                </a:r>
                <a:r>
                  <a:rPr lang="cs-CZ" sz="1200" baseline="0"/>
                  <a:t> (rok)</a:t>
                </a:r>
                <a:endParaRPr lang="cs-CZ" sz="1200"/>
              </a:p>
            </c:rich>
          </c:tx>
          <c:overlay val="0"/>
        </c:title>
        <c:numFmt formatCode="General" sourceLinked="1"/>
        <c:majorTickMark val="out"/>
        <c:minorTickMark val="none"/>
        <c:tickLblPos val="nextTo"/>
        <c:txPr>
          <a:bodyPr/>
          <a:lstStyle/>
          <a:p>
            <a:pPr>
              <a:defRPr sz="1200" b="1"/>
            </a:pPr>
            <a:endParaRPr lang="cs-CZ"/>
          </a:p>
        </c:txPr>
        <c:crossAx val="115917568"/>
        <c:crosses val="autoZero"/>
        <c:crossBetween val="midCat"/>
        <c:majorUnit val="1"/>
      </c:valAx>
      <c:valAx>
        <c:axId val="115917568"/>
        <c:scaling>
          <c:orientation val="minMax"/>
          <c:max val="350"/>
          <c:min val="0"/>
        </c:scaling>
        <c:delete val="0"/>
        <c:axPos val="l"/>
        <c:majorGridlines/>
        <c:title>
          <c:tx>
            <c:rich>
              <a:bodyPr rot="-5400000" vert="horz"/>
              <a:lstStyle/>
              <a:p>
                <a:pPr>
                  <a:defRPr/>
                </a:pPr>
                <a:r>
                  <a:rPr lang="cs-CZ" sz="1200"/>
                  <a:t>spotřeba energie</a:t>
                </a:r>
                <a:r>
                  <a:rPr lang="cs-CZ" sz="1200" baseline="0"/>
                  <a:t> (</a:t>
                </a:r>
                <a:r>
                  <a:rPr lang="en-US" altLang="zh-CN" sz="1200" baseline="0"/>
                  <a:t>PJ</a:t>
                </a:r>
                <a:r>
                  <a:rPr lang="cs-CZ" sz="1200" baseline="0"/>
                  <a:t>/rok)</a:t>
                </a:r>
                <a:endParaRPr lang="cs-CZ" sz="1200"/>
              </a:p>
            </c:rich>
          </c:tx>
          <c:overlay val="0"/>
        </c:title>
        <c:numFmt formatCode="#,##0" sourceLinked="0"/>
        <c:majorTickMark val="out"/>
        <c:minorTickMark val="none"/>
        <c:tickLblPos val="nextTo"/>
        <c:txPr>
          <a:bodyPr/>
          <a:lstStyle/>
          <a:p>
            <a:pPr>
              <a:defRPr sz="1200" b="1"/>
            </a:pPr>
            <a:endParaRPr lang="cs-CZ"/>
          </a:p>
        </c:txPr>
        <c:crossAx val="115911296"/>
        <c:crosses val="autoZero"/>
        <c:crossBetween val="midCat"/>
        <c:majorUnit val="50"/>
      </c:valAx>
    </c:plotArea>
    <c:legend>
      <c:legendPos val="t"/>
      <c:overlay val="0"/>
      <c:txPr>
        <a:bodyPr/>
        <a:lstStyle/>
        <a:p>
          <a:pPr>
            <a:defRPr sz="1200" b="1"/>
          </a:pPr>
          <a:endParaRPr lang="cs-CZ"/>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struktura konečné spotřeby energie v ČR </a:t>
            </a:r>
          </a:p>
        </c:rich>
      </c:tx>
      <c:overlay val="0"/>
    </c:title>
    <c:autoTitleDeleted val="0"/>
    <c:plotArea>
      <c:layout/>
      <c:scatterChart>
        <c:scatterStyle val="lineMarker"/>
        <c:varyColors val="0"/>
        <c:ser>
          <c:idx val="0"/>
          <c:order val="0"/>
          <c:tx>
            <c:strRef>
              <c:f>'kWh extrapolace 2030'!$A$55</c:f>
              <c:strCache>
                <c:ptCount val="1"/>
                <c:pt idx="0">
                  <c:v>průmysl</c:v>
                </c:pt>
              </c:strCache>
            </c:strRef>
          </c:tx>
          <c:spPr>
            <a:ln w="38100">
              <a:solidFill>
                <a:srgbClr val="FF0000"/>
              </a:solidFill>
            </a:ln>
          </c:spPr>
          <c:marker>
            <c:symbol val="none"/>
          </c:marker>
          <c:xVal>
            <c:numRef>
              <c:f>'kWh extrapolace 2030'!$F$54:$G$54</c:f>
              <c:numCache>
                <c:formatCode>General</c:formatCode>
                <c:ptCount val="2"/>
                <c:pt idx="0">
                  <c:v>2013</c:v>
                </c:pt>
                <c:pt idx="1">
                  <c:v>2016</c:v>
                </c:pt>
              </c:numCache>
            </c:numRef>
          </c:xVal>
          <c:yVal>
            <c:numRef>
              <c:f>'kWh extrapolace 2030'!$F$25:$G$25</c:f>
              <c:numCache>
                <c:formatCode>#,##0</c:formatCode>
                <c:ptCount val="2"/>
                <c:pt idx="0">
                  <c:v>309.255</c:v>
                </c:pt>
                <c:pt idx="1">
                  <c:v>308.20499999999993</c:v>
                </c:pt>
              </c:numCache>
            </c:numRef>
          </c:yVal>
          <c:smooth val="0"/>
          <c:extLst>
            <c:ext xmlns:c16="http://schemas.microsoft.com/office/drawing/2014/chart" uri="{C3380CC4-5D6E-409C-BE32-E72D297353CC}">
              <c16:uniqueId val="{00000000-94AB-4161-AED8-9944FFA8FA8E}"/>
            </c:ext>
          </c:extLst>
        </c:ser>
        <c:ser>
          <c:idx val="1"/>
          <c:order val="1"/>
          <c:tx>
            <c:strRef>
              <c:f>'kWh extrapolace 2030'!$A$56</c:f>
              <c:strCache>
                <c:ptCount val="1"/>
                <c:pt idx="0">
                  <c:v>doprava</c:v>
                </c:pt>
              </c:strCache>
            </c:strRef>
          </c:tx>
          <c:spPr>
            <a:ln w="38100">
              <a:solidFill>
                <a:srgbClr val="0070C0"/>
              </a:solidFill>
            </a:ln>
          </c:spPr>
          <c:marker>
            <c:symbol val="none"/>
          </c:marker>
          <c:xVal>
            <c:numRef>
              <c:f>'kWh extrapolace 2030'!$F$54:$G$54</c:f>
              <c:numCache>
                <c:formatCode>General</c:formatCode>
                <c:ptCount val="2"/>
                <c:pt idx="0">
                  <c:v>2013</c:v>
                </c:pt>
                <c:pt idx="1">
                  <c:v>2016</c:v>
                </c:pt>
              </c:numCache>
            </c:numRef>
          </c:xVal>
          <c:yVal>
            <c:numRef>
              <c:f>'kWh extrapolace 2030'!$F$26:$G$26</c:f>
              <c:numCache>
                <c:formatCode>#,##0</c:formatCode>
                <c:ptCount val="2"/>
                <c:pt idx="0">
                  <c:v>252.13200000000001</c:v>
                </c:pt>
                <c:pt idx="1">
                  <c:v>281.9189999999989</c:v>
                </c:pt>
              </c:numCache>
            </c:numRef>
          </c:yVal>
          <c:smooth val="0"/>
          <c:extLst>
            <c:ext xmlns:c16="http://schemas.microsoft.com/office/drawing/2014/chart" uri="{C3380CC4-5D6E-409C-BE32-E72D297353CC}">
              <c16:uniqueId val="{00000001-94AB-4161-AED8-9944FFA8FA8E}"/>
            </c:ext>
          </c:extLst>
        </c:ser>
        <c:ser>
          <c:idx val="2"/>
          <c:order val="2"/>
          <c:tx>
            <c:strRef>
              <c:f>'kWh extrapolace 2030'!$A$57</c:f>
              <c:strCache>
                <c:ptCount val="1"/>
                <c:pt idx="0">
                  <c:v>domácnosti</c:v>
                </c:pt>
              </c:strCache>
            </c:strRef>
          </c:tx>
          <c:spPr>
            <a:ln w="38100">
              <a:solidFill>
                <a:srgbClr val="00B050"/>
              </a:solidFill>
            </a:ln>
          </c:spPr>
          <c:marker>
            <c:symbol val="none"/>
          </c:marker>
          <c:xVal>
            <c:numRef>
              <c:f>'kWh extrapolace 2030'!$F$54:$G$54</c:f>
              <c:numCache>
                <c:formatCode>General</c:formatCode>
                <c:ptCount val="2"/>
                <c:pt idx="0">
                  <c:v>2013</c:v>
                </c:pt>
                <c:pt idx="1">
                  <c:v>2016</c:v>
                </c:pt>
              </c:numCache>
            </c:numRef>
          </c:xVal>
          <c:yVal>
            <c:numRef>
              <c:f>'kWh extrapolace 2030'!$F$27:$G$27</c:f>
              <c:numCache>
                <c:formatCode>#,##0</c:formatCode>
                <c:ptCount val="2"/>
                <c:pt idx="0">
                  <c:v>302.12900000000002</c:v>
                </c:pt>
                <c:pt idx="1">
                  <c:v>289.79199999999884</c:v>
                </c:pt>
              </c:numCache>
            </c:numRef>
          </c:yVal>
          <c:smooth val="0"/>
          <c:extLst>
            <c:ext xmlns:c16="http://schemas.microsoft.com/office/drawing/2014/chart" uri="{C3380CC4-5D6E-409C-BE32-E72D297353CC}">
              <c16:uniqueId val="{00000002-94AB-4161-AED8-9944FFA8FA8E}"/>
            </c:ext>
          </c:extLst>
        </c:ser>
        <c:ser>
          <c:idx val="5"/>
          <c:order val="3"/>
          <c:tx>
            <c:v>prům. Extrap.</c:v>
          </c:tx>
          <c:spPr>
            <a:ln w="38100">
              <a:solidFill>
                <a:srgbClr val="FF0000"/>
              </a:solidFill>
              <a:prstDash val="sysDash"/>
            </a:ln>
          </c:spPr>
          <c:marker>
            <c:symbol val="none"/>
          </c:marker>
          <c:xVal>
            <c:numRef>
              <c:f>'kWh extrapolace 2030'!$H$54:$V$54</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xVal>
          <c:yVal>
            <c:numRef>
              <c:f>'kWh extrapolace 2030'!$H$25:$V$25</c:f>
              <c:numCache>
                <c:formatCode>#,##0</c:formatCode>
                <c:ptCount val="15"/>
                <c:pt idx="0">
                  <c:v>308.20499999999993</c:v>
                </c:pt>
                <c:pt idx="1">
                  <c:v>307.85500000000002</c:v>
                </c:pt>
                <c:pt idx="2">
                  <c:v>307.505</c:v>
                </c:pt>
                <c:pt idx="3">
                  <c:v>307.15499999999997</c:v>
                </c:pt>
                <c:pt idx="4">
                  <c:v>306.80500000000001</c:v>
                </c:pt>
                <c:pt idx="5">
                  <c:v>306.45499999999993</c:v>
                </c:pt>
                <c:pt idx="6">
                  <c:v>306.10500000000002</c:v>
                </c:pt>
                <c:pt idx="7">
                  <c:v>305.755</c:v>
                </c:pt>
                <c:pt idx="8">
                  <c:v>305.40499999999969</c:v>
                </c:pt>
                <c:pt idx="9">
                  <c:v>305.05500000000001</c:v>
                </c:pt>
                <c:pt idx="10">
                  <c:v>304.70499999999993</c:v>
                </c:pt>
                <c:pt idx="11">
                  <c:v>304.35500000000002</c:v>
                </c:pt>
                <c:pt idx="12">
                  <c:v>304.005</c:v>
                </c:pt>
                <c:pt idx="13">
                  <c:v>303.65499999999997</c:v>
                </c:pt>
                <c:pt idx="14">
                  <c:v>303.30500000000001</c:v>
                </c:pt>
              </c:numCache>
            </c:numRef>
          </c:yVal>
          <c:smooth val="0"/>
          <c:extLst>
            <c:ext xmlns:c16="http://schemas.microsoft.com/office/drawing/2014/chart" uri="{C3380CC4-5D6E-409C-BE32-E72D297353CC}">
              <c16:uniqueId val="{00000005-94AB-4161-AED8-9944FFA8FA8E}"/>
            </c:ext>
          </c:extLst>
        </c:ser>
        <c:ser>
          <c:idx val="6"/>
          <c:order val="4"/>
          <c:tx>
            <c:v>dopr. Extrap.</c:v>
          </c:tx>
          <c:spPr>
            <a:ln w="38100">
              <a:solidFill>
                <a:srgbClr val="0070C0"/>
              </a:solidFill>
              <a:prstDash val="sysDash"/>
            </a:ln>
          </c:spPr>
          <c:marker>
            <c:symbol val="none"/>
          </c:marker>
          <c:xVal>
            <c:numRef>
              <c:f>'kWh extrapolace 2030'!$H$54:$V$54</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xVal>
          <c:yVal>
            <c:numRef>
              <c:f>'kWh extrapolace 2030'!$H$26:$V$26</c:f>
              <c:numCache>
                <c:formatCode>#,##0</c:formatCode>
                <c:ptCount val="15"/>
                <c:pt idx="0">
                  <c:v>281.9189999999989</c:v>
                </c:pt>
                <c:pt idx="1">
                  <c:v>291.84800000000001</c:v>
                </c:pt>
                <c:pt idx="2">
                  <c:v>301.77699999999908</c:v>
                </c:pt>
                <c:pt idx="3">
                  <c:v>311.70599999999934</c:v>
                </c:pt>
                <c:pt idx="4">
                  <c:v>321.63499999999999</c:v>
                </c:pt>
                <c:pt idx="5">
                  <c:v>331.56400000000002</c:v>
                </c:pt>
                <c:pt idx="6">
                  <c:v>341.49299999999909</c:v>
                </c:pt>
                <c:pt idx="7">
                  <c:v>351.42200000000003</c:v>
                </c:pt>
                <c:pt idx="8">
                  <c:v>361.351</c:v>
                </c:pt>
                <c:pt idx="9">
                  <c:v>371.28</c:v>
                </c:pt>
                <c:pt idx="10">
                  <c:v>381.209</c:v>
                </c:pt>
                <c:pt idx="11">
                  <c:v>391.13799999999969</c:v>
                </c:pt>
                <c:pt idx="12">
                  <c:v>401.06700000000001</c:v>
                </c:pt>
                <c:pt idx="13">
                  <c:v>410.9959999999989</c:v>
                </c:pt>
                <c:pt idx="14">
                  <c:v>420.92499999999927</c:v>
                </c:pt>
              </c:numCache>
            </c:numRef>
          </c:yVal>
          <c:smooth val="0"/>
          <c:extLst>
            <c:ext xmlns:c16="http://schemas.microsoft.com/office/drawing/2014/chart" uri="{C3380CC4-5D6E-409C-BE32-E72D297353CC}">
              <c16:uniqueId val="{00000006-94AB-4161-AED8-9944FFA8FA8E}"/>
            </c:ext>
          </c:extLst>
        </c:ser>
        <c:ser>
          <c:idx val="7"/>
          <c:order val="5"/>
          <c:tx>
            <c:v>dom. extrap</c:v>
          </c:tx>
          <c:spPr>
            <a:ln w="38100">
              <a:solidFill>
                <a:srgbClr val="00B050"/>
              </a:solidFill>
              <a:prstDash val="sysDash"/>
            </a:ln>
          </c:spPr>
          <c:marker>
            <c:symbol val="none"/>
          </c:marker>
          <c:xVal>
            <c:numRef>
              <c:f>'kWh extrapolace 2030'!$H$54:$V$54</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xVal>
          <c:yVal>
            <c:numRef>
              <c:f>'kWh extrapolace 2030'!$H$27:$V$27</c:f>
              <c:numCache>
                <c:formatCode>#,##0</c:formatCode>
                <c:ptCount val="15"/>
                <c:pt idx="0">
                  <c:v>289.79199999999884</c:v>
                </c:pt>
                <c:pt idx="1">
                  <c:v>285.67966666666757</c:v>
                </c:pt>
                <c:pt idx="2">
                  <c:v>281.56733333333409</c:v>
                </c:pt>
                <c:pt idx="3">
                  <c:v>277.45499999999993</c:v>
                </c:pt>
                <c:pt idx="4">
                  <c:v>273.34266666666775</c:v>
                </c:pt>
                <c:pt idx="5">
                  <c:v>269.23033333333331</c:v>
                </c:pt>
                <c:pt idx="6">
                  <c:v>265.11799999999999</c:v>
                </c:pt>
                <c:pt idx="7">
                  <c:v>261.00566666666708</c:v>
                </c:pt>
                <c:pt idx="8">
                  <c:v>256.89333333333332</c:v>
                </c:pt>
                <c:pt idx="9">
                  <c:v>252.78100000000001</c:v>
                </c:pt>
                <c:pt idx="10">
                  <c:v>248.6686666666667</c:v>
                </c:pt>
                <c:pt idx="11">
                  <c:v>244.55633333333384</c:v>
                </c:pt>
                <c:pt idx="12">
                  <c:v>240.44399999999999</c:v>
                </c:pt>
                <c:pt idx="13">
                  <c:v>236.33166666666668</c:v>
                </c:pt>
                <c:pt idx="14">
                  <c:v>232.21933333333334</c:v>
                </c:pt>
              </c:numCache>
            </c:numRef>
          </c:yVal>
          <c:smooth val="0"/>
          <c:extLst>
            <c:ext xmlns:c16="http://schemas.microsoft.com/office/drawing/2014/chart" uri="{C3380CC4-5D6E-409C-BE32-E72D297353CC}">
              <c16:uniqueId val="{00000007-94AB-4161-AED8-9944FFA8FA8E}"/>
            </c:ext>
          </c:extLst>
        </c:ser>
        <c:dLbls>
          <c:showLegendKey val="0"/>
          <c:showVal val="0"/>
          <c:showCatName val="0"/>
          <c:showSerName val="0"/>
          <c:showPercent val="0"/>
          <c:showBubbleSize val="0"/>
        </c:dLbls>
        <c:axId val="116404992"/>
        <c:axId val="116406912"/>
      </c:scatterChart>
      <c:valAx>
        <c:axId val="116404992"/>
        <c:scaling>
          <c:orientation val="minMax"/>
          <c:max val="2030"/>
          <c:min val="2012"/>
        </c:scaling>
        <c:delete val="0"/>
        <c:axPos val="b"/>
        <c:majorGridlines/>
        <c:title>
          <c:tx>
            <c:rich>
              <a:bodyPr/>
              <a:lstStyle/>
              <a:p>
                <a:pPr>
                  <a:defRPr/>
                </a:pPr>
                <a:r>
                  <a:rPr lang="cs-CZ" sz="1200"/>
                  <a:t>letopočet</a:t>
                </a:r>
                <a:r>
                  <a:rPr lang="cs-CZ" sz="1200" baseline="0"/>
                  <a:t> (rok)</a:t>
                </a:r>
                <a:endParaRPr lang="cs-CZ" sz="1200"/>
              </a:p>
            </c:rich>
          </c:tx>
          <c:overlay val="0"/>
        </c:title>
        <c:numFmt formatCode="General" sourceLinked="1"/>
        <c:majorTickMark val="out"/>
        <c:minorTickMark val="none"/>
        <c:tickLblPos val="nextTo"/>
        <c:txPr>
          <a:bodyPr/>
          <a:lstStyle/>
          <a:p>
            <a:pPr>
              <a:defRPr sz="1200" b="1"/>
            </a:pPr>
            <a:endParaRPr lang="cs-CZ"/>
          </a:p>
        </c:txPr>
        <c:crossAx val="116406912"/>
        <c:crosses val="autoZero"/>
        <c:crossBetween val="midCat"/>
        <c:majorUnit val="2"/>
      </c:valAx>
      <c:valAx>
        <c:axId val="116406912"/>
        <c:scaling>
          <c:orientation val="minMax"/>
          <c:min val="0"/>
        </c:scaling>
        <c:delete val="0"/>
        <c:axPos val="l"/>
        <c:majorGridlines/>
        <c:title>
          <c:tx>
            <c:rich>
              <a:bodyPr rot="-5400000" vert="horz"/>
              <a:lstStyle/>
              <a:p>
                <a:pPr>
                  <a:defRPr/>
                </a:pPr>
                <a:r>
                  <a:rPr lang="cs-CZ" sz="1200"/>
                  <a:t>spotřeba energie</a:t>
                </a:r>
                <a:r>
                  <a:rPr lang="cs-CZ" sz="1200" baseline="0"/>
                  <a:t> (PJ/rok)</a:t>
                </a:r>
                <a:endParaRPr lang="cs-CZ" sz="1200"/>
              </a:p>
            </c:rich>
          </c:tx>
          <c:overlay val="0"/>
        </c:title>
        <c:numFmt formatCode="#,##0" sourceLinked="0"/>
        <c:majorTickMark val="out"/>
        <c:minorTickMark val="none"/>
        <c:tickLblPos val="nextTo"/>
        <c:txPr>
          <a:bodyPr/>
          <a:lstStyle/>
          <a:p>
            <a:pPr>
              <a:defRPr sz="1200" b="1"/>
            </a:pPr>
            <a:endParaRPr lang="cs-CZ"/>
          </a:p>
        </c:txPr>
        <c:crossAx val="116404992"/>
        <c:crosses val="autoZero"/>
        <c:crossBetween val="midCat"/>
      </c:valAx>
    </c:plotArea>
    <c:legend>
      <c:legendPos val="t"/>
      <c:overlay val="0"/>
      <c:txPr>
        <a:bodyPr/>
        <a:lstStyle/>
        <a:p>
          <a:pPr>
            <a:defRPr sz="1200" b="1"/>
          </a:pPr>
          <a:endParaRPr lang="cs-CZ"/>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dirty="0"/>
              <a:t>Produkce</a:t>
            </a:r>
            <a:r>
              <a:rPr lang="cs-CZ" sz="1400" baseline="0" dirty="0"/>
              <a:t> oxidu uhličitého v ČR – mimo energetiku</a:t>
            </a:r>
            <a:endParaRPr lang="cs-CZ" sz="1400" dirty="0"/>
          </a:p>
        </c:rich>
      </c:tx>
      <c:overlay val="0"/>
    </c:title>
    <c:autoTitleDeleted val="0"/>
    <c:plotArea>
      <c:layout/>
      <c:scatterChart>
        <c:scatterStyle val="lineMarker"/>
        <c:varyColors val="0"/>
        <c:ser>
          <c:idx val="3"/>
          <c:order val="0"/>
          <c:tx>
            <c:strRef>
              <c:f>'vývoj CO2 struktura'!$E$4</c:f>
              <c:strCache>
                <c:ptCount val="1"/>
                <c:pt idx="0">
                  <c:v>paliva doprava</c:v>
                </c:pt>
              </c:strCache>
            </c:strRef>
          </c:tx>
          <c:spPr>
            <a:ln w="38100">
              <a:solidFill>
                <a:srgbClr val="0070C0"/>
              </a:solidFill>
              <a:prstDash val="solid"/>
            </a:ln>
          </c:spPr>
          <c:marker>
            <c:symbol val="none"/>
          </c:marker>
          <c:xVal>
            <c:numRef>
              <c:f>'vývoj CO2 struktura'!$A$5:$A$15</c:f>
              <c:numCache>
                <c:formatCode>General</c:formatCode>
                <c:ptCount val="11"/>
                <c:pt idx="0">
                  <c:v>1990</c:v>
                </c:pt>
                <c:pt idx="1">
                  <c:v>1995</c:v>
                </c:pt>
                <c:pt idx="2">
                  <c:v>2000</c:v>
                </c:pt>
                <c:pt idx="3">
                  <c:v>2005</c:v>
                </c:pt>
                <c:pt idx="4">
                  <c:v>2010</c:v>
                </c:pt>
                <c:pt idx="5">
                  <c:v>2015</c:v>
                </c:pt>
                <c:pt idx="6">
                  <c:v>2016</c:v>
                </c:pt>
                <c:pt idx="7">
                  <c:v>2020</c:v>
                </c:pt>
                <c:pt idx="8">
                  <c:v>2025</c:v>
                </c:pt>
                <c:pt idx="9">
                  <c:v>2030</c:v>
                </c:pt>
                <c:pt idx="10">
                  <c:v>2035</c:v>
                </c:pt>
              </c:numCache>
            </c:numRef>
          </c:xVal>
          <c:yVal>
            <c:numRef>
              <c:f>'vývoj CO2 struktura'!$E$5:$E$15</c:f>
              <c:numCache>
                <c:formatCode>0.0</c:formatCode>
                <c:ptCount val="11"/>
                <c:pt idx="0">
                  <c:v>7.3</c:v>
                </c:pt>
                <c:pt idx="1">
                  <c:v>9.4</c:v>
                </c:pt>
                <c:pt idx="2">
                  <c:v>11.9</c:v>
                </c:pt>
                <c:pt idx="3">
                  <c:v>17.100000000000001</c:v>
                </c:pt>
                <c:pt idx="4">
                  <c:v>17</c:v>
                </c:pt>
                <c:pt idx="5">
                  <c:v>17.7</c:v>
                </c:pt>
                <c:pt idx="6">
                  <c:v>18.399999999999999</c:v>
                </c:pt>
              </c:numCache>
            </c:numRef>
          </c:yVal>
          <c:smooth val="0"/>
          <c:extLst>
            <c:ext xmlns:c16="http://schemas.microsoft.com/office/drawing/2014/chart" uri="{C3380CC4-5D6E-409C-BE32-E72D297353CC}">
              <c16:uniqueId val="{00000001-CD6E-4F90-A04C-C5B9F4B2243D}"/>
            </c:ext>
          </c:extLst>
        </c:ser>
        <c:ser>
          <c:idx val="5"/>
          <c:order val="1"/>
          <c:tx>
            <c:strRef>
              <c:f>'vývoj CO2 struktura'!$F$4</c:f>
              <c:strCache>
                <c:ptCount val="1"/>
                <c:pt idx="0">
                  <c:v>paliva průmysl</c:v>
                </c:pt>
              </c:strCache>
            </c:strRef>
          </c:tx>
          <c:spPr>
            <a:ln w="38100">
              <a:solidFill>
                <a:srgbClr val="FF0000"/>
              </a:solidFill>
              <a:prstDash val="solid"/>
            </a:ln>
          </c:spPr>
          <c:marker>
            <c:symbol val="none"/>
          </c:marker>
          <c:xVal>
            <c:numRef>
              <c:f>'vývoj CO2 struktura'!$A$5:$A$15</c:f>
              <c:numCache>
                <c:formatCode>General</c:formatCode>
                <c:ptCount val="11"/>
                <c:pt idx="0">
                  <c:v>1990</c:v>
                </c:pt>
                <c:pt idx="1">
                  <c:v>1995</c:v>
                </c:pt>
                <c:pt idx="2">
                  <c:v>2000</c:v>
                </c:pt>
                <c:pt idx="3">
                  <c:v>2005</c:v>
                </c:pt>
                <c:pt idx="4">
                  <c:v>2010</c:v>
                </c:pt>
                <c:pt idx="5">
                  <c:v>2015</c:v>
                </c:pt>
                <c:pt idx="6">
                  <c:v>2016</c:v>
                </c:pt>
                <c:pt idx="7">
                  <c:v>2020</c:v>
                </c:pt>
                <c:pt idx="8">
                  <c:v>2025</c:v>
                </c:pt>
                <c:pt idx="9">
                  <c:v>2030</c:v>
                </c:pt>
                <c:pt idx="10">
                  <c:v>2035</c:v>
                </c:pt>
              </c:numCache>
            </c:numRef>
          </c:xVal>
          <c:yVal>
            <c:numRef>
              <c:f>'vývoj CO2 struktura'!$F$5:$F$15</c:f>
              <c:numCache>
                <c:formatCode>0.0</c:formatCode>
                <c:ptCount val="11"/>
                <c:pt idx="0">
                  <c:v>51.2</c:v>
                </c:pt>
                <c:pt idx="1">
                  <c:v>26.2</c:v>
                </c:pt>
                <c:pt idx="2">
                  <c:v>23.4</c:v>
                </c:pt>
                <c:pt idx="3">
                  <c:v>18.399999999999999</c:v>
                </c:pt>
                <c:pt idx="4">
                  <c:v>12.1</c:v>
                </c:pt>
                <c:pt idx="5">
                  <c:v>9.7000000000000011</c:v>
                </c:pt>
                <c:pt idx="6">
                  <c:v>9.4</c:v>
                </c:pt>
              </c:numCache>
            </c:numRef>
          </c:yVal>
          <c:smooth val="0"/>
          <c:extLst>
            <c:ext xmlns:c16="http://schemas.microsoft.com/office/drawing/2014/chart" uri="{C3380CC4-5D6E-409C-BE32-E72D297353CC}">
              <c16:uniqueId val="{00000002-CD6E-4F90-A04C-C5B9F4B2243D}"/>
            </c:ext>
          </c:extLst>
        </c:ser>
        <c:ser>
          <c:idx val="4"/>
          <c:order val="2"/>
          <c:tx>
            <c:strRef>
              <c:f>'vývoj CO2 struktura'!$G$4</c:f>
              <c:strCache>
                <c:ptCount val="1"/>
                <c:pt idx="0">
                  <c:v>paliva ostatní</c:v>
                </c:pt>
              </c:strCache>
            </c:strRef>
          </c:tx>
          <c:spPr>
            <a:ln w="38100">
              <a:solidFill>
                <a:srgbClr val="00B050"/>
              </a:solidFill>
              <a:prstDash val="solid"/>
            </a:ln>
          </c:spPr>
          <c:marker>
            <c:symbol val="none"/>
          </c:marker>
          <c:xVal>
            <c:numRef>
              <c:f>'vývoj CO2 struktura'!$A$5:$A$15</c:f>
              <c:numCache>
                <c:formatCode>General</c:formatCode>
                <c:ptCount val="11"/>
                <c:pt idx="0">
                  <c:v>1990</c:v>
                </c:pt>
                <c:pt idx="1">
                  <c:v>1995</c:v>
                </c:pt>
                <c:pt idx="2">
                  <c:v>2000</c:v>
                </c:pt>
                <c:pt idx="3">
                  <c:v>2005</c:v>
                </c:pt>
                <c:pt idx="4">
                  <c:v>2010</c:v>
                </c:pt>
                <c:pt idx="5">
                  <c:v>2015</c:v>
                </c:pt>
                <c:pt idx="6">
                  <c:v>2016</c:v>
                </c:pt>
                <c:pt idx="7">
                  <c:v>2020</c:v>
                </c:pt>
                <c:pt idx="8">
                  <c:v>2025</c:v>
                </c:pt>
                <c:pt idx="9">
                  <c:v>2030</c:v>
                </c:pt>
                <c:pt idx="10">
                  <c:v>2035</c:v>
                </c:pt>
              </c:numCache>
            </c:numRef>
          </c:xVal>
          <c:yVal>
            <c:numRef>
              <c:f>'vývoj CO2 struktura'!$G$5:$G$11</c:f>
              <c:numCache>
                <c:formatCode>0.0</c:formatCode>
                <c:ptCount val="7"/>
                <c:pt idx="0">
                  <c:v>34.100000000000009</c:v>
                </c:pt>
                <c:pt idx="1">
                  <c:v>23.000000000000004</c:v>
                </c:pt>
                <c:pt idx="2">
                  <c:v>17.500000000000007</c:v>
                </c:pt>
                <c:pt idx="3">
                  <c:v>15.200000000000003</c:v>
                </c:pt>
                <c:pt idx="4">
                  <c:v>15.700000000000005</c:v>
                </c:pt>
                <c:pt idx="5">
                  <c:v>13.500000000000002</c:v>
                </c:pt>
                <c:pt idx="6">
                  <c:v>14.000000000000005</c:v>
                </c:pt>
              </c:numCache>
            </c:numRef>
          </c:yVal>
          <c:smooth val="0"/>
          <c:extLst>
            <c:ext xmlns:c16="http://schemas.microsoft.com/office/drawing/2014/chart" uri="{C3380CC4-5D6E-409C-BE32-E72D297353CC}">
              <c16:uniqueId val="{00000003-CD6E-4F90-A04C-C5B9F4B2243D}"/>
            </c:ext>
          </c:extLst>
        </c:ser>
        <c:dLbls>
          <c:showLegendKey val="0"/>
          <c:showVal val="0"/>
          <c:showCatName val="0"/>
          <c:showSerName val="0"/>
          <c:showPercent val="0"/>
          <c:showBubbleSize val="0"/>
        </c:dLbls>
        <c:axId val="114600576"/>
        <c:axId val="114610944"/>
      </c:scatterChart>
      <c:valAx>
        <c:axId val="114600576"/>
        <c:scaling>
          <c:orientation val="minMax"/>
          <c:max val="2016"/>
          <c:min val="1990"/>
        </c:scaling>
        <c:delete val="0"/>
        <c:axPos val="b"/>
        <c:majorGridlines/>
        <c:title>
          <c:tx>
            <c:rich>
              <a:bodyPr/>
              <a:lstStyle/>
              <a:p>
                <a:pPr>
                  <a:defRPr/>
                </a:pPr>
                <a:r>
                  <a:rPr lang="cs-CZ"/>
                  <a:t>letopočet</a:t>
                </a:r>
                <a:r>
                  <a:rPr lang="cs-CZ" baseline="0"/>
                  <a:t> (rok)</a:t>
                </a:r>
                <a:endParaRPr lang="cs-CZ"/>
              </a:p>
            </c:rich>
          </c:tx>
          <c:overlay val="0"/>
        </c:title>
        <c:numFmt formatCode="General" sourceLinked="1"/>
        <c:majorTickMark val="out"/>
        <c:minorTickMark val="none"/>
        <c:tickLblPos val="nextTo"/>
        <c:crossAx val="114610944"/>
        <c:crosses val="autoZero"/>
        <c:crossBetween val="midCat"/>
        <c:majorUnit val="2"/>
      </c:valAx>
      <c:valAx>
        <c:axId val="114610944"/>
        <c:scaling>
          <c:orientation val="minMax"/>
          <c:max val="50"/>
          <c:min val="0"/>
        </c:scaling>
        <c:delete val="0"/>
        <c:axPos val="l"/>
        <c:majorGridlines/>
        <c:title>
          <c:tx>
            <c:rich>
              <a:bodyPr rot="-5400000" vert="horz"/>
              <a:lstStyle/>
              <a:p>
                <a:pPr>
                  <a:defRPr/>
                </a:pPr>
                <a:r>
                  <a:rPr lang="cs-CZ"/>
                  <a:t>produkce</a:t>
                </a:r>
                <a:r>
                  <a:rPr lang="cs-CZ" baseline="0"/>
                  <a:t> (Mt CO2 ekv/rok)</a:t>
                </a:r>
                <a:endParaRPr lang="cs-CZ"/>
              </a:p>
            </c:rich>
          </c:tx>
          <c:overlay val="0"/>
        </c:title>
        <c:numFmt formatCode="0" sourceLinked="0"/>
        <c:majorTickMark val="out"/>
        <c:minorTickMark val="none"/>
        <c:tickLblPos val="nextTo"/>
        <c:crossAx val="114600576"/>
        <c:crosses val="autoZero"/>
        <c:crossBetween val="midCat"/>
        <c:majorUnit val="5"/>
      </c:valAx>
    </c:plotArea>
    <c:legend>
      <c:legendPos val="t"/>
      <c:overlay val="0"/>
    </c:legend>
    <c:plotVisOnly val="1"/>
    <c:dispBlanksAs val="gap"/>
    <c:showDLblsOverMax val="0"/>
  </c:chart>
  <c:txPr>
    <a:bodyPr/>
    <a:lstStyle/>
    <a:p>
      <a:pPr>
        <a:defRPr sz="1200" b="1"/>
      </a:pPr>
      <a:endParaRPr lang="cs-CZ"/>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a:t>konečná</a:t>
            </a:r>
            <a:r>
              <a:rPr lang="cs-CZ" baseline="0"/>
              <a:t> spotřeba energie pro dopravu v ČR</a:t>
            </a:r>
            <a:endParaRPr lang="cs-CZ"/>
          </a:p>
        </c:rich>
      </c:tx>
      <c:overlay val="0"/>
    </c:title>
    <c:autoTitleDeleted val="0"/>
    <c:plotArea>
      <c:layout/>
      <c:scatterChart>
        <c:scatterStyle val="lineMarker"/>
        <c:varyColors val="0"/>
        <c:ser>
          <c:idx val="2"/>
          <c:order val="1"/>
          <c:tx>
            <c:v>požadovaná spotřeba</c:v>
          </c:tx>
          <c:spPr>
            <a:ln w="38100">
              <a:solidFill>
                <a:srgbClr val="FF0000"/>
              </a:solidFill>
            </a:ln>
          </c:spPr>
          <c:marker>
            <c:symbol val="none"/>
          </c:marker>
          <c:xVal>
            <c:numRef>
              <c:f>'doprava porovnání'!$A$5:$A$43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porovnání'!$D$5:$D$43</c:f>
              <c:numCache>
                <c:formatCode>#,##0</c:formatCode>
                <c:ptCount val="39"/>
                <c:pt idx="0">
                  <c:v>340.48</c:v>
                </c:pt>
                <c:pt idx="1">
                  <c:v>340.48</c:v>
                </c:pt>
                <c:pt idx="2">
                  <c:v>337.92</c:v>
                </c:pt>
                <c:pt idx="3">
                  <c:v>337.92</c:v>
                </c:pt>
                <c:pt idx="4">
                  <c:v>335.36</c:v>
                </c:pt>
                <c:pt idx="5">
                  <c:v>335.36</c:v>
                </c:pt>
                <c:pt idx="6">
                  <c:v>332.8</c:v>
                </c:pt>
                <c:pt idx="7">
                  <c:v>332.8</c:v>
                </c:pt>
                <c:pt idx="8">
                  <c:v>330.24</c:v>
                </c:pt>
                <c:pt idx="9">
                  <c:v>330.24</c:v>
                </c:pt>
                <c:pt idx="10">
                  <c:v>327.68</c:v>
                </c:pt>
                <c:pt idx="11">
                  <c:v>327.68</c:v>
                </c:pt>
                <c:pt idx="12">
                  <c:v>325.12</c:v>
                </c:pt>
                <c:pt idx="13">
                  <c:v>325.12</c:v>
                </c:pt>
                <c:pt idx="14">
                  <c:v>322.56</c:v>
                </c:pt>
                <c:pt idx="15">
                  <c:v>322.56</c:v>
                </c:pt>
                <c:pt idx="16">
                  <c:v>320</c:v>
                </c:pt>
                <c:pt idx="17">
                  <c:v>320</c:v>
                </c:pt>
                <c:pt idx="18">
                  <c:v>317.44</c:v>
                </c:pt>
                <c:pt idx="19">
                  <c:v>317.44</c:v>
                </c:pt>
                <c:pt idx="20">
                  <c:v>314.88</c:v>
                </c:pt>
                <c:pt idx="21">
                  <c:v>314.88</c:v>
                </c:pt>
                <c:pt idx="22">
                  <c:v>312.32</c:v>
                </c:pt>
                <c:pt idx="23">
                  <c:v>312.32</c:v>
                </c:pt>
                <c:pt idx="24">
                  <c:v>309.76</c:v>
                </c:pt>
                <c:pt idx="25">
                  <c:v>309.76</c:v>
                </c:pt>
                <c:pt idx="26">
                  <c:v>307.2</c:v>
                </c:pt>
                <c:pt idx="27">
                  <c:v>307.2</c:v>
                </c:pt>
                <c:pt idx="28">
                  <c:v>304.64</c:v>
                </c:pt>
                <c:pt idx="29">
                  <c:v>304.64</c:v>
                </c:pt>
                <c:pt idx="30">
                  <c:v>302.08</c:v>
                </c:pt>
                <c:pt idx="31">
                  <c:v>302.08</c:v>
                </c:pt>
                <c:pt idx="32">
                  <c:v>299.52</c:v>
                </c:pt>
                <c:pt idx="33">
                  <c:v>299.52</c:v>
                </c:pt>
                <c:pt idx="34">
                  <c:v>296.95999999999998</c:v>
                </c:pt>
                <c:pt idx="35">
                  <c:v>296.95999999999998</c:v>
                </c:pt>
                <c:pt idx="36">
                  <c:v>294.39999999999998</c:v>
                </c:pt>
                <c:pt idx="37">
                  <c:v>294.39999999999998</c:v>
                </c:pt>
                <c:pt idx="38">
                  <c:v>291.83999999999997</c:v>
                </c:pt>
              </c:numCache>
            </c:numRef>
          </c:yVal>
          <c:smooth val="0"/>
          <c:extLst>
            <c:ext xmlns:c16="http://schemas.microsoft.com/office/drawing/2014/chart" uri="{C3380CC4-5D6E-409C-BE32-E72D297353CC}">
              <c16:uniqueId val="{00000000-3FF7-451B-BE8F-F3FB2384B033}"/>
            </c:ext>
          </c:extLst>
        </c:ser>
        <c:ser>
          <c:idx val="3"/>
          <c:order val="2"/>
          <c:tx>
            <c:v>požadovaná kumulace</c:v>
          </c:tx>
          <c:spPr>
            <a:ln w="38100">
              <a:solidFill>
                <a:srgbClr val="0070C0"/>
              </a:solidFill>
            </a:ln>
          </c:spPr>
          <c:marker>
            <c:symbol val="none"/>
          </c:marker>
          <c:xVal>
            <c:numRef>
              <c:f>'doprava porovnání'!$A$5:$A$43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porovnání'!$E$5:$E$43</c:f>
              <c:numCache>
                <c:formatCode>General</c:formatCode>
                <c:ptCount val="39"/>
                <c:pt idx="16">
                  <c:v>0</c:v>
                </c:pt>
                <c:pt idx="17">
                  <c:v>0</c:v>
                </c:pt>
                <c:pt idx="18">
                  <c:v>-2.56</c:v>
                </c:pt>
                <c:pt idx="19">
                  <c:v>-2.56</c:v>
                </c:pt>
                <c:pt idx="20">
                  <c:v>-7.68</c:v>
                </c:pt>
                <c:pt idx="21">
                  <c:v>-7.68</c:v>
                </c:pt>
                <c:pt idx="22">
                  <c:v>-15.36</c:v>
                </c:pt>
                <c:pt idx="23">
                  <c:v>-15.36</c:v>
                </c:pt>
                <c:pt idx="24">
                  <c:v>-25.6</c:v>
                </c:pt>
                <c:pt idx="25">
                  <c:v>-25.6</c:v>
                </c:pt>
                <c:pt idx="26">
                  <c:v>-38.400000000000006</c:v>
                </c:pt>
                <c:pt idx="27">
                  <c:v>-38.400000000000006</c:v>
                </c:pt>
                <c:pt idx="28">
                  <c:v>-53.760000000000005</c:v>
                </c:pt>
                <c:pt idx="29">
                  <c:v>-53.760000000000005</c:v>
                </c:pt>
                <c:pt idx="30">
                  <c:v>-71.680000000000007</c:v>
                </c:pt>
                <c:pt idx="31">
                  <c:v>-71.680000000000007</c:v>
                </c:pt>
                <c:pt idx="32">
                  <c:v>-92.160000000000011</c:v>
                </c:pt>
                <c:pt idx="33">
                  <c:v>-92.160000000000011</c:v>
                </c:pt>
                <c:pt idx="34">
                  <c:v>-115.20000000000002</c:v>
                </c:pt>
                <c:pt idx="35">
                  <c:v>-115.20000000000002</c:v>
                </c:pt>
                <c:pt idx="36">
                  <c:v>-140.80000000000001</c:v>
                </c:pt>
                <c:pt idx="37">
                  <c:v>-140.80000000000001</c:v>
                </c:pt>
                <c:pt idx="38">
                  <c:v>-168.96</c:v>
                </c:pt>
              </c:numCache>
            </c:numRef>
          </c:yVal>
          <c:smooth val="0"/>
          <c:extLst>
            <c:ext xmlns:c16="http://schemas.microsoft.com/office/drawing/2014/chart" uri="{C3380CC4-5D6E-409C-BE32-E72D297353CC}">
              <c16:uniqueId val="{00000001-3FF7-451B-BE8F-F3FB2384B033}"/>
            </c:ext>
          </c:extLst>
        </c:ser>
        <c:ser>
          <c:idx val="1"/>
          <c:order val="3"/>
          <c:tx>
            <c:v>tendence spotřeby</c:v>
          </c:tx>
          <c:spPr>
            <a:ln w="38100">
              <a:solidFill>
                <a:srgbClr val="FF0066"/>
              </a:solidFill>
              <a:prstDash val="sysDash"/>
            </a:ln>
          </c:spPr>
          <c:marker>
            <c:symbol val="none"/>
          </c:marker>
          <c:xVal>
            <c:numRef>
              <c:f>'doprava růst'!$A$5:$A$43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růst'!$D$5:$D$43</c:f>
              <c:numCache>
                <c:formatCode>#,##0</c:formatCode>
                <c:ptCount val="39"/>
                <c:pt idx="0">
                  <c:v>240</c:v>
                </c:pt>
                <c:pt idx="1">
                  <c:v>240</c:v>
                </c:pt>
                <c:pt idx="2">
                  <c:v>250</c:v>
                </c:pt>
                <c:pt idx="3">
                  <c:v>250</c:v>
                </c:pt>
                <c:pt idx="4">
                  <c:v>260</c:v>
                </c:pt>
                <c:pt idx="5">
                  <c:v>260</c:v>
                </c:pt>
                <c:pt idx="6">
                  <c:v>270</c:v>
                </c:pt>
                <c:pt idx="7">
                  <c:v>270</c:v>
                </c:pt>
                <c:pt idx="8">
                  <c:v>280</c:v>
                </c:pt>
                <c:pt idx="9">
                  <c:v>280</c:v>
                </c:pt>
                <c:pt idx="10">
                  <c:v>290</c:v>
                </c:pt>
                <c:pt idx="11">
                  <c:v>290</c:v>
                </c:pt>
                <c:pt idx="12">
                  <c:v>300</c:v>
                </c:pt>
                <c:pt idx="13">
                  <c:v>300</c:v>
                </c:pt>
                <c:pt idx="14">
                  <c:v>310</c:v>
                </c:pt>
                <c:pt idx="15">
                  <c:v>310</c:v>
                </c:pt>
                <c:pt idx="16">
                  <c:v>320</c:v>
                </c:pt>
                <c:pt idx="17">
                  <c:v>320</c:v>
                </c:pt>
                <c:pt idx="18">
                  <c:v>330</c:v>
                </c:pt>
                <c:pt idx="19">
                  <c:v>330</c:v>
                </c:pt>
                <c:pt idx="20">
                  <c:v>340</c:v>
                </c:pt>
                <c:pt idx="21">
                  <c:v>340</c:v>
                </c:pt>
                <c:pt idx="22">
                  <c:v>350</c:v>
                </c:pt>
                <c:pt idx="23">
                  <c:v>350</c:v>
                </c:pt>
                <c:pt idx="24">
                  <c:v>360</c:v>
                </c:pt>
                <c:pt idx="25">
                  <c:v>360</c:v>
                </c:pt>
                <c:pt idx="26">
                  <c:v>370</c:v>
                </c:pt>
                <c:pt idx="27">
                  <c:v>370</c:v>
                </c:pt>
                <c:pt idx="28">
                  <c:v>380</c:v>
                </c:pt>
                <c:pt idx="29">
                  <c:v>380</c:v>
                </c:pt>
                <c:pt idx="30">
                  <c:v>390</c:v>
                </c:pt>
                <c:pt idx="31">
                  <c:v>390</c:v>
                </c:pt>
                <c:pt idx="32">
                  <c:v>400</c:v>
                </c:pt>
                <c:pt idx="33">
                  <c:v>400</c:v>
                </c:pt>
                <c:pt idx="34">
                  <c:v>410</c:v>
                </c:pt>
                <c:pt idx="35">
                  <c:v>410</c:v>
                </c:pt>
                <c:pt idx="36">
                  <c:v>420</c:v>
                </c:pt>
                <c:pt idx="37">
                  <c:v>420</c:v>
                </c:pt>
                <c:pt idx="38">
                  <c:v>430</c:v>
                </c:pt>
              </c:numCache>
            </c:numRef>
          </c:yVal>
          <c:smooth val="0"/>
          <c:extLst>
            <c:ext xmlns:c16="http://schemas.microsoft.com/office/drawing/2014/chart" uri="{C3380CC4-5D6E-409C-BE32-E72D297353CC}">
              <c16:uniqueId val="{00000002-3FF7-451B-BE8F-F3FB2384B033}"/>
            </c:ext>
          </c:extLst>
        </c:ser>
        <c:ser>
          <c:idx val="4"/>
          <c:order val="4"/>
          <c:tx>
            <c:v>tendence kumulace</c:v>
          </c:tx>
          <c:spPr>
            <a:ln w="38100">
              <a:solidFill>
                <a:srgbClr val="0070C0"/>
              </a:solidFill>
              <a:prstDash val="sysDash"/>
            </a:ln>
          </c:spPr>
          <c:marker>
            <c:symbol val="none"/>
          </c:marker>
          <c:xVal>
            <c:numRef>
              <c:f>'doprava růst'!$A$5:$A$43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růst'!$E$5:$E$43</c:f>
              <c:numCache>
                <c:formatCode>General</c:formatCode>
                <c:ptCount val="39"/>
                <c:pt idx="16">
                  <c:v>0</c:v>
                </c:pt>
                <c:pt idx="17">
                  <c:v>0</c:v>
                </c:pt>
                <c:pt idx="18">
                  <c:v>10</c:v>
                </c:pt>
                <c:pt idx="19">
                  <c:v>10</c:v>
                </c:pt>
                <c:pt idx="20">
                  <c:v>30</c:v>
                </c:pt>
                <c:pt idx="21">
                  <c:v>30</c:v>
                </c:pt>
                <c:pt idx="22">
                  <c:v>60</c:v>
                </c:pt>
                <c:pt idx="23">
                  <c:v>60</c:v>
                </c:pt>
                <c:pt idx="24">
                  <c:v>100</c:v>
                </c:pt>
                <c:pt idx="25">
                  <c:v>100</c:v>
                </c:pt>
                <c:pt idx="26">
                  <c:v>150</c:v>
                </c:pt>
                <c:pt idx="27">
                  <c:v>150</c:v>
                </c:pt>
                <c:pt idx="28">
                  <c:v>210</c:v>
                </c:pt>
                <c:pt idx="29">
                  <c:v>210</c:v>
                </c:pt>
                <c:pt idx="30">
                  <c:v>280</c:v>
                </c:pt>
                <c:pt idx="31">
                  <c:v>280</c:v>
                </c:pt>
                <c:pt idx="32">
                  <c:v>360</c:v>
                </c:pt>
                <c:pt idx="33">
                  <c:v>360</c:v>
                </c:pt>
                <c:pt idx="34">
                  <c:v>450</c:v>
                </c:pt>
                <c:pt idx="35">
                  <c:v>450</c:v>
                </c:pt>
                <c:pt idx="36">
                  <c:v>550</c:v>
                </c:pt>
                <c:pt idx="37">
                  <c:v>550</c:v>
                </c:pt>
                <c:pt idx="38">
                  <c:v>660</c:v>
                </c:pt>
              </c:numCache>
            </c:numRef>
          </c:yVal>
          <c:smooth val="0"/>
          <c:extLst>
            <c:ext xmlns:c16="http://schemas.microsoft.com/office/drawing/2014/chart" uri="{C3380CC4-5D6E-409C-BE32-E72D297353CC}">
              <c16:uniqueId val="{00000003-3FF7-451B-BE8F-F3FB2384B033}"/>
            </c:ext>
          </c:extLst>
        </c:ser>
        <c:dLbls>
          <c:showLegendKey val="0"/>
          <c:showVal val="0"/>
          <c:showCatName val="0"/>
          <c:showSerName val="0"/>
          <c:showPercent val="0"/>
          <c:showBubbleSize val="0"/>
        </c:dLbls>
        <c:axId val="75373184"/>
        <c:axId val="75399936"/>
      </c:scatterChart>
      <c:scatterChart>
        <c:scatterStyle val="lineMarker"/>
        <c:varyColors val="0"/>
        <c:ser>
          <c:idx val="0"/>
          <c:order val="0"/>
          <c:tx>
            <c:v>požadovaná změna</c:v>
          </c:tx>
          <c:spPr>
            <a:ln w="38100">
              <a:solidFill>
                <a:srgbClr val="1CE10D"/>
              </a:solidFill>
            </a:ln>
          </c:spPr>
          <c:marker>
            <c:symbol val="none"/>
          </c:marker>
          <c:xVal>
            <c:numRef>
              <c:f>'doprava porovnání'!$A$5:$A$43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porovnání'!$B$5:$B$43</c:f>
              <c:numCache>
                <c:formatCode>General</c:formatCode>
                <c:ptCount val="39"/>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pt idx="21">
                  <c:v>-2.56</c:v>
                </c:pt>
                <c:pt idx="22">
                  <c:v>-2.56</c:v>
                </c:pt>
                <c:pt idx="23">
                  <c:v>-2.56</c:v>
                </c:pt>
                <c:pt idx="24">
                  <c:v>-2.56</c:v>
                </c:pt>
                <c:pt idx="25">
                  <c:v>-2.56</c:v>
                </c:pt>
                <c:pt idx="26">
                  <c:v>-2.56</c:v>
                </c:pt>
                <c:pt idx="27">
                  <c:v>-2.56</c:v>
                </c:pt>
                <c:pt idx="28">
                  <c:v>-2.56</c:v>
                </c:pt>
                <c:pt idx="29">
                  <c:v>-2.56</c:v>
                </c:pt>
                <c:pt idx="30">
                  <c:v>-2.56</c:v>
                </c:pt>
                <c:pt idx="31">
                  <c:v>-2.56</c:v>
                </c:pt>
                <c:pt idx="32">
                  <c:v>-2.56</c:v>
                </c:pt>
                <c:pt idx="33">
                  <c:v>-2.56</c:v>
                </c:pt>
                <c:pt idx="34">
                  <c:v>-2.56</c:v>
                </c:pt>
                <c:pt idx="35">
                  <c:v>-2.56</c:v>
                </c:pt>
                <c:pt idx="36">
                  <c:v>-2.56</c:v>
                </c:pt>
                <c:pt idx="37">
                  <c:v>-2.56</c:v>
                </c:pt>
                <c:pt idx="38">
                  <c:v>-2.56</c:v>
                </c:pt>
              </c:numCache>
            </c:numRef>
          </c:yVal>
          <c:smooth val="0"/>
          <c:extLst>
            <c:ext xmlns:c16="http://schemas.microsoft.com/office/drawing/2014/chart" uri="{C3380CC4-5D6E-409C-BE32-E72D297353CC}">
              <c16:uniqueId val="{00000004-3FF7-451B-BE8F-F3FB2384B033}"/>
            </c:ext>
          </c:extLst>
        </c:ser>
        <c:ser>
          <c:idx val="5"/>
          <c:order val="5"/>
          <c:tx>
            <c:v>tendence změna</c:v>
          </c:tx>
          <c:spPr>
            <a:ln w="38100">
              <a:solidFill>
                <a:srgbClr val="1CE10D"/>
              </a:solidFill>
              <a:prstDash val="sysDash"/>
            </a:ln>
          </c:spPr>
          <c:marker>
            <c:symbol val="none"/>
          </c:marker>
          <c:xVal>
            <c:numRef>
              <c:f>'doprava růst'!$A$5:$A$43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růst'!$B$5:$B$43</c:f>
              <c:numCache>
                <c:formatCode>General</c:formatCode>
                <c:ptCount val="39"/>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numCache>
            </c:numRef>
          </c:yVal>
          <c:smooth val="0"/>
          <c:extLst>
            <c:ext xmlns:c16="http://schemas.microsoft.com/office/drawing/2014/chart" uri="{C3380CC4-5D6E-409C-BE32-E72D297353CC}">
              <c16:uniqueId val="{00000005-3FF7-451B-BE8F-F3FB2384B033}"/>
            </c:ext>
          </c:extLst>
        </c:ser>
        <c:dLbls>
          <c:showLegendKey val="0"/>
          <c:showVal val="0"/>
          <c:showCatName val="0"/>
          <c:showSerName val="0"/>
          <c:showPercent val="0"/>
          <c:showBubbleSize val="0"/>
        </c:dLbls>
        <c:axId val="75412224"/>
        <c:axId val="75401856"/>
      </c:scatterChart>
      <c:valAx>
        <c:axId val="75373184"/>
        <c:scaling>
          <c:orientation val="minMax"/>
          <c:max val="2031"/>
          <c:min val="2020"/>
        </c:scaling>
        <c:delete val="0"/>
        <c:axPos val="b"/>
        <c:majorGridlines/>
        <c:title>
          <c:tx>
            <c:rich>
              <a:bodyPr/>
              <a:lstStyle/>
              <a:p>
                <a:pPr>
                  <a:defRPr/>
                </a:pPr>
                <a:r>
                  <a:rPr lang="cs-CZ"/>
                  <a:t>letopočet</a:t>
                </a:r>
                <a:r>
                  <a:rPr lang="cs-CZ" baseline="0"/>
                  <a:t> (rok)</a:t>
                </a:r>
                <a:endParaRPr lang="cs-CZ"/>
              </a:p>
            </c:rich>
          </c:tx>
          <c:overlay val="0"/>
        </c:title>
        <c:numFmt formatCode="General" sourceLinked="1"/>
        <c:majorTickMark val="out"/>
        <c:minorTickMark val="none"/>
        <c:tickLblPos val="nextTo"/>
        <c:crossAx val="75399936"/>
        <c:crosses val="autoZero"/>
        <c:crossBetween val="midCat"/>
        <c:majorUnit val="1"/>
      </c:valAx>
      <c:valAx>
        <c:axId val="75399936"/>
        <c:scaling>
          <c:orientation val="minMax"/>
          <c:max val="600"/>
          <c:min val="-200"/>
        </c:scaling>
        <c:delete val="0"/>
        <c:axPos val="l"/>
        <c:majorGridlines/>
        <c:title>
          <c:tx>
            <c:rich>
              <a:bodyPr rot="-5400000" vert="horz"/>
              <a:lstStyle/>
              <a:p>
                <a:pPr>
                  <a:defRPr/>
                </a:pPr>
                <a:r>
                  <a:rPr lang="cs-CZ"/>
                  <a:t>roční spotřeba (PJ/rok); kumulovaná změna (PJ)</a:t>
                </a:r>
              </a:p>
            </c:rich>
          </c:tx>
          <c:overlay val="0"/>
        </c:title>
        <c:numFmt formatCode="#,##0" sourceLinked="1"/>
        <c:majorTickMark val="out"/>
        <c:minorTickMark val="none"/>
        <c:tickLblPos val="nextTo"/>
        <c:crossAx val="75373184"/>
        <c:crosses val="autoZero"/>
        <c:crossBetween val="midCat"/>
        <c:majorUnit val="50"/>
      </c:valAx>
      <c:valAx>
        <c:axId val="75401856"/>
        <c:scaling>
          <c:orientation val="minMax"/>
          <c:max val="12"/>
          <c:min val="-4"/>
        </c:scaling>
        <c:delete val="0"/>
        <c:axPos val="r"/>
        <c:title>
          <c:tx>
            <c:rich>
              <a:bodyPr rot="-5400000" vert="horz"/>
              <a:lstStyle/>
              <a:p>
                <a:pPr>
                  <a:defRPr/>
                </a:pPr>
                <a:r>
                  <a:rPr lang="cs-CZ"/>
                  <a:t>změna</a:t>
                </a:r>
                <a:r>
                  <a:rPr lang="cs-CZ" baseline="0"/>
                  <a:t> spotřeby (PJ/rok</a:t>
                </a:r>
                <a:r>
                  <a:rPr lang="cs-CZ" baseline="30000"/>
                  <a:t>2</a:t>
                </a:r>
                <a:r>
                  <a:rPr lang="cs-CZ" baseline="0"/>
                  <a:t>)</a:t>
                </a:r>
                <a:endParaRPr lang="cs-CZ"/>
              </a:p>
            </c:rich>
          </c:tx>
          <c:overlay val="0"/>
        </c:title>
        <c:numFmt formatCode="General" sourceLinked="1"/>
        <c:majorTickMark val="out"/>
        <c:minorTickMark val="none"/>
        <c:tickLblPos val="nextTo"/>
        <c:crossAx val="75412224"/>
        <c:crosses val="max"/>
        <c:crossBetween val="midCat"/>
        <c:majorUnit val="1"/>
      </c:valAx>
      <c:valAx>
        <c:axId val="75412224"/>
        <c:scaling>
          <c:orientation val="minMax"/>
        </c:scaling>
        <c:delete val="1"/>
        <c:axPos val="b"/>
        <c:numFmt formatCode="General" sourceLinked="1"/>
        <c:majorTickMark val="out"/>
        <c:minorTickMark val="none"/>
        <c:tickLblPos val="none"/>
        <c:crossAx val="75401856"/>
        <c:crosses val="autoZero"/>
        <c:crossBetween val="midCat"/>
      </c:valAx>
    </c:plotArea>
    <c:legend>
      <c:legendPos val="t"/>
      <c:overlay val="0"/>
    </c:legend>
    <c:plotVisOnly val="1"/>
    <c:dispBlanksAs val="gap"/>
    <c:showDLblsOverMax val="0"/>
  </c:chart>
  <c:txPr>
    <a:bodyPr/>
    <a:lstStyle/>
    <a:p>
      <a:pPr>
        <a:defRPr sz="1200" b="1"/>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2" y="1"/>
            <a:ext cx="3107188" cy="535655"/>
          </a:xfrm>
          <a:prstGeom prst="rect">
            <a:avLst/>
          </a:prstGeom>
          <a:noFill/>
          <a:ln w="9525">
            <a:noFill/>
            <a:miter lim="800000"/>
            <a:headEnd/>
            <a:tailEnd/>
          </a:ln>
          <a:effectLst/>
        </p:spPr>
        <p:txBody>
          <a:bodyPr vert="horz" wrap="square" lIns="252000" tIns="144000" rIns="252000" bIns="144000" numCol="1" anchor="t" anchorCtr="0" compatLnSpc="1">
            <a:prstTxWarp prst="textNoShape">
              <a:avLst/>
            </a:prstTxWarp>
          </a:bodyPr>
          <a:lstStyle>
            <a:lvl1pPr defTabSz="899975">
              <a:spcBef>
                <a:spcPct val="0"/>
              </a:spcBef>
              <a:defRPr sz="1100">
                <a:solidFill>
                  <a:schemeClr val="bg1"/>
                </a:solidFill>
                <a:latin typeface="Siemens Sans" pitchFamily="2" charset="0"/>
              </a:defRPr>
            </a:lvl1pPr>
          </a:lstStyle>
          <a:p>
            <a:endParaRPr lang="en-US" dirty="0">
              <a:solidFill>
                <a:schemeClr val="tx1"/>
              </a:solidFill>
              <a:latin typeface="Arial" pitchFamily="34" charset="0"/>
            </a:endParaRPr>
          </a:p>
        </p:txBody>
      </p:sp>
      <p:sp>
        <p:nvSpPr>
          <p:cNvPr id="173059" name="Rectangle 3"/>
          <p:cNvSpPr>
            <a:spLocks noGrp="1" noChangeArrowheads="1"/>
          </p:cNvSpPr>
          <p:nvPr>
            <p:ph type="dt" sz="quarter" idx="1"/>
          </p:nvPr>
        </p:nvSpPr>
        <p:spPr bwMode="auto">
          <a:xfrm>
            <a:off x="3680963" y="1"/>
            <a:ext cx="3107187" cy="535655"/>
          </a:xfrm>
          <a:prstGeom prst="rect">
            <a:avLst/>
          </a:prstGeom>
          <a:noFill/>
          <a:ln w="9525">
            <a:noFill/>
            <a:miter lim="800000"/>
            <a:headEnd/>
            <a:tailEnd/>
          </a:ln>
          <a:effectLst/>
        </p:spPr>
        <p:txBody>
          <a:bodyPr vert="horz" wrap="square" lIns="252000" tIns="144000" rIns="252000" bIns="144000" numCol="1" anchor="t" anchorCtr="0" compatLnSpc="1">
            <a:prstTxWarp prst="textNoShape">
              <a:avLst/>
            </a:prstTxWarp>
          </a:bodyPr>
          <a:lstStyle>
            <a:lvl1pPr algn="r" defTabSz="899975">
              <a:spcBef>
                <a:spcPct val="0"/>
              </a:spcBef>
              <a:defRPr sz="1100">
                <a:solidFill>
                  <a:schemeClr val="bg1"/>
                </a:solidFill>
                <a:latin typeface="Siemens Sans" pitchFamily="2" charset="0"/>
              </a:defRPr>
            </a:lvl1pPr>
          </a:lstStyle>
          <a:p>
            <a:endParaRPr lang="en-US" dirty="0">
              <a:solidFill>
                <a:schemeClr val="tx1"/>
              </a:solidFill>
              <a:latin typeface="Arial" pitchFamily="34" charset="0"/>
            </a:endParaRPr>
          </a:p>
        </p:txBody>
      </p:sp>
      <p:sp>
        <p:nvSpPr>
          <p:cNvPr id="173060" name="Rectangle 4"/>
          <p:cNvSpPr>
            <a:spLocks noGrp="1" noChangeArrowheads="1"/>
          </p:cNvSpPr>
          <p:nvPr>
            <p:ph type="ftr" sz="quarter" idx="2"/>
          </p:nvPr>
        </p:nvSpPr>
        <p:spPr bwMode="auto">
          <a:xfrm>
            <a:off x="2" y="9387809"/>
            <a:ext cx="3107188" cy="535655"/>
          </a:xfrm>
          <a:prstGeom prst="rect">
            <a:avLst/>
          </a:prstGeom>
          <a:noFill/>
          <a:ln w="9525">
            <a:noFill/>
            <a:miter lim="800000"/>
            <a:headEnd/>
            <a:tailEnd/>
          </a:ln>
          <a:effectLst/>
        </p:spPr>
        <p:txBody>
          <a:bodyPr vert="horz" wrap="square" lIns="252000" tIns="144000" rIns="252000" bIns="144000" numCol="1" anchor="b" anchorCtr="0" compatLnSpc="1">
            <a:prstTxWarp prst="textNoShape">
              <a:avLst/>
            </a:prstTxWarp>
          </a:bodyPr>
          <a:lstStyle>
            <a:lvl1pPr defTabSz="899975">
              <a:spcBef>
                <a:spcPct val="0"/>
              </a:spcBef>
              <a:defRPr sz="11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680963" y="9387809"/>
            <a:ext cx="3107187" cy="535655"/>
          </a:xfrm>
          <a:prstGeom prst="rect">
            <a:avLst/>
          </a:prstGeom>
          <a:noFill/>
          <a:ln w="9525">
            <a:noFill/>
            <a:miter lim="800000"/>
            <a:headEnd/>
            <a:tailEnd/>
          </a:ln>
          <a:effectLst/>
        </p:spPr>
        <p:txBody>
          <a:bodyPr vert="horz" wrap="square" lIns="252000" tIns="144000" rIns="252000" bIns="144000" numCol="1" anchor="b" anchorCtr="0" compatLnSpc="1">
            <a:prstTxWarp prst="textNoShape">
              <a:avLst/>
            </a:prstTxWarp>
          </a:bodyPr>
          <a:lstStyle>
            <a:lvl1pPr algn="r" defTabSz="899975">
              <a:spcBef>
                <a:spcPct val="0"/>
              </a:spcBef>
              <a:defRPr sz="1100">
                <a:solidFill>
                  <a:schemeClr val="tx1"/>
                </a:solidFill>
                <a:latin typeface="Siemens Sans" pitchFamily="2" charset="0"/>
              </a:defRPr>
            </a:lvl1pPr>
          </a:lstStyle>
          <a:p>
            <a:r>
              <a:rPr lang="de-DE" dirty="0">
                <a:latin typeface="Arial" pitchFamily="34" charset="0"/>
              </a:rPr>
              <a:t>Handout </a:t>
            </a:r>
            <a:fld id="{BFC713D8-7968-482B-A79F-9C586FE5053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2" y="1"/>
            <a:ext cx="3107188" cy="535655"/>
          </a:xfrm>
          <a:prstGeom prst="rect">
            <a:avLst/>
          </a:prstGeom>
          <a:noFill/>
          <a:ln w="9525">
            <a:noFill/>
            <a:miter lim="800000"/>
            <a:headEnd/>
            <a:tailEnd/>
          </a:ln>
          <a:effectLst/>
        </p:spPr>
        <p:txBody>
          <a:bodyPr vert="horz" wrap="square" lIns="252000" tIns="144000" rIns="252000" bIns="144000" numCol="1" anchor="t" anchorCtr="0" compatLnSpc="1">
            <a:prstTxWarp prst="textNoShape">
              <a:avLst/>
            </a:prstTxWarp>
          </a:bodyPr>
          <a:lstStyle>
            <a:lvl1pPr defTabSz="899975">
              <a:spcBef>
                <a:spcPct val="0"/>
              </a:spcBef>
              <a:defRPr sz="11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680963" y="1"/>
            <a:ext cx="3105670" cy="535655"/>
          </a:xfrm>
          <a:prstGeom prst="rect">
            <a:avLst/>
          </a:prstGeom>
          <a:noFill/>
          <a:ln w="9525">
            <a:noFill/>
            <a:miter lim="800000"/>
            <a:headEnd/>
            <a:tailEnd/>
          </a:ln>
          <a:effectLst/>
        </p:spPr>
        <p:txBody>
          <a:bodyPr vert="horz" wrap="square" lIns="252000" tIns="144000" rIns="252000" bIns="144000" numCol="1" anchor="t" anchorCtr="0" compatLnSpc="1">
            <a:prstTxWarp prst="textNoShape">
              <a:avLst/>
            </a:prstTxWarp>
          </a:bodyPr>
          <a:lstStyle>
            <a:lvl1pPr algn="r" defTabSz="899975">
              <a:spcBef>
                <a:spcPct val="0"/>
              </a:spcBef>
              <a:defRPr sz="11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139700" y="757238"/>
            <a:ext cx="6492875" cy="36512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57699" y="4676204"/>
            <a:ext cx="6272753" cy="442684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7830" name="Rectangle 6"/>
          <p:cNvSpPr>
            <a:spLocks noGrp="1" noChangeArrowheads="1"/>
          </p:cNvSpPr>
          <p:nvPr>
            <p:ph type="ftr" sz="quarter" idx="4"/>
          </p:nvPr>
        </p:nvSpPr>
        <p:spPr bwMode="auto">
          <a:xfrm>
            <a:off x="2" y="9387808"/>
            <a:ext cx="3107188" cy="534115"/>
          </a:xfrm>
          <a:prstGeom prst="rect">
            <a:avLst/>
          </a:prstGeom>
          <a:noFill/>
          <a:ln w="9525">
            <a:noFill/>
            <a:miter lim="800000"/>
            <a:headEnd/>
            <a:tailEnd/>
          </a:ln>
          <a:effectLst/>
        </p:spPr>
        <p:txBody>
          <a:bodyPr vert="horz" wrap="square" lIns="252000" tIns="144000" rIns="252000" bIns="144000" numCol="1" anchor="b" anchorCtr="0" compatLnSpc="1">
            <a:prstTxWarp prst="textNoShape">
              <a:avLst/>
            </a:prstTxWarp>
          </a:bodyPr>
          <a:lstStyle>
            <a:lvl1pPr defTabSz="899975">
              <a:spcBef>
                <a:spcPct val="0"/>
              </a:spcBef>
              <a:defRPr sz="11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680963" y="9387808"/>
            <a:ext cx="3105670" cy="534115"/>
          </a:xfrm>
          <a:prstGeom prst="rect">
            <a:avLst/>
          </a:prstGeom>
          <a:noFill/>
          <a:ln w="9525">
            <a:noFill/>
            <a:miter lim="800000"/>
            <a:headEnd/>
            <a:tailEnd/>
          </a:ln>
          <a:effectLst/>
        </p:spPr>
        <p:txBody>
          <a:bodyPr vert="horz" wrap="square" lIns="252000" tIns="144000" rIns="252000" bIns="144000" numCol="1" anchor="b" anchorCtr="0" compatLnSpc="1">
            <a:prstTxWarp prst="textNoShape">
              <a:avLst/>
            </a:prstTxWarp>
          </a:bodyPr>
          <a:lstStyle>
            <a:lvl1pPr algn="r" defTabSz="899975">
              <a:spcBef>
                <a:spcPct val="0"/>
              </a:spcBef>
              <a:defRPr sz="1100">
                <a:solidFill>
                  <a:schemeClr val="tx1"/>
                </a:solidFill>
                <a:latin typeface="Siemens Sans" pitchFamily="2" charset="0"/>
              </a:defRPr>
            </a:lvl1pPr>
          </a:lstStyle>
          <a:p>
            <a:r>
              <a:rPr lang="de-DE" dirty="0">
                <a:latin typeface="Arial" pitchFamily="34" charset="0"/>
              </a:rPr>
              <a:t>Notes </a:t>
            </a:r>
            <a:fld id="{AD141568-5488-4AC9-B82D-9F5CE1225E2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ts val="0"/>
      </a:spcAft>
      <a:defRPr sz="1200" kern="1200">
        <a:solidFill>
          <a:schemeClr val="tx1"/>
        </a:solidFill>
        <a:latin typeface="Arial" panose="020B0604020202020204" pitchFamily="34" charset="0"/>
        <a:ea typeface="ＭＳ Ｐゴシック" charset="-128"/>
        <a:cs typeface="Arial" panose="020B0604020202020204" pitchFamily="34" charset="0"/>
      </a:defRPr>
    </a:lvl1pPr>
    <a:lvl2pPr marL="126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2pPr>
    <a:lvl3pPr marL="252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3pPr>
    <a:lvl4pPr marL="378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4pPr>
    <a:lvl5pPr marL="504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5pPr>
    <a:lvl6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6pPr>
    <a:lvl7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7pPr>
    <a:lvl8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8pPr>
    <a:lvl9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57238"/>
            <a:ext cx="6492875" cy="36512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dirty="0">
                <a:latin typeface="Arial" pitchFamily="34" charset="0"/>
              </a:rPr>
              <a:t>Notes </a:t>
            </a:r>
            <a:fld id="{AD141568-5488-4AC9-B82D-9F5CE1225E2A}" type="slidenum">
              <a:rPr lang="de-DE" smtClean="0">
                <a:latin typeface="Arial" pitchFamily="34" charset="0"/>
              </a:rPr>
              <a:pPr/>
              <a:t>1</a:t>
            </a:fld>
            <a:endParaRPr lang="de-DE" dirty="0">
              <a:latin typeface="Arial" pitchFamily="34" charset="0"/>
            </a:endParaRPr>
          </a:p>
        </p:txBody>
      </p:sp>
    </p:spTree>
    <p:extLst>
      <p:ext uri="{BB962C8B-B14F-4D97-AF65-F5344CB8AC3E}">
        <p14:creationId xmlns:p14="http://schemas.microsoft.com/office/powerpoint/2010/main" val="262166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4.xml"/><Relationship Id="rId7" Type="http://schemas.openxmlformats.org/officeDocument/2006/relationships/image" Target="../media/image1.emf"/><Relationship Id="rId2" Type="http://schemas.openxmlformats.org/officeDocument/2006/relationships/tags" Target="../tags/tag3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vmlDrawing" Target="../drawings/vmlDrawing4.vml"/><Relationship Id="rId6" Type="http://schemas.openxmlformats.org/officeDocument/2006/relationships/tags" Target="../tags/tag63.xml"/><Relationship Id="rId5" Type="http://schemas.openxmlformats.org/officeDocument/2006/relationships/tags" Target="../tags/tag62.xml"/><Relationship Id="rId10" Type="http://schemas.openxmlformats.org/officeDocument/2006/relationships/image" Target="../media/image4.emf"/><Relationship Id="rId4" Type="http://schemas.openxmlformats.org/officeDocument/2006/relationships/tags" Target="../tags/tag61.xml"/><Relationship Id="rId9" Type="http://schemas.openxmlformats.org/officeDocument/2006/relationships/oleObject" Target="../embeddings/oleObject4.bin"/></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customXml" Target="../../customXml/item17.xml"/><Relationship Id="rId5" Type="http://schemas.openxmlformats.org/officeDocument/2006/relationships/slideMaster" Target="../slideMasters/slideMaster1.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73.xml"/><Relationship Id="rId7" Type="http://schemas.openxmlformats.org/officeDocument/2006/relationships/slideMaster" Target="../slideMasters/slideMaster1.xml"/><Relationship Id="rId2" Type="http://schemas.openxmlformats.org/officeDocument/2006/relationships/customXml" Target="../../customXml/item4.xml"/><Relationship Id="rId1" Type="http://schemas.openxmlformats.org/officeDocument/2006/relationships/vmlDrawing" Target="../drawings/vmlDrawing5.v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customXml" Target="../../customXml/item10.xml"/><Relationship Id="rId5" Type="http://schemas.openxmlformats.org/officeDocument/2006/relationships/slideMaster" Target="../slideMasters/slideMaster1.xml"/><Relationship Id="rId4" Type="http://schemas.openxmlformats.org/officeDocument/2006/relationships/tags" Target="../tags/tag79.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3.xml"/><Relationship Id="rId1" Type="http://schemas.openxmlformats.org/officeDocument/2006/relationships/tags" Target="../tags/tag8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customXml" Target="../../customXml/item18.xml"/><Relationship Id="rId6" Type="http://schemas.openxmlformats.org/officeDocument/2006/relationships/slideMaster" Target="../slideMasters/slideMaster1.xml"/><Relationship Id="rId5" Type="http://schemas.openxmlformats.org/officeDocument/2006/relationships/tags" Target="../tags/tag87.xml"/><Relationship Id="rId4" Type="http://schemas.openxmlformats.org/officeDocument/2006/relationships/tags" Target="../tags/tag8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customXml" Target="../../customXml/item5.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slideMaster" Target="../slideMasters/slideMaster1.xml"/><Relationship Id="rId2" Type="http://schemas.openxmlformats.org/officeDocument/2006/relationships/tags" Target="../tags/tag93.xml"/><Relationship Id="rId1" Type="http://schemas.openxmlformats.org/officeDocument/2006/relationships/customXml" Target="../../customXml/item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customXml" Target="../../customXml/item6.xml"/><Relationship Id="rId5" Type="http://schemas.openxmlformats.org/officeDocument/2006/relationships/slideMaster" Target="../slideMasters/slideMaster1.xml"/><Relationship Id="rId4" Type="http://schemas.openxmlformats.org/officeDocument/2006/relationships/tags" Target="../tags/tag10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customXml" Target="../../customXml/item15.xml"/><Relationship Id="rId5" Type="http://schemas.openxmlformats.org/officeDocument/2006/relationships/slideMaster" Target="../slideMasters/slideMaster1.xml"/><Relationship Id="rId4" Type="http://schemas.openxmlformats.org/officeDocument/2006/relationships/tags" Target="../tags/tag10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customXml" Target="../../customXml/item7.xml"/><Relationship Id="rId5" Type="http://schemas.openxmlformats.org/officeDocument/2006/relationships/slideMaster" Target="../slideMasters/slideMaster1.xml"/><Relationship Id="rId4" Type="http://schemas.openxmlformats.org/officeDocument/2006/relationships/tags" Target="../tags/tag106.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customXml" Target="../../customXml/item9.xml"/><Relationship Id="rId6" Type="http://schemas.openxmlformats.org/officeDocument/2006/relationships/slideMaster" Target="../slideMasters/slideMaster1.xml"/><Relationship Id="rId5" Type="http://schemas.openxmlformats.org/officeDocument/2006/relationships/tags" Target="../tags/tag110.xml"/><Relationship Id="rId4" Type="http://schemas.openxmlformats.org/officeDocument/2006/relationships/tags" Target="../tags/tag10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slideMaster" Target="../slideMasters/slideMaster1.xml"/><Relationship Id="rId2" Type="http://schemas.openxmlformats.org/officeDocument/2006/relationships/tags" Target="../tags/tag111.xml"/><Relationship Id="rId1" Type="http://schemas.openxmlformats.org/officeDocument/2006/relationships/customXml" Target="../../customXml/item14.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customXml" Target="../../customXml/item19.xml"/><Relationship Id="rId6" Type="http://schemas.openxmlformats.org/officeDocument/2006/relationships/slideMaster" Target="../slideMasters/slideMaster1.xml"/><Relationship Id="rId5" Type="http://schemas.openxmlformats.org/officeDocument/2006/relationships/tags" Target="../tags/tag119.xml"/><Relationship Id="rId4" Type="http://schemas.openxmlformats.org/officeDocument/2006/relationships/tags" Target="../tags/tag118.xml"/></Relationships>
</file>

<file path=ppt/slideLayouts/_rels/slideLayout2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customXml" Target="../../customXml/item1.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7.xml"/><Relationship Id="rId1" Type="http://schemas.openxmlformats.org/officeDocument/2006/relationships/tags" Target="../tags/tag126.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customXml" Target="../../customXml/item13.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4.emf"/><Relationship Id="rId2" Type="http://schemas.openxmlformats.org/officeDocument/2006/relationships/customXml" Target="../../customXml/item1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5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841672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43" name="think-cell Folie" r:id="rId6" imgW="360" imgH="360" progId="">
                  <p:embed/>
                </p:oleObj>
              </mc:Choice>
              <mc:Fallback>
                <p:oleObj name="think-cell Folie" r:id="rId6" imgW="360" imgH="360" progId="">
                  <p:embed/>
                  <p:pic>
                    <p:nvPicPr>
                      <p:cNvPr id="0" name="Picture 1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9" name="Grafik 58"/>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550" y="1588"/>
            <a:ext cx="12199900" cy="6856412"/>
          </a:xfrm>
          <a:prstGeom prst="rect">
            <a:avLst/>
          </a:prstGeom>
        </p:spPr>
      </p:pic>
      <p:sp>
        <p:nvSpPr>
          <p:cNvPr id="4" name="cdtRectangle 115 Id57350"/>
          <p:cNvSpPr>
            <a:spLocks noGrp="1" noChangeArrowheads="1"/>
          </p:cNvSpPr>
          <p:nvPr>
            <p:ph type="ctrTitle" hasCustomPrompt="1"/>
            <p:custDataLst>
              <p:tags r:id="rId3"/>
            </p:custDataLst>
          </p:nvPr>
        </p:nvSpPr>
        <p:spPr bwMode="ltGray">
          <a:xfrm>
            <a:off x="627063" y="4139290"/>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5" name="cdtText Box 101 Id11"/>
          <p:cNvSpPr txBox="1">
            <a:spLocks noChangeArrowheads="1"/>
          </p:cNvSpPr>
          <p:nvPr userDrawn="1">
            <p:custDataLst>
              <p:tags r:id="rId4"/>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9"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URL</a:t>
            </a:r>
          </a:p>
        </p:txBody>
      </p:sp>
      <p:sp>
        <p:nvSpPr>
          <p:cNvPr id="10"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a:t>
            </a:r>
            <a:r>
              <a:rPr lang="de-DE" noProof="0" dirty="0" err="1"/>
              <a:t>confidentiality</a:t>
            </a:r>
            <a:r>
              <a:rPr lang="de-DE" noProof="0" dirty="0"/>
              <a:t> </a:t>
            </a:r>
            <a:r>
              <a:rPr lang="de-DE" noProof="0" dirty="0" err="1"/>
              <a:t>note</a:t>
            </a:r>
            <a:endParaRPr lang="de-DE" noProof="0" dirty="0"/>
          </a:p>
        </p:txBody>
      </p:sp>
      <p:grpSp>
        <p:nvGrpSpPr>
          <p:cNvPr id="83" name="Gruppieren 82"/>
          <p:cNvGrpSpPr/>
          <p:nvPr userDrawn="1"/>
        </p:nvGrpSpPr>
        <p:grpSpPr>
          <a:xfrm>
            <a:off x="-216000" y="-216000"/>
            <a:ext cx="12628800" cy="7290000"/>
            <a:chOff x="-216000" y="-216000"/>
            <a:chExt cx="12628800" cy="7290000"/>
          </a:xfrm>
        </p:grpSpPr>
        <p:cxnSp>
          <p:nvCxnSpPr>
            <p:cNvPr id="84" name="Gerade Verbindung 8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userDrawn="1"/>
        </p:nvGrpSpPr>
        <p:grpSpPr bwMode="gray">
          <a:xfrm>
            <a:off x="9555163" y="323850"/>
            <a:ext cx="2159000" cy="914400"/>
            <a:chOff x="6019" y="204"/>
            <a:chExt cx="1360" cy="576"/>
          </a:xfrm>
        </p:grpSpPr>
        <p:sp>
          <p:nvSpPr>
            <p:cNvPr id="32"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668618151"/>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Bildplatzhalter 3"/>
          <p:cNvSpPr>
            <a:spLocks noGrp="1"/>
          </p:cNvSpPr>
          <p:nvPr>
            <p:ph type="pic" sz="quarter" idx="10"/>
          </p:nvPr>
        </p:nvSpPr>
        <p:spPr>
          <a:xfrm>
            <a:off x="0" y="1440000"/>
            <a:ext cx="12204000" cy="4752000"/>
          </a:xfrm>
        </p:spPr>
        <p:txBody>
          <a:bodyPr tIns="1800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33144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userDrawn="1"/>
        </p:nvSpPr>
        <p:spPr bwMode="auto">
          <a:xfrm>
            <a:off x="0" y="0"/>
            <a:ext cx="12198350" cy="1439999"/>
          </a:xfrm>
          <a:prstGeom prst="rect">
            <a:avLst/>
          </a:prstGeom>
          <a:solidFill>
            <a:srgbClr val="FFFFFF"/>
          </a:solidFill>
          <a:ln w="127">
            <a:solidFill>
              <a:srgbClr val="FFFFFF"/>
            </a:solid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784"/>
            <a:ext cx="12196800" cy="6858000"/>
          </a:xfrm>
          <a:noFill/>
        </p:spPr>
        <p:txBody>
          <a:bodyPr tIns="1800000"/>
          <a:lstStyle>
            <a:lvl1pPr algn="ctr">
              <a:defRPr/>
            </a:lvl1pPr>
          </a:lstStyle>
          <a:p>
            <a:r>
              <a:rPr lang="en-US" noProof="0" dirty="0"/>
              <a:t>Click icon to add picture</a:t>
            </a:r>
          </a:p>
        </p:txBody>
      </p:sp>
      <p:sp>
        <p:nvSpPr>
          <p:cNvPr id="2" name="Titel 1"/>
          <p:cNvSpPr>
            <a:spLocks noGrp="1"/>
          </p:cNvSpPr>
          <p:nvPr>
            <p:ph type="title"/>
          </p:nvPr>
        </p:nvSpPr>
        <p:spPr bwMode="gray"/>
        <p:txBody>
          <a:bodyPr/>
          <a:lstStyle>
            <a:lvl1pPr>
              <a:defRPr>
                <a:solidFill>
                  <a:schemeClr val="tx1"/>
                </a:solidFill>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6" name="Gruppieren 5"/>
          <p:cNvGrpSpPr/>
          <p:nvPr userDrawn="1"/>
        </p:nvGrpSpPr>
        <p:grpSpPr>
          <a:xfrm>
            <a:off x="-216000" y="-216000"/>
            <a:ext cx="12628800" cy="7290000"/>
            <a:chOff x="-216000" y="-216000"/>
            <a:chExt cx="12628800" cy="7290000"/>
          </a:xfrm>
        </p:grpSpPr>
        <p:cxnSp>
          <p:nvCxnSpPr>
            <p:cNvPr id="7" name="Gerade Verbindung 6"/>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29315948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3"/>
            </p:custDataLst>
            <p:extLst>
              <p:ext uri="{D42A27DB-BD31-4B8C-83A1-F6EECF244321}">
                <p14:modId xmlns:p14="http://schemas.microsoft.com/office/powerpoint/2010/main" val="4777639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58" name="think-cell Folie" r:id="rId9" imgW="360" imgH="360" progId="">
                  <p:embed/>
                </p:oleObj>
              </mc:Choice>
              <mc:Fallback>
                <p:oleObj name="think-cell Folie" r:id="rId9" imgW="360" imgH="360" progId="">
                  <p:embed/>
                  <p:pic>
                    <p:nvPicPr>
                      <p:cNvPr id="0" name="Picture 1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uppieren 6"/>
          <p:cNvGrpSpPr/>
          <p:nvPr userDrawn="1"/>
        </p:nvGrpSpPr>
        <p:grpSpPr>
          <a:xfrm>
            <a:off x="0" y="0"/>
            <a:ext cx="12198350" cy="6861907"/>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noProof="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bwMode="gray"/>
        <p:txBody>
          <a:bodyPr/>
          <a:lstStyle>
            <a:lvl1pPr>
              <a:defRPr>
                <a:solidFill>
                  <a:schemeClr val="tx1"/>
                </a:solidFill>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8" name="Gruppieren 7"/>
          <p:cNvGrpSpPr/>
          <p:nvPr userDrawn="1"/>
        </p:nvGrpSpPr>
        <p:grpSpPr>
          <a:xfrm>
            <a:off x="-216000" y="-216000"/>
            <a:ext cx="12628800" cy="7290000"/>
            <a:chOff x="-216000" y="-216000"/>
            <a:chExt cx="12628800" cy="7290000"/>
          </a:xfrm>
        </p:grpSpPr>
        <p:cxnSp>
          <p:nvCxnSpPr>
            <p:cNvPr id="9" name="Gerade Verbindung 8"/>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Gerade Verbindung 28"/>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29"/>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1" name="cdtText Box 133 Id16"/>
          <p:cNvSpPr txBox="1">
            <a:spLocks noChangeArrowheads="1"/>
          </p:cNvSpPr>
          <p:nvPr userDrawn="1">
            <p:custDataLst>
              <p:tags r:id="rId4"/>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noProof="0" dirty="0" err="1">
                <a:solidFill>
                  <a:schemeClr val="tx1"/>
                </a:solidFill>
              </a:rPr>
              <a:t>Unrestricted</a:t>
            </a:r>
            <a:r>
              <a:rPr lang="de-DE" sz="1000" b="1" noProof="0" dirty="0">
                <a:solidFill>
                  <a:schemeClr val="tx1"/>
                </a:solidFill>
              </a:rPr>
              <a:t> © Siemens Mobility 2018</a:t>
            </a:r>
          </a:p>
        </p:txBody>
      </p:sp>
      <p:sp>
        <p:nvSpPr>
          <p:cNvPr id="32" name="cdtTextBox 12 Id17"/>
          <p:cNvSpPr txBox="1"/>
          <p:nvPr userDrawn="1">
            <p:custDataLst>
              <p:tags r:id="rId5"/>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de-DE" sz="1000" noProof="0" dirty="0">
                <a:solidFill>
                  <a:schemeClr val="tx1"/>
                </a:solidFill>
              </a:rPr>
              <a:t>August 2018</a:t>
            </a:r>
          </a:p>
        </p:txBody>
      </p:sp>
      <p:sp>
        <p:nvSpPr>
          <p:cNvPr id="33" name="cdtTextBox 11 Id18"/>
          <p:cNvSpPr txBox="1"/>
          <p:nvPr userDrawn="1">
            <p:custDataLst>
              <p:tags r:id="rId6"/>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de-DE" sz="1000" noProof="0" dirty="0">
                <a:solidFill>
                  <a:schemeClr val="tx1"/>
                </a:solidFill>
              </a:rPr>
              <a:t>Page </a:t>
            </a:r>
            <a:fld id="{91E7552C-A157-4A4F-8E99-698C0325FC94}" type="slidenum">
              <a:rPr lang="de-DE" sz="1000" noProof="0" smtClean="0">
                <a:solidFill>
                  <a:schemeClr val="tx1"/>
                </a:solidFill>
              </a:rPr>
              <a:pPr>
                <a:lnSpc>
                  <a:spcPct val="110000"/>
                </a:lnSpc>
                <a:spcBef>
                  <a:spcPts val="0"/>
                </a:spcBef>
              </a:pPr>
              <a:t>‹#›</a:t>
            </a:fld>
            <a:endParaRPr lang="de-DE" sz="1000" noProof="0" dirty="0">
              <a:solidFill>
                <a:schemeClr val="tx1"/>
              </a:solidFill>
            </a:endParaRPr>
          </a:p>
        </p:txBody>
      </p:sp>
      <p:sp>
        <p:nvSpPr>
          <p:cNvPr id="34" name="cdtTextBox 13 Id19"/>
          <p:cNvSpPr txBox="1"/>
          <p:nvPr userDrawn="1">
            <p:custDataLst>
              <p:tags r:id="rId7"/>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a:solidFill>
                  <a:schemeClr val="tx1"/>
                </a:solidFill>
              </a:rPr>
              <a:t>Siemens Mobility</a:t>
            </a:r>
          </a:p>
        </p:txBody>
      </p:sp>
      <p:grpSp>
        <p:nvGrpSpPr>
          <p:cNvPr id="35" name="Group 33"/>
          <p:cNvGrpSpPr>
            <a:grpSpLocks noChangeAspect="1"/>
          </p:cNvGrpSpPr>
          <p:nvPr userDrawn="1"/>
        </p:nvGrpSpPr>
        <p:grpSpPr bwMode="gray">
          <a:xfrm>
            <a:off x="9555163" y="323850"/>
            <a:ext cx="2159000" cy="914400"/>
            <a:chOff x="6019" y="204"/>
            <a:chExt cx="1360" cy="576"/>
          </a:xfrm>
        </p:grpSpPr>
        <p:sp>
          <p:nvSpPr>
            <p:cNvPr id="3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2"/>
    </p:custDataLst>
    <p:extLst>
      <p:ext uri="{BB962C8B-B14F-4D97-AF65-F5344CB8AC3E}">
        <p14:creationId xmlns:p14="http://schemas.microsoft.com/office/powerpoint/2010/main" val="75376607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0"/>
            <a:ext cx="12198350" cy="6861907"/>
          </a:xfrm>
          <a:prstGeom prst="rect">
            <a:avLst/>
          </a:prstGeom>
          <a:solidFill>
            <a:srgbClr val="50BED7"/>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bwMode="gray"/>
        <p:txBody>
          <a:bodyPr/>
          <a:lstStyle>
            <a:lvl1pPr>
              <a:defRPr>
                <a:solidFill>
                  <a:schemeClr val="tx1"/>
                </a:solidFill>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4" name="Gruppieren 3"/>
          <p:cNvGrpSpPr/>
          <p:nvPr userDrawn="1"/>
        </p:nvGrpSpPr>
        <p:grpSpPr>
          <a:xfrm>
            <a:off x="-216000" y="-216000"/>
            <a:ext cx="12628800" cy="7290000"/>
            <a:chOff x="-216000" y="-216000"/>
            <a:chExt cx="12628800" cy="7290000"/>
          </a:xfrm>
        </p:grpSpPr>
        <p:cxnSp>
          <p:nvCxnSpPr>
            <p:cNvPr id="5" name="Gerade Verbindung 4"/>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Gerade Verbindung 5"/>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 Verbindung 6"/>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27" name="cdtText Box 133 Id16"/>
          <p:cNvSpPr txBox="1">
            <a:spLocks noChangeArrowheads="1"/>
          </p:cNvSpPr>
          <p:nvPr userDrawn="1">
            <p:custDataLst>
              <p:tags r:id="rId2"/>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noProof="0" dirty="0">
                <a:solidFill>
                  <a:schemeClr val="tx1"/>
                </a:solidFill>
              </a:rPr>
              <a:t>Frei verwendbar © Siemens AG 2018</a:t>
            </a:r>
          </a:p>
        </p:txBody>
      </p:sp>
      <p:sp>
        <p:nvSpPr>
          <p:cNvPr id="28" name="cdtTextBox 12 Id17"/>
          <p:cNvSpPr txBox="1"/>
          <p:nvPr userDrawn="1">
            <p:custDataLst>
              <p:tags r:id="rId3"/>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de-DE" sz="1000" noProof="0" dirty="0">
                <a:solidFill>
                  <a:schemeClr val="tx1"/>
                </a:solidFill>
              </a:rPr>
              <a:t>August 2018</a:t>
            </a:r>
          </a:p>
        </p:txBody>
      </p:sp>
      <p:sp>
        <p:nvSpPr>
          <p:cNvPr id="29" name="cdtTextBox 11 Id18"/>
          <p:cNvSpPr txBox="1"/>
          <p:nvPr userDrawn="1">
            <p:custDataLst>
              <p:tags r:id="rId4"/>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de-DE" sz="1000" noProof="0" dirty="0">
                <a:solidFill>
                  <a:schemeClr val="tx1"/>
                </a:solidFill>
              </a:rPr>
              <a:t>Page </a:t>
            </a:r>
            <a:fld id="{91E7552C-A157-4A4F-8E99-698C0325FC94}" type="slidenum">
              <a:rPr lang="de-DE" sz="1000" noProof="0" smtClean="0">
                <a:solidFill>
                  <a:schemeClr val="tx1"/>
                </a:solidFill>
              </a:rPr>
              <a:pPr>
                <a:lnSpc>
                  <a:spcPct val="110000"/>
                </a:lnSpc>
                <a:spcBef>
                  <a:spcPts val="0"/>
                </a:spcBef>
              </a:pPr>
              <a:t>‹#›</a:t>
            </a:fld>
            <a:endParaRPr lang="de-DE" sz="1000" noProof="0" dirty="0">
              <a:solidFill>
                <a:schemeClr val="tx1"/>
              </a:solidFill>
            </a:endParaRPr>
          </a:p>
        </p:txBody>
      </p:sp>
      <p:sp>
        <p:nvSpPr>
          <p:cNvPr id="30" name="cdtTextBox 13 Id19"/>
          <p:cNvSpPr txBox="1"/>
          <p:nvPr userDrawn="1">
            <p:custDataLst>
              <p:tags r:id="rId5"/>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a:solidFill>
                  <a:schemeClr val="tx1"/>
                </a:solidFill>
              </a:rPr>
              <a:t>Siemens Mobility</a:t>
            </a:r>
          </a:p>
        </p:txBody>
      </p:sp>
    </p:spTree>
    <p:custDataLst>
      <p:tags r:id="rId1"/>
    </p:custDataLst>
    <p:extLst>
      <p:ext uri="{BB962C8B-B14F-4D97-AF65-F5344CB8AC3E}">
        <p14:creationId xmlns:p14="http://schemas.microsoft.com/office/powerpoint/2010/main" val="197993143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4"/>
            </p:custDataLst>
          </p:nvPr>
        </p:nvSpPr>
        <p:spPr>
          <a:xfrm>
            <a:off x="627063" y="1443038"/>
            <a:ext cx="8208962" cy="4748962"/>
          </a:xfrm>
        </p:spPr>
        <p:txBody>
          <a:bodyPr/>
          <a:lstStyle>
            <a:lvl1pPr>
              <a:buFont typeface="Arial" pitchFamily="34" charset="0"/>
              <a:buNone/>
              <a:defRPr/>
            </a:lvl1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1"/>
      <p:tags r:id="rId2"/>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4"/>
            </p:custDataLst>
            <p:extLst>
              <p:ext uri="{D42A27DB-BD31-4B8C-83A1-F6EECF244321}">
                <p14:modId xmlns:p14="http://schemas.microsoft.com/office/powerpoint/2010/main" val="27935060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87" name="think-cell Folie" r:id="rId8" imgW="360" imgH="360" progId="">
                  <p:embed/>
                </p:oleObj>
              </mc:Choice>
              <mc:Fallback>
                <p:oleObj name="think-cell Folie" r:id="rId8" imgW="360" imgH="360" progId="">
                  <p:embed/>
                  <p:pic>
                    <p:nvPicPr>
                      <p:cNvPr id="0" name="Picture 1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cdtTitle 1 Id2"/>
          <p:cNvSpPr>
            <a:spLocks noGrp="1"/>
          </p:cNvSpPr>
          <p:nvPr>
            <p:ph type="title"/>
            <p:custDataLst>
              <p:tags r:id="rId5"/>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6"/>
            </p:custDataLst>
          </p:nvPr>
        </p:nvSpPr>
        <p:spPr>
          <a:xfrm>
            <a:off x="627063" y="1443038"/>
            <a:ext cx="6768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2"/>
      <p:tags r:id="rId3"/>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3"/>
            </p:custDataLst>
          </p:nvPr>
        </p:nvSpPr>
        <p:spPr>
          <a:xfrm>
            <a:off x="627063"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4" name="cdtContent Placeholder 3 Id4"/>
          <p:cNvSpPr>
            <a:spLocks noGrp="1"/>
          </p:cNvSpPr>
          <p:nvPr>
            <p:ph sz="half" idx="2" hasCustomPrompt="1"/>
            <p:custDataLst>
              <p:tags r:id="rId4"/>
            </p:custDataLst>
          </p:nvPr>
        </p:nvSpPr>
        <p:spPr>
          <a:xfrm>
            <a:off x="6243638"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Titel 4"/>
          <p:cNvSpPr>
            <a:spLocks noGrp="1"/>
          </p:cNvSpPr>
          <p:nvPr>
            <p:ph type="title" hasCustomPrompt="1"/>
          </p:nvPr>
        </p:nvSpPr>
        <p:spPr/>
        <p:txBody>
          <a:bodyPr/>
          <a:lstStyle/>
          <a:p>
            <a:r>
              <a:rPr lang="de-DE" dirty="0"/>
              <a:t>Click </a:t>
            </a:r>
            <a:r>
              <a:rPr lang="de-DE" dirty="0" err="1"/>
              <a:t>to</a:t>
            </a:r>
            <a:r>
              <a:rPr lang="de-DE" dirty="0"/>
              <a:t> </a:t>
            </a:r>
            <a:r>
              <a:rPr lang="de-DE" dirty="0" err="1"/>
              <a:t>edit</a:t>
            </a:r>
            <a:r>
              <a:rPr lang="de-DE" dirty="0"/>
              <a:t> Master title style</a:t>
            </a:r>
          </a:p>
        </p:txBody>
      </p:sp>
    </p:spTree>
    <p:custDataLst>
      <p:custData r:id="rId1"/>
      <p:tags r:id="rId2"/>
    </p:custDataLst>
    <p:extLst>
      <p:ext uri="{BB962C8B-B14F-4D97-AF65-F5344CB8AC3E}">
        <p14:creationId xmlns:p14="http://schemas.microsoft.com/office/powerpoint/2010/main" val="160708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sz="half" idx="1" hasCustomPrompt="1"/>
            <p:custDataLst>
              <p:tags r:id="rId2"/>
            </p:custDataLst>
          </p:nvPr>
        </p:nvSpPr>
        <p:spPr>
          <a:xfrm>
            <a:off x="627063"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Bildplatzhalter 4"/>
          <p:cNvSpPr>
            <a:spLocks noGrp="1"/>
          </p:cNvSpPr>
          <p:nvPr>
            <p:ph type="pic" sz="quarter" idx="10"/>
          </p:nvPr>
        </p:nvSpPr>
        <p:spPr>
          <a:xfrm>
            <a:off x="6243637" y="1440000"/>
            <a:ext cx="5472000" cy="2304000"/>
          </a:xfrm>
        </p:spPr>
        <p:txBody>
          <a:bodyPr tIns="648000"/>
          <a:lstStyle>
            <a:lvl1pPr algn="ctr">
              <a:defRPr/>
            </a:lvl1pPr>
          </a:lstStyle>
          <a:p>
            <a:r>
              <a:rPr lang="en-US" noProof="0"/>
              <a:t>Click icon to add picture</a:t>
            </a:r>
            <a:endParaRPr lang="en-US" noProof="0" dirty="0"/>
          </a:p>
        </p:txBody>
      </p:sp>
      <p:sp>
        <p:nvSpPr>
          <p:cNvPr id="6" name="Bildplatzhalter 4"/>
          <p:cNvSpPr>
            <a:spLocks noGrp="1"/>
          </p:cNvSpPr>
          <p:nvPr>
            <p:ph type="pic" sz="quarter" idx="11"/>
          </p:nvPr>
        </p:nvSpPr>
        <p:spPr>
          <a:xfrm>
            <a:off x="6243637" y="3888000"/>
            <a:ext cx="5472000" cy="2304000"/>
          </a:xfrm>
        </p:spPr>
        <p:txBody>
          <a:bodyPr tIns="648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173476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sz="half" idx="1" hasCustomPrompt="1"/>
            <p:custDataLst>
              <p:tags r:id="rId2"/>
            </p:custDataLst>
          </p:nvPr>
        </p:nvSpPr>
        <p:spPr>
          <a:xfrm>
            <a:off x="627063" y="1440000"/>
            <a:ext cx="5904000" cy="4752000"/>
          </a:xfrm>
          <a:solidFill>
            <a:srgbClr val="DFE6ED"/>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Bildplatzhalter 4"/>
          <p:cNvSpPr>
            <a:spLocks noGrp="1"/>
          </p:cNvSpPr>
          <p:nvPr>
            <p:ph type="pic" sz="quarter" idx="10"/>
          </p:nvPr>
        </p:nvSpPr>
        <p:spPr>
          <a:xfrm>
            <a:off x="6243637" y="1746000"/>
            <a:ext cx="5472000" cy="1998000"/>
          </a:xfrm>
        </p:spPr>
        <p:txBody>
          <a:bodyPr tIns="648000"/>
          <a:lstStyle>
            <a:lvl1pPr algn="ctr">
              <a:defRPr/>
            </a:lvl1pPr>
          </a:lstStyle>
          <a:p>
            <a:r>
              <a:rPr lang="en-US" noProof="0"/>
              <a:t>Click icon to add picture</a:t>
            </a:r>
            <a:endParaRPr lang="en-US" noProof="0" dirty="0"/>
          </a:p>
        </p:txBody>
      </p:sp>
      <p:sp>
        <p:nvSpPr>
          <p:cNvPr id="6" name="Bildplatzhalter 4"/>
          <p:cNvSpPr>
            <a:spLocks noGrp="1"/>
          </p:cNvSpPr>
          <p:nvPr>
            <p:ph type="pic" sz="quarter" idx="11"/>
          </p:nvPr>
        </p:nvSpPr>
        <p:spPr>
          <a:xfrm>
            <a:off x="6243637" y="3888000"/>
            <a:ext cx="5472000" cy="1998000"/>
          </a:xfrm>
        </p:spPr>
        <p:txBody>
          <a:bodyPr tIns="648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1883715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4"/>
            </p:custDataLst>
          </p:nvPr>
        </p:nvSpPr>
        <p:spPr>
          <a:xfrm>
            <a:off x="627063" y="1443038"/>
            <a:ext cx="8208962"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5"/>
            </p:custDataLst>
          </p:nvPr>
        </p:nvSpPr>
        <p:spPr>
          <a:xfrm>
            <a:off x="627063" y="3888000"/>
            <a:ext cx="8208962"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1"/>
      <p:tags r:id="rId2"/>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4139290"/>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8"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URL</a:t>
            </a:r>
          </a:p>
        </p:txBody>
      </p:sp>
      <p:sp>
        <p:nvSpPr>
          <p:cNvPr id="11"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a:t>
            </a:r>
            <a:r>
              <a:rPr lang="de-DE" noProof="0" dirty="0" err="1"/>
              <a:t>confidentiality</a:t>
            </a:r>
            <a:r>
              <a:rPr lang="de-DE" noProof="0" dirty="0"/>
              <a:t> </a:t>
            </a:r>
            <a:r>
              <a:rPr lang="de-DE" noProof="0" dirty="0" err="1"/>
              <a:t>note</a:t>
            </a:r>
            <a:endParaRPr lang="de-DE" noProof="0" dirty="0"/>
          </a:p>
        </p:txBody>
      </p:sp>
      <p:grpSp>
        <p:nvGrpSpPr>
          <p:cNvPr id="82" name="Gruppieren 81"/>
          <p:cNvGrpSpPr/>
          <p:nvPr userDrawn="1"/>
        </p:nvGrpSpPr>
        <p:grpSpPr>
          <a:xfrm>
            <a:off x="-216000" y="-216000"/>
            <a:ext cx="12628800"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userDrawn="1"/>
        </p:nvGrpSpPr>
        <p:grpSpPr bwMode="gray">
          <a:xfrm>
            <a:off x="9555163" y="323850"/>
            <a:ext cx="2159000" cy="914400"/>
            <a:chOff x="6019" y="204"/>
            <a:chExt cx="1360" cy="576"/>
          </a:xfrm>
        </p:grpSpPr>
        <p:sp>
          <p:nvSpPr>
            <p:cNvPr id="30"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064173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4"/>
            </p:custDataLst>
          </p:nvPr>
        </p:nvSpPr>
        <p:spPr>
          <a:xfrm>
            <a:off x="627063" y="1443038"/>
            <a:ext cx="360045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5"/>
            </p:custDataLst>
          </p:nvPr>
        </p:nvSpPr>
        <p:spPr>
          <a:xfrm>
            <a:off x="4370388" y="1443038"/>
            <a:ext cx="3600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2" name="cdtContent Placeholder 11 Id12"/>
          <p:cNvSpPr>
            <a:spLocks noGrp="1"/>
          </p:cNvSpPr>
          <p:nvPr>
            <p:ph sz="quarter" idx="14"/>
            <p:custDataLst>
              <p:tags r:id="rId6"/>
            </p:custDataLst>
          </p:nvPr>
        </p:nvSpPr>
        <p:spPr>
          <a:xfrm>
            <a:off x="8115750" y="1443038"/>
            <a:ext cx="3600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1"/>
      <p:tags r:id="rId2"/>
    </p:custData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3" name="cdtContent Placeholder 2 Id3"/>
          <p:cNvSpPr>
            <a:spLocks noGrp="1"/>
          </p:cNvSpPr>
          <p:nvPr>
            <p:ph sz="quarter" idx="1" hasCustomPrompt="1"/>
            <p:custDataLst>
              <p:tags r:id="rId3"/>
            </p:custDataLst>
          </p:nvPr>
        </p:nvSpPr>
        <p:spPr>
          <a:xfrm>
            <a:off x="627063" y="1443038"/>
            <a:ext cx="5472112"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4" name="cdtContent Placeholder 3 Id4"/>
          <p:cNvSpPr>
            <a:spLocks noGrp="1"/>
          </p:cNvSpPr>
          <p:nvPr>
            <p:ph sz="quarter" idx="2" hasCustomPrompt="1"/>
            <p:custDataLst>
              <p:tags r:id="rId4"/>
            </p:custDataLst>
          </p:nvPr>
        </p:nvSpPr>
        <p:spPr>
          <a:xfrm>
            <a:off x="6243638" y="1443038"/>
            <a:ext cx="5472112"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cdtContent Placeholder 4 Id5"/>
          <p:cNvSpPr>
            <a:spLocks noGrp="1"/>
          </p:cNvSpPr>
          <p:nvPr>
            <p:ph sz="quarter" idx="3" hasCustomPrompt="1"/>
            <p:custDataLst>
              <p:tags r:id="rId5"/>
            </p:custDataLst>
          </p:nvPr>
        </p:nvSpPr>
        <p:spPr>
          <a:xfrm>
            <a:off x="627063"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Content Placeholder 5 Id6"/>
          <p:cNvSpPr>
            <a:spLocks noGrp="1"/>
          </p:cNvSpPr>
          <p:nvPr>
            <p:ph sz="quarter" idx="4" hasCustomPrompt="1"/>
            <p:custDataLst>
              <p:tags r:id="rId6"/>
            </p:custDataLst>
          </p:nvPr>
        </p:nvSpPr>
        <p:spPr>
          <a:xfrm>
            <a:off x="6243638"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7" name="Titel 6"/>
          <p:cNvSpPr>
            <a:spLocks noGrp="1"/>
          </p:cNvSpPr>
          <p:nvPr>
            <p:ph type="title" hasCustomPrompt="1"/>
          </p:nvPr>
        </p:nvSpPr>
        <p:spPr/>
        <p:txBody>
          <a:bodyPr/>
          <a:lstStyle/>
          <a:p>
            <a:r>
              <a:rPr lang="de-DE" dirty="0"/>
              <a:t>Click </a:t>
            </a:r>
            <a:r>
              <a:rPr lang="de-DE" dirty="0" err="1"/>
              <a:t>to</a:t>
            </a:r>
            <a:r>
              <a:rPr lang="de-DE" dirty="0"/>
              <a:t> </a:t>
            </a:r>
            <a:r>
              <a:rPr lang="de-DE" dirty="0" err="1"/>
              <a:t>edit</a:t>
            </a:r>
            <a:r>
              <a:rPr lang="de-DE" dirty="0"/>
              <a:t> Master title style</a:t>
            </a:r>
          </a:p>
        </p:txBody>
      </p:sp>
    </p:spTree>
    <p:custDataLst>
      <p:custData r:id="rId1"/>
      <p:tags r:id="rId2"/>
    </p:custDataLst>
    <p:extLst>
      <p:ext uri="{BB962C8B-B14F-4D97-AF65-F5344CB8AC3E}">
        <p14:creationId xmlns:p14="http://schemas.microsoft.com/office/powerpoint/2010/main" val="2557672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5" name="cdtTextplatzhalter 13 Id5"/>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tags r:id="rId2"/>
    </p:custData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8208962"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cdtTextplatzhalter 13 Id5"/>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6768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Textplatzhalter 13 Id6"/>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4032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4804025" y="1443038"/>
            <a:ext cx="4032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Textplatzhalter 13 Id6"/>
          <p:cNvSpPr>
            <a:spLocks noGrp="1"/>
          </p:cNvSpPr>
          <p:nvPr>
            <p:ph type="body" sz="quarter" idx="14" hasCustomPrompt="1"/>
            <p:custDataLst>
              <p:tags r:id="rId5"/>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2592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3362400" y="1443038"/>
            <a:ext cx="2736775"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2" name="cdtContent Placeholder 11 Id12"/>
          <p:cNvSpPr>
            <a:spLocks noGrp="1"/>
          </p:cNvSpPr>
          <p:nvPr>
            <p:ph sz="quarter" idx="14"/>
            <p:custDataLst>
              <p:tags r:id="rId5"/>
            </p:custDataLst>
          </p:nvPr>
        </p:nvSpPr>
        <p:spPr>
          <a:xfrm>
            <a:off x="6243638" y="1443038"/>
            <a:ext cx="2592387"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7" name="cdtTextplatzhalter 13 Id7"/>
          <p:cNvSpPr>
            <a:spLocks noGrp="1"/>
          </p:cNvSpPr>
          <p:nvPr>
            <p:ph type="body" sz="quarter" idx="15" hasCustomPrompt="1"/>
            <p:custDataLst>
              <p:tags r:id="rId6"/>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8208962"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627063" y="3888000"/>
            <a:ext cx="8208962"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Textplatzhalter 13 Id6"/>
          <p:cNvSpPr>
            <a:spLocks noGrp="1"/>
          </p:cNvSpPr>
          <p:nvPr>
            <p:ph type="body" sz="quarter" idx="14" hasCustomPrompt="1"/>
            <p:custDataLst>
              <p:tags r:id="rId5"/>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4032000"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4804024" y="1443038"/>
            <a:ext cx="4032000"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2" name="cdtContent Placeholder 11 Id12"/>
          <p:cNvSpPr>
            <a:spLocks noGrp="1"/>
          </p:cNvSpPr>
          <p:nvPr>
            <p:ph sz="quarter" idx="14"/>
            <p:custDataLst>
              <p:tags r:id="rId5"/>
            </p:custDataLst>
          </p:nvPr>
        </p:nvSpPr>
        <p:spPr>
          <a:xfrm>
            <a:off x="627063" y="3888000"/>
            <a:ext cx="4032000"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5" name="cdtContent Placeholder 14 Id15"/>
          <p:cNvSpPr>
            <a:spLocks noGrp="1"/>
          </p:cNvSpPr>
          <p:nvPr>
            <p:ph sz="quarter" idx="15"/>
            <p:custDataLst>
              <p:tags r:id="rId6"/>
            </p:custDataLst>
          </p:nvPr>
        </p:nvSpPr>
        <p:spPr>
          <a:xfrm>
            <a:off x="4804025" y="3888000"/>
            <a:ext cx="4032000"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0" name="cdtTextplatzhalter 13 Id10"/>
          <p:cNvSpPr>
            <a:spLocks noGrp="1"/>
          </p:cNvSpPr>
          <p:nvPr>
            <p:ph type="body" sz="quarter" idx="16" hasCustomPrompt="1"/>
            <p:custDataLst>
              <p:tags r:id="rId7"/>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Placeholder 12 Id13"/>
          <p:cNvSpPr>
            <a:spLocks noGrp="1"/>
          </p:cNvSpPr>
          <p:nvPr>
            <p:ph type="body" sz="quarter" idx="14" hasCustomPrompt="1"/>
            <p:custDataLst>
              <p:tags r:id="rId2"/>
            </p:custDataLst>
          </p:nvPr>
        </p:nvSpPr>
        <p:spPr bwMode="auto">
          <a:xfrm>
            <a:off x="4658996" y="1440000"/>
            <a:ext cx="7539354"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toc</a:t>
            </a:r>
            <a:r>
              <a:rPr lang="de-DE" noProof="0" dirty="0"/>
              <a:t>/</a:t>
            </a:r>
            <a:r>
              <a:rPr lang="de-DE" noProof="0" dirty="0" err="1"/>
              <a:t>contact</a:t>
            </a:r>
            <a:endParaRPr lang="de-DE" noProof="0" dirty="0"/>
          </a:p>
          <a:p>
            <a:pPr lvl="1"/>
            <a:r>
              <a:rPr lang="de-DE" noProof="0" dirty="0" err="1"/>
              <a:t>chapter</a:t>
            </a:r>
            <a:endParaRPr lang="de-DE" noProof="0" dirty="0"/>
          </a:p>
          <a:p>
            <a:pPr lvl="2"/>
            <a:r>
              <a:rPr lang="de-DE" noProof="0" dirty="0" err="1"/>
              <a:t>active</a:t>
            </a:r>
            <a:r>
              <a:rPr lang="de-DE" noProof="0" dirty="0"/>
              <a:t> </a:t>
            </a:r>
            <a:r>
              <a:rPr lang="de-DE" noProof="0" dirty="0" err="1"/>
              <a:t>chapter</a:t>
            </a:r>
            <a:endParaRPr lang="de-DE" noProof="0" dirty="0"/>
          </a:p>
          <a:p>
            <a:pPr lvl="3"/>
            <a:r>
              <a:rPr lang="de-DE" noProof="0" dirty="0" err="1"/>
              <a:t>subchapter</a:t>
            </a:r>
            <a:endParaRPr lang="de-DE" noProof="0" dirty="0"/>
          </a:p>
          <a:p>
            <a:pPr lvl="4"/>
            <a:r>
              <a:rPr lang="de-DE" noProof="0" dirty="0" err="1"/>
              <a:t>active</a:t>
            </a:r>
            <a:r>
              <a:rPr lang="de-DE" noProof="0" dirty="0"/>
              <a:t> </a:t>
            </a:r>
            <a:r>
              <a:rPr lang="de-DE" noProof="0" dirty="0" err="1"/>
              <a:t>subchapter</a:t>
            </a:r>
            <a:endParaRPr lang="de-DE" noProof="0" dirty="0"/>
          </a:p>
        </p:txBody>
      </p:sp>
      <p:sp>
        <p:nvSpPr>
          <p:cNvPr id="8" name="Bildplatzhalter 7"/>
          <p:cNvSpPr>
            <a:spLocks noGrp="1"/>
          </p:cNvSpPr>
          <p:nvPr>
            <p:ph type="pic" sz="quarter" idx="15"/>
          </p:nvPr>
        </p:nvSpPr>
        <p:spPr>
          <a:xfrm>
            <a:off x="0" y="1440000"/>
            <a:ext cx="4514400" cy="4752000"/>
          </a:xfrm>
        </p:spPr>
        <p:txBody>
          <a:bodyPr tIns="1800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79033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pic>
        <p:nvPicPr>
          <p:cNvPr id="58" name="Grafik 57"/>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12198350" cy="6858000"/>
          </a:xfrm>
          <a:prstGeom prst="rect">
            <a:avLst/>
          </a:prstGeom>
        </p:spPr>
      </p:pic>
      <p:sp>
        <p:nvSpPr>
          <p:cNvPr id="4" name="cdtRectangle 115 Id57350"/>
          <p:cNvSpPr>
            <a:spLocks noGrp="1" noChangeArrowheads="1"/>
          </p:cNvSpPr>
          <p:nvPr>
            <p:ph type="ctrTitle"/>
            <p:custDataLst>
              <p:tags r:id="rId1"/>
            </p:custDataLst>
          </p:nvPr>
        </p:nvSpPr>
        <p:spPr bwMode="ltGray">
          <a:xfrm>
            <a:off x="627063" y="4568395"/>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grpSp>
        <p:nvGrpSpPr>
          <p:cNvPr id="82" name="Gruppieren 81"/>
          <p:cNvGrpSpPr/>
          <p:nvPr userDrawn="1"/>
        </p:nvGrpSpPr>
        <p:grpSpPr>
          <a:xfrm>
            <a:off x="-216000" y="-216000"/>
            <a:ext cx="12628800"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8" name="Group 33"/>
          <p:cNvGrpSpPr>
            <a:grpSpLocks noChangeAspect="1"/>
          </p:cNvGrpSpPr>
          <p:nvPr userDrawn="1"/>
        </p:nvGrpSpPr>
        <p:grpSpPr bwMode="gray">
          <a:xfrm>
            <a:off x="9555163" y="323850"/>
            <a:ext cx="2159000" cy="914400"/>
            <a:chOff x="6019" y="204"/>
            <a:chExt cx="1360" cy="576"/>
          </a:xfrm>
        </p:grpSpPr>
        <p:sp>
          <p:nvSpPr>
            <p:cNvPr id="29"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905375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876" y="2130426"/>
            <a:ext cx="10368598" cy="1470025"/>
          </a:xfrm>
        </p:spPr>
        <p:txBody>
          <a:bodyPr/>
          <a:lstStyle/>
          <a:p>
            <a:r>
              <a:rPr lang="cs-CZ"/>
              <a:t>Klepnutím lze upravit styl předlohy nadpisů.</a:t>
            </a:r>
            <a:endParaRPr lang="de-DE"/>
          </a:p>
        </p:txBody>
      </p:sp>
      <p:sp>
        <p:nvSpPr>
          <p:cNvPr id="3" name="Podnadpis 2"/>
          <p:cNvSpPr>
            <a:spLocks noGrp="1"/>
          </p:cNvSpPr>
          <p:nvPr>
            <p:ph type="subTitle" idx="1"/>
          </p:nvPr>
        </p:nvSpPr>
        <p:spPr>
          <a:xfrm>
            <a:off x="1829753" y="3886200"/>
            <a:ext cx="853884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endParaRPr lang="de-DE"/>
          </a:p>
        </p:txBody>
      </p:sp>
      <p:sp>
        <p:nvSpPr>
          <p:cNvPr id="4" name="Zástupný symbol pro datum 3"/>
          <p:cNvSpPr>
            <a:spLocks noGrp="1"/>
          </p:cNvSpPr>
          <p:nvPr>
            <p:ph type="dt" sz="half" idx="10"/>
          </p:nvPr>
        </p:nvSpPr>
        <p:spPr>
          <a:xfrm>
            <a:off x="609917" y="6356351"/>
            <a:ext cx="2846282" cy="365125"/>
          </a:xfrm>
          <a:prstGeom prst="rect">
            <a:avLst/>
          </a:prstGeom>
        </p:spPr>
        <p:txBody>
          <a:bodyPr/>
          <a:lstStyle/>
          <a:p>
            <a:fld id="{A8DE8908-38ED-42A2-AC88-2BDF9F0F02DF}" type="datetimeFigureOut">
              <a:rPr lang="de-DE" smtClean="0"/>
              <a:pPr/>
              <a:t>12.05.2019</a:t>
            </a:fld>
            <a:endParaRPr lang="de-DE"/>
          </a:p>
        </p:txBody>
      </p:sp>
      <p:sp>
        <p:nvSpPr>
          <p:cNvPr id="5" name="Zástupný symbol pro zápatí 4"/>
          <p:cNvSpPr>
            <a:spLocks noGrp="1"/>
          </p:cNvSpPr>
          <p:nvPr>
            <p:ph type="ftr" sz="quarter" idx="11"/>
          </p:nvPr>
        </p:nvSpPr>
        <p:spPr>
          <a:xfrm>
            <a:off x="4167770" y="6356351"/>
            <a:ext cx="3862811" cy="365125"/>
          </a:xfrm>
          <a:prstGeom prst="rect">
            <a:avLst/>
          </a:prstGeom>
        </p:spPr>
        <p:txBody>
          <a:bodyPr/>
          <a:lstStyle/>
          <a:p>
            <a:endParaRPr lang="de-DE"/>
          </a:p>
        </p:txBody>
      </p:sp>
      <p:sp>
        <p:nvSpPr>
          <p:cNvPr id="6" name="Zástupný symbol pro číslo snímku 5"/>
          <p:cNvSpPr>
            <a:spLocks noGrp="1"/>
          </p:cNvSpPr>
          <p:nvPr>
            <p:ph type="sldNum" sz="quarter" idx="12"/>
          </p:nvPr>
        </p:nvSpPr>
        <p:spPr>
          <a:xfrm>
            <a:off x="8742151" y="6356351"/>
            <a:ext cx="2846282" cy="365125"/>
          </a:xfrm>
          <a:prstGeom prst="rect">
            <a:avLst/>
          </a:prstGeom>
        </p:spPr>
        <p:txBody>
          <a:bodyPr/>
          <a:lstStyle/>
          <a:p>
            <a:fld id="{39747A81-00A4-4921-AD1E-B115A17C4B1B}" type="slidenum">
              <a:rPr lang="de-DE" smtClean="0"/>
              <a:pPr/>
              <a:t>‹#›</a:t>
            </a:fld>
            <a:endParaRPr lang="de-DE"/>
          </a:p>
        </p:txBody>
      </p:sp>
    </p:spTree>
    <p:extLst>
      <p:ext uri="{BB962C8B-B14F-4D97-AF65-F5344CB8AC3E}">
        <p14:creationId xmlns:p14="http://schemas.microsoft.com/office/powerpoint/2010/main" val="372919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2"/>
            </p:custDataLst>
          </p:nvPr>
        </p:nvSpPr>
        <p:spPr bwMode="ltGray">
          <a:xfrm>
            <a:off x="627063" y="4568709"/>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Box 101 Id11"/>
          <p:cNvSpPr txBox="1">
            <a:spLocks noChangeArrowheads="1"/>
          </p:cNvSpPr>
          <p:nvPr userDrawn="1">
            <p:custDataLst>
              <p:tags r:id="rId3"/>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grpSp>
        <p:nvGrpSpPr>
          <p:cNvPr id="80" name="Gruppieren 79"/>
          <p:cNvGrpSpPr/>
          <p:nvPr userDrawn="1"/>
        </p:nvGrpSpPr>
        <p:grpSpPr>
          <a:xfrm>
            <a:off x="-216000" y="-216000"/>
            <a:ext cx="12628800" cy="7290000"/>
            <a:chOff x="-216000" y="-216000"/>
            <a:chExt cx="12628800" cy="7290000"/>
          </a:xfrm>
        </p:grpSpPr>
        <p:cxnSp>
          <p:nvCxnSpPr>
            <p:cNvPr id="81" name="Gerade Verbindung 80"/>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1"/>
    </p:custDataLst>
    <p:extLst>
      <p:ext uri="{BB962C8B-B14F-4D97-AF65-F5344CB8AC3E}">
        <p14:creationId xmlns:p14="http://schemas.microsoft.com/office/powerpoint/2010/main" val="243080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30" name="cdtRectangle 115 Id57350"/>
          <p:cNvSpPr>
            <a:spLocks noGrp="1" noChangeArrowheads="1"/>
          </p:cNvSpPr>
          <p:nvPr>
            <p:ph type="ctrTitle"/>
            <p:custDataLst>
              <p:tags r:id="rId3"/>
            </p:custDataLst>
          </p:nvPr>
        </p:nvSpPr>
        <p:spPr bwMode="auto">
          <a:xfrm>
            <a:off x="627063" y="4568709"/>
            <a:ext cx="6480000" cy="1663205"/>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81" name="Gruppieren 80"/>
          <p:cNvGrpSpPr/>
          <p:nvPr userDrawn="1"/>
        </p:nvGrpSpPr>
        <p:grpSpPr>
          <a:xfrm>
            <a:off x="-216000" y="-216000"/>
            <a:ext cx="12628800"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1"/>
    </p:custDataLst>
    <p:extLst>
      <p:ext uri="{BB962C8B-B14F-4D97-AF65-F5344CB8AC3E}">
        <p14:creationId xmlns:p14="http://schemas.microsoft.com/office/powerpoint/2010/main" val="139833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34" name="cdtRectangle 115 Id57350"/>
          <p:cNvSpPr>
            <a:spLocks noGrp="1" noChangeArrowheads="1"/>
          </p:cNvSpPr>
          <p:nvPr>
            <p:ph type="ctrTitle"/>
            <p:custDataLst>
              <p:tags r:id="rId3"/>
            </p:custDataLst>
          </p:nvPr>
        </p:nvSpPr>
        <p:spPr bwMode="auto">
          <a:xfrm>
            <a:off x="627063" y="4568709"/>
            <a:ext cx="6480000" cy="1663205"/>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81" name="Gruppieren 80"/>
          <p:cNvGrpSpPr/>
          <p:nvPr userDrawn="1"/>
        </p:nvGrpSpPr>
        <p:grpSpPr>
          <a:xfrm>
            <a:off x="-216000" y="-216000"/>
            <a:ext cx="12628800"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1"/>
    </p:custDataLst>
    <p:extLst>
      <p:ext uri="{BB962C8B-B14F-4D97-AF65-F5344CB8AC3E}">
        <p14:creationId xmlns:p14="http://schemas.microsoft.com/office/powerpoint/2010/main" val="365548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Placeholder 12 Id13"/>
          <p:cNvSpPr>
            <a:spLocks noGrp="1"/>
          </p:cNvSpPr>
          <p:nvPr>
            <p:ph type="body" sz="quarter" idx="14" hasCustomPrompt="1"/>
            <p:custDataLst>
              <p:tags r:id="rId2"/>
            </p:custDataLst>
          </p:nvPr>
        </p:nvSpPr>
        <p:spPr bwMode="auto">
          <a:xfrm>
            <a:off x="4658996" y="1439999"/>
            <a:ext cx="7539354"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toc</a:t>
            </a:r>
            <a:r>
              <a:rPr lang="de-DE" noProof="0" dirty="0"/>
              <a:t> / </a:t>
            </a:r>
            <a:r>
              <a:rPr lang="de-DE" noProof="0" dirty="0" err="1"/>
              <a:t>contact</a:t>
            </a:r>
            <a:endParaRPr lang="de-DE" noProof="0" dirty="0"/>
          </a:p>
          <a:p>
            <a:pPr lvl="1"/>
            <a:r>
              <a:rPr lang="de-DE" noProof="0" dirty="0" err="1"/>
              <a:t>chapter</a:t>
            </a:r>
            <a:endParaRPr lang="de-DE" noProof="0" dirty="0"/>
          </a:p>
          <a:p>
            <a:pPr lvl="2"/>
            <a:r>
              <a:rPr lang="de-DE" noProof="0" dirty="0" err="1"/>
              <a:t>active</a:t>
            </a:r>
            <a:r>
              <a:rPr lang="de-DE" noProof="0" dirty="0"/>
              <a:t> </a:t>
            </a:r>
            <a:r>
              <a:rPr lang="de-DE" noProof="0" dirty="0" err="1"/>
              <a:t>chapter</a:t>
            </a:r>
            <a:endParaRPr lang="de-DE" noProof="0" dirty="0"/>
          </a:p>
          <a:p>
            <a:pPr lvl="3"/>
            <a:r>
              <a:rPr lang="de-DE" noProof="0" dirty="0" err="1"/>
              <a:t>subchapter</a:t>
            </a:r>
            <a:endParaRPr lang="de-DE" noProof="0" dirty="0"/>
          </a:p>
          <a:p>
            <a:pPr lvl="4"/>
            <a:r>
              <a:rPr lang="de-DE" noProof="0" dirty="0" err="1"/>
              <a:t>active</a:t>
            </a:r>
            <a:r>
              <a:rPr lang="de-DE" noProof="0" dirty="0"/>
              <a:t> </a:t>
            </a:r>
            <a:r>
              <a:rPr lang="de-DE" noProof="0" dirty="0" err="1"/>
              <a:t>subchapter</a:t>
            </a:r>
            <a:endParaRPr lang="de-DE" noProof="0" dirty="0"/>
          </a:p>
        </p:txBody>
      </p:sp>
      <p:sp>
        <p:nvSpPr>
          <p:cNvPr id="8" name="Bildplatzhalter 7"/>
          <p:cNvSpPr>
            <a:spLocks noGrp="1"/>
          </p:cNvSpPr>
          <p:nvPr>
            <p:ph type="pic" sz="quarter" idx="15"/>
          </p:nvPr>
        </p:nvSpPr>
        <p:spPr>
          <a:xfrm>
            <a:off x="0" y="1439999"/>
            <a:ext cx="4514400" cy="4752000"/>
          </a:xfrm>
        </p:spPr>
        <p:txBody>
          <a:bodyPr tIns="1800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1502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lvl1pPr>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13" name="cdtText Placeholder 12 Id13"/>
          <p:cNvSpPr>
            <a:spLocks noGrp="1"/>
          </p:cNvSpPr>
          <p:nvPr>
            <p:ph type="body" sz="quarter" idx="13"/>
            <p:custDataLst>
              <p:tags r:id="rId4"/>
            </p:custDataLst>
          </p:nvPr>
        </p:nvSpPr>
        <p:spPr>
          <a:xfrm>
            <a:off x="627063" y="1443038"/>
            <a:ext cx="3887914"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cdtTextplatzhalter 12 Id5"/>
          <p:cNvSpPr>
            <a:spLocks noGrp="1"/>
          </p:cNvSpPr>
          <p:nvPr>
            <p:ph type="body" sz="quarter" idx="14" hasCustomPrompt="1"/>
            <p:custDataLst>
              <p:tags r:id="rId5"/>
            </p:custDataLst>
          </p:nvPr>
        </p:nvSpPr>
        <p:spPr bwMode="auto">
          <a:xfrm>
            <a:off x="4658995" y="1440000"/>
            <a:ext cx="7539355"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toc</a:t>
            </a:r>
            <a:r>
              <a:rPr lang="de-DE" noProof="0" dirty="0"/>
              <a:t>/</a:t>
            </a:r>
            <a:r>
              <a:rPr lang="de-DE" noProof="0" dirty="0" err="1"/>
              <a:t>contact</a:t>
            </a:r>
            <a:endParaRPr lang="de-DE" noProof="0" dirty="0"/>
          </a:p>
          <a:p>
            <a:pPr lvl="1"/>
            <a:r>
              <a:rPr lang="de-DE" noProof="0" dirty="0" err="1"/>
              <a:t>chapter</a:t>
            </a:r>
            <a:endParaRPr lang="de-DE" noProof="0" dirty="0"/>
          </a:p>
          <a:p>
            <a:pPr lvl="2"/>
            <a:r>
              <a:rPr lang="de-DE" noProof="0" dirty="0" err="1"/>
              <a:t>active</a:t>
            </a:r>
            <a:r>
              <a:rPr lang="de-DE" noProof="0" dirty="0"/>
              <a:t> </a:t>
            </a:r>
            <a:r>
              <a:rPr lang="de-DE" noProof="0" dirty="0" err="1"/>
              <a:t>chapter</a:t>
            </a:r>
            <a:endParaRPr lang="de-DE" noProof="0" dirty="0"/>
          </a:p>
          <a:p>
            <a:pPr lvl="3"/>
            <a:r>
              <a:rPr lang="de-DE" noProof="0" dirty="0" err="1"/>
              <a:t>subchapter</a:t>
            </a:r>
            <a:endParaRPr lang="de-DE" noProof="0" dirty="0"/>
          </a:p>
          <a:p>
            <a:pPr lvl="4"/>
            <a:r>
              <a:rPr lang="de-DE" noProof="0" dirty="0" err="1"/>
              <a:t>active</a:t>
            </a:r>
            <a:r>
              <a:rPr lang="de-DE" noProof="0" dirty="0"/>
              <a:t> </a:t>
            </a:r>
            <a:r>
              <a:rPr lang="de-DE" noProof="0" dirty="0" err="1"/>
              <a:t>subchapter</a:t>
            </a:r>
            <a:endParaRPr lang="de-DE" noProof="0" dirty="0"/>
          </a:p>
        </p:txBody>
      </p:sp>
    </p:spTree>
    <p:custDataLst>
      <p:custData r:id="rId1"/>
      <p:tags r:id="rId2"/>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4"/>
            </p:custDataLst>
            <p:extLst>
              <p:ext uri="{D42A27DB-BD31-4B8C-83A1-F6EECF244321}">
                <p14:modId xmlns:p14="http://schemas.microsoft.com/office/powerpoint/2010/main" val="29855414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34" name="think-cell Folie" r:id="rId6" imgW="360" imgH="360" progId="">
                  <p:embed/>
                </p:oleObj>
              </mc:Choice>
              <mc:Fallback>
                <p:oleObj name="think-cell Folie" r:id="rId6" imgW="360" imgH="360" progId="">
                  <p:embed/>
                  <p:pic>
                    <p:nvPicPr>
                      <p:cNvPr id="0" name="Picture 1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el 2"/>
          <p:cNvSpPr>
            <a:spLocks noGrp="1"/>
          </p:cNvSpPr>
          <p:nvPr>
            <p:ph type="title" hasCustomPrompt="1"/>
          </p:nvPr>
        </p:nvSpPr>
        <p:spPr/>
        <p:txBody>
          <a:bodyPr/>
          <a:lstStyle/>
          <a:p>
            <a:r>
              <a:rPr lang="en-US" noProof="0"/>
              <a:t>Click to edit Master title style</a:t>
            </a:r>
          </a:p>
        </p:txBody>
      </p:sp>
    </p:spTree>
    <p:custDataLst>
      <p:custData r:id="rId2"/>
      <p:tags r:id="rId3"/>
    </p:custDataLst>
    <p:extLst>
      <p:ext uri="{BB962C8B-B14F-4D97-AF65-F5344CB8AC3E}">
        <p14:creationId xmlns:p14="http://schemas.microsoft.com/office/powerpoint/2010/main" val="33660349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8.xml"/><Relationship Id="rId21" Type="http://schemas.openxmlformats.org/officeDocument/2006/relationships/slideLayout" Target="../slideLayouts/slideLayout21.xml"/><Relationship Id="rId34" Type="http://schemas.openxmlformats.org/officeDocument/2006/relationships/tags" Target="../tags/tag3.xml"/><Relationship Id="rId42" Type="http://schemas.openxmlformats.org/officeDocument/2006/relationships/tags" Target="../tags/tag11.xml"/><Relationship Id="rId47" Type="http://schemas.openxmlformats.org/officeDocument/2006/relationships/tags" Target="../tags/tag16.xml"/><Relationship Id="rId50" Type="http://schemas.openxmlformats.org/officeDocument/2006/relationships/tags" Target="../tags/tag19.xml"/><Relationship Id="rId55" Type="http://schemas.openxmlformats.org/officeDocument/2006/relationships/tags" Target="../tags/tag24.xml"/><Relationship Id="rId63" Type="http://schemas.openxmlformats.org/officeDocument/2006/relationships/tags" Target="../tags/tag3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10.xml"/><Relationship Id="rId54" Type="http://schemas.openxmlformats.org/officeDocument/2006/relationships/tags" Target="../tags/tag23.xml"/><Relationship Id="rId62" Type="http://schemas.openxmlformats.org/officeDocument/2006/relationships/tags" Target="../tags/tag3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vmlDrawing" Target="../drawings/vmlDrawing1.vml"/><Relationship Id="rId37" Type="http://schemas.openxmlformats.org/officeDocument/2006/relationships/tags" Target="../tags/tag6.xml"/><Relationship Id="rId40" Type="http://schemas.openxmlformats.org/officeDocument/2006/relationships/tags" Target="../tags/tag9.xml"/><Relationship Id="rId45" Type="http://schemas.openxmlformats.org/officeDocument/2006/relationships/tags" Target="../tags/tag14.xml"/><Relationship Id="rId53" Type="http://schemas.openxmlformats.org/officeDocument/2006/relationships/tags" Target="../tags/tag22.xml"/><Relationship Id="rId58" Type="http://schemas.openxmlformats.org/officeDocument/2006/relationships/tags" Target="../tags/tag2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49" Type="http://schemas.openxmlformats.org/officeDocument/2006/relationships/tags" Target="../tags/tag18.xml"/><Relationship Id="rId57" Type="http://schemas.openxmlformats.org/officeDocument/2006/relationships/tags" Target="../tags/tag26.xml"/><Relationship Id="rId61" Type="http://schemas.openxmlformats.org/officeDocument/2006/relationships/tags" Target="../tags/tag30.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4" Type="http://schemas.openxmlformats.org/officeDocument/2006/relationships/tags" Target="../tags/tag13.xml"/><Relationship Id="rId52" Type="http://schemas.openxmlformats.org/officeDocument/2006/relationships/tags" Target="../tags/tag21.xml"/><Relationship Id="rId60" Type="http://schemas.openxmlformats.org/officeDocument/2006/relationships/tags" Target="../tags/tag29.xml"/><Relationship Id="rId65"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 Id="rId43" Type="http://schemas.openxmlformats.org/officeDocument/2006/relationships/tags" Target="../tags/tag12.xml"/><Relationship Id="rId48" Type="http://schemas.openxmlformats.org/officeDocument/2006/relationships/tags" Target="../tags/tag17.xml"/><Relationship Id="rId56" Type="http://schemas.openxmlformats.org/officeDocument/2006/relationships/tags" Target="../tags/tag25.xml"/><Relationship Id="rId64"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tags" Target="../tags/tag2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38" Type="http://schemas.openxmlformats.org/officeDocument/2006/relationships/tags" Target="../tags/tag7.xml"/><Relationship Id="rId46" Type="http://schemas.openxmlformats.org/officeDocument/2006/relationships/tags" Target="../tags/tag15.xml"/><Relationship Id="rId59" Type="http://schemas.openxmlformats.org/officeDocument/2006/relationships/tags" Target="../tags/tag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4"/>
            </p:custDataLst>
            <p:extLst>
              <p:ext uri="{D42A27DB-BD31-4B8C-83A1-F6EECF244321}">
                <p14:modId xmlns:p14="http://schemas.microsoft.com/office/powerpoint/2010/main" val="37258661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8" name="think-cell Folie" r:id="rId64" imgW="360" imgH="360" progId="">
                  <p:embed/>
                </p:oleObj>
              </mc:Choice>
              <mc:Fallback>
                <p:oleObj name="think-cell Folie" r:id="rId64" imgW="360" imgH="360" progId="">
                  <p:embed/>
                  <p:pic>
                    <p:nvPicPr>
                      <p:cNvPr id="0" name="Picture 148"/>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cdtRectangle 115 Id3078"/>
          <p:cNvSpPr>
            <a:spLocks noGrp="1" noChangeArrowheads="1"/>
          </p:cNvSpPr>
          <p:nvPr>
            <p:ph type="title"/>
            <p:custDataLst>
              <p:tags r:id="rId35"/>
            </p:custDataLst>
          </p:nvPr>
        </p:nvSpPr>
        <p:spPr bwMode="auto">
          <a:xfrm>
            <a:off x="0" y="-1"/>
            <a:ext cx="12198350" cy="1440000"/>
          </a:xfrm>
          <a:prstGeom prst="rect">
            <a:avLst/>
          </a:prstGeom>
          <a:noFill/>
          <a:ln w="9525">
            <a:noFill/>
            <a:miter lim="800000"/>
            <a:headEnd/>
            <a:tailEnd/>
          </a:ln>
        </p:spPr>
        <p:txBody>
          <a:bodyPr vert="horz" wrap="square" lIns="626400" tIns="432000" rIns="3384000" bIns="234000" numCol="1" anchor="t" anchorCtr="0" compatLnSpc="1">
            <a:prstTxWarp prst="textNoShape">
              <a:avLst/>
            </a:prstTxWarp>
          </a:bodyPr>
          <a:lstStyle/>
          <a:p>
            <a:pPr lvl="0"/>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079" name="cdtRectangle 116 Id3079"/>
          <p:cNvSpPr>
            <a:spLocks noGrp="1" noChangeArrowheads="1"/>
          </p:cNvSpPr>
          <p:nvPr>
            <p:ph type="body" idx="1"/>
            <p:custDataLst>
              <p:tags r:id="rId36"/>
            </p:custDataLst>
          </p:nvPr>
        </p:nvSpPr>
        <p:spPr bwMode="auto">
          <a:xfrm>
            <a:off x="627063" y="1443037"/>
            <a:ext cx="8208962" cy="475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cxnSp>
        <p:nvCxnSpPr>
          <p:cNvPr id="3072" name="cdtMasterTags_CL1 Id3072"/>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5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p:custDataLst>
              <p:tags r:id="rId60"/>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noProof="0" dirty="0">
                <a:solidFill>
                  <a:srgbClr val="879BAA"/>
                </a:solidFill>
              </a:rPr>
              <a:t>© Siemens Mobility 201</a:t>
            </a:r>
            <a:r>
              <a:rPr lang="cs-CZ" sz="1000" b="1" noProof="0" dirty="0">
                <a:solidFill>
                  <a:srgbClr val="879BAA"/>
                </a:solidFill>
              </a:rPr>
              <a:t>9</a:t>
            </a:r>
            <a:endParaRPr lang="de-DE" sz="1000" b="1" noProof="0" dirty="0">
              <a:solidFill>
                <a:srgbClr val="879BAA"/>
              </a:solidFill>
            </a:endParaRPr>
          </a:p>
        </p:txBody>
      </p:sp>
      <p:sp>
        <p:nvSpPr>
          <p:cNvPr id="64" name="cdtTextBox 12 Id17"/>
          <p:cNvSpPr txBox="1"/>
          <p:nvPr>
            <p:custDataLst>
              <p:tags r:id="rId61"/>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cs-CZ" sz="1000" noProof="0" dirty="0">
                <a:solidFill>
                  <a:srgbClr val="000000"/>
                </a:solidFill>
              </a:rPr>
              <a:t>14. 5. </a:t>
            </a:r>
            <a:r>
              <a:rPr lang="de-DE" sz="1000" noProof="0" dirty="0">
                <a:solidFill>
                  <a:srgbClr val="000000"/>
                </a:solidFill>
              </a:rPr>
              <a:t>201</a:t>
            </a:r>
            <a:r>
              <a:rPr lang="cs-CZ" sz="1000" noProof="0" dirty="0">
                <a:solidFill>
                  <a:srgbClr val="000000"/>
                </a:solidFill>
              </a:rPr>
              <a:t>9</a:t>
            </a:r>
            <a:endParaRPr lang="de-DE" sz="1000" noProof="0" dirty="0">
              <a:solidFill>
                <a:srgbClr val="000000"/>
              </a:solidFill>
            </a:endParaRPr>
          </a:p>
        </p:txBody>
      </p:sp>
      <p:sp>
        <p:nvSpPr>
          <p:cNvPr id="65" name="cdtTextBox 11 Id18"/>
          <p:cNvSpPr txBox="1"/>
          <p:nvPr>
            <p:custDataLst>
              <p:tags r:id="rId62"/>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cs-CZ" sz="1000" noProof="0" dirty="0">
                <a:solidFill>
                  <a:srgbClr val="000000"/>
                </a:solidFill>
              </a:rPr>
              <a:t>Strana</a:t>
            </a:r>
            <a:r>
              <a:rPr lang="de-DE" sz="1000" noProof="0" dirty="0">
                <a:solidFill>
                  <a:srgbClr val="000000"/>
                </a:solidFill>
              </a:rPr>
              <a:t> </a:t>
            </a:r>
            <a:fld id="{91E7552C-A157-4A4F-8E99-698C0325FC94}" type="slidenum">
              <a:rPr lang="de-DE" sz="1000" noProof="0" smtClean="0">
                <a:solidFill>
                  <a:srgbClr val="000000"/>
                </a:solidFill>
              </a:rPr>
              <a:pPr>
                <a:lnSpc>
                  <a:spcPct val="110000"/>
                </a:lnSpc>
                <a:spcBef>
                  <a:spcPts val="0"/>
                </a:spcBef>
              </a:pPr>
              <a:t>‹#›</a:t>
            </a:fld>
            <a:endParaRPr lang="de-DE" sz="1000" noProof="0" dirty="0">
              <a:solidFill>
                <a:srgbClr val="000000"/>
              </a:solidFill>
            </a:endParaRPr>
          </a:p>
        </p:txBody>
      </p:sp>
      <p:sp>
        <p:nvSpPr>
          <p:cNvPr id="66" name="cdtTextBox 13 Id19"/>
          <p:cNvSpPr txBox="1"/>
          <p:nvPr>
            <p:custDataLst>
              <p:tags r:id="rId63"/>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cs-CZ" sz="1000" noProof="0" dirty="0">
                <a:solidFill>
                  <a:srgbClr val="000000"/>
                </a:solidFill>
              </a:rPr>
              <a:t>Ing. Jiří Pohl</a:t>
            </a:r>
            <a:endParaRPr lang="de-DE" sz="1000" noProof="0" dirty="0">
              <a:solidFill>
                <a:srgbClr val="000000"/>
              </a:solidFill>
            </a:endParaRPr>
          </a:p>
        </p:txBody>
      </p:sp>
      <p:grpSp>
        <p:nvGrpSpPr>
          <p:cNvPr id="67" name="Gruppieren 66"/>
          <p:cNvGrpSpPr/>
          <p:nvPr/>
        </p:nvGrpSpPr>
        <p:grpSpPr>
          <a:xfrm>
            <a:off x="-216000" y="-216000"/>
            <a:ext cx="12628800" cy="7290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5" name="Group 33"/>
          <p:cNvGrpSpPr>
            <a:grpSpLocks noChangeAspect="1"/>
          </p:cNvGrpSpPr>
          <p:nvPr userDrawn="1"/>
        </p:nvGrpSpPr>
        <p:grpSpPr bwMode="gray">
          <a:xfrm>
            <a:off x="9555163" y="323850"/>
            <a:ext cx="2159000" cy="914400"/>
            <a:chOff x="6019" y="204"/>
            <a:chExt cx="1360" cy="576"/>
          </a:xfrm>
        </p:grpSpPr>
        <p:sp>
          <p:nvSpPr>
            <p:cNvPr id="5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0"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1"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2"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3"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4"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5"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6"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7"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8"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9"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0"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1"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33"/>
    </p:custDataLst>
  </p:cSld>
  <p:clrMap bg1="lt1" tx1="dk1" bg2="lt2" tx2="dk2" accent1="accent1" accent2="accent2" accent3="accent3" accent4="accent4" accent5="accent5" accent6="accent6" hlink="hlink" folHlink="folHlink"/>
  <p:sldLayoutIdLst>
    <p:sldLayoutId id="2147483700" r:id="rId1"/>
    <p:sldLayoutId id="2147483702" r:id="rId2"/>
    <p:sldLayoutId id="2147483708" r:id="rId3"/>
    <p:sldLayoutId id="2147483709" r:id="rId4"/>
    <p:sldLayoutId id="2147483710" r:id="rId5"/>
    <p:sldLayoutId id="2147483711" r:id="rId6"/>
    <p:sldLayoutId id="2147483703" r:id="rId7"/>
    <p:sldLayoutId id="2147483679" r:id="rId8"/>
    <p:sldLayoutId id="2147483695" r:id="rId9"/>
    <p:sldLayoutId id="2147483705" r:id="rId10"/>
    <p:sldLayoutId id="2147483706" r:id="rId11"/>
    <p:sldLayoutId id="2147483713" r:id="rId12"/>
    <p:sldLayoutId id="2147483712" r:id="rId13"/>
    <p:sldLayoutId id="2147483670" r:id="rId14"/>
    <p:sldLayoutId id="2147483692" r:id="rId15"/>
    <p:sldLayoutId id="2147483696" r:id="rId16"/>
    <p:sldLayoutId id="2147483707" r:id="rId17"/>
    <p:sldLayoutId id="2147483715" r:id="rId18"/>
    <p:sldLayoutId id="2147483683" r:id="rId19"/>
    <p:sldLayoutId id="2147483681" r:id="rId20"/>
    <p:sldLayoutId id="2147483697" r:id="rId21"/>
    <p:sldLayoutId id="2147483691" r:id="rId22"/>
    <p:sldLayoutId id="2147483693" r:id="rId23"/>
    <p:sldLayoutId id="2147483684" r:id="rId24"/>
    <p:sldLayoutId id="2147483685" r:id="rId25"/>
    <p:sldLayoutId id="2147483694" r:id="rId26"/>
    <p:sldLayoutId id="2147483686" r:id="rId27"/>
    <p:sldLayoutId id="2147483688" r:id="rId28"/>
    <p:sldLayoutId id="2147483704" r:id="rId29"/>
    <p:sldLayoutId id="2147483716" r:id="rId30"/>
  </p:sldLayoutIdLst>
  <p:hf hdr="0"/>
  <p:txStyles>
    <p:titleStyle>
      <a:lvl1pPr algn="l" rtl="0" eaLnBrk="1" fontAlgn="base" hangingPunct="1">
        <a:spcBef>
          <a:spcPct val="0"/>
        </a:spcBef>
        <a:spcAft>
          <a:spcPct val="0"/>
        </a:spcAft>
        <a:defRPr sz="2200"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charset="-128"/>
        </a:defRPr>
      </a:lvl2pPr>
      <a:lvl3pPr algn="l" rtl="0" eaLnBrk="1" fontAlgn="base" hangingPunct="1">
        <a:spcBef>
          <a:spcPct val="0"/>
        </a:spcBef>
        <a:spcAft>
          <a:spcPct val="0"/>
        </a:spcAft>
        <a:defRPr sz="2000" b="1">
          <a:solidFill>
            <a:schemeClr val="tx1"/>
          </a:solidFill>
          <a:latin typeface="Arial" charset="0"/>
          <a:ea typeface="ＭＳ Ｐゴシック" charset="-128"/>
        </a:defRPr>
      </a:lvl3pPr>
      <a:lvl4pPr algn="l" rtl="0" eaLnBrk="1" fontAlgn="base" hangingPunct="1">
        <a:spcBef>
          <a:spcPct val="0"/>
        </a:spcBef>
        <a:spcAft>
          <a:spcPct val="0"/>
        </a:spcAft>
        <a:defRPr sz="2000" b="1">
          <a:solidFill>
            <a:schemeClr val="tx1"/>
          </a:solidFill>
          <a:latin typeface="Arial" charset="0"/>
          <a:ea typeface="ＭＳ Ｐゴシック" charset="-128"/>
        </a:defRPr>
      </a:lvl4pPr>
      <a:lvl5pPr algn="l" rtl="0" eaLnBrk="1" fontAlgn="base" hangingPunct="1">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8000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8000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8000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20000" indent="-18000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9.xml"/><Relationship Id="rId7" Type="http://schemas.openxmlformats.org/officeDocument/2006/relationships/oleObject" Target="../embeddings/oleObject6.bin"/><Relationship Id="rId2" Type="http://schemas.openxmlformats.org/officeDocument/2006/relationships/tags" Target="../tags/tag128.xml"/><Relationship Id="rId1" Type="http://schemas.openxmlformats.org/officeDocument/2006/relationships/vmlDrawing" Target="../drawings/vmlDrawing6.v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30.xml"/></Relationships>
</file>

<file path=ppt/slides/_rels/slide1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7.emf"/><Relationship Id="rId5" Type="http://schemas.openxmlformats.org/officeDocument/2006/relationships/package" Target="../embeddings/Microsoft_Excel_Worksheet1.xlsx"/><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jiri.pohl@siemens.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4.xml"/><Relationship Id="rId1" Type="http://schemas.openxmlformats.org/officeDocument/2006/relationships/vmlDrawing" Target="../drawings/vmlDrawing7.v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3"/>
            </p:custDataLst>
            <p:extLst>
              <p:ext uri="{D42A27DB-BD31-4B8C-83A1-F6EECF244321}">
                <p14:modId xmlns:p14="http://schemas.microsoft.com/office/powerpoint/2010/main" val="8721345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0" name="think-cell Folie" r:id="rId7" imgW="360" imgH="360" progId="">
                  <p:embed/>
                </p:oleObj>
              </mc:Choice>
              <mc:Fallback>
                <p:oleObj name="think-cell Folie" r:id="rId7" imgW="360" imgH="360" progId="">
                  <p:embed/>
                  <p:pic>
                    <p:nvPicPr>
                      <p:cNvPr id="0" name="Picture 1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hteck 3" hidden="1"/>
          <p:cNvSpPr/>
          <p:nvPr>
            <p:custDataLst>
              <p:tags r:id="rId4"/>
            </p:custDataLst>
          </p:nvPr>
        </p:nvSpPr>
        <p:spPr bwMode="auto">
          <a:xfrm>
            <a:off x="0" y="0"/>
            <a:ext cx="158750" cy="158750"/>
          </a:xfrm>
          <a:prstGeom prst="rect">
            <a:avLst/>
          </a:prstGeom>
          <a:solidFill>
            <a:srgbClr val="DFE6ED"/>
          </a:solidFill>
          <a:ln>
            <a:noFill/>
          </a:ln>
          <a:effectLs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de-DE" sz="1400" dirty="0">
              <a:latin typeface="Arial"/>
              <a:ea typeface="+mn-ea"/>
              <a:cs typeface="Arial"/>
              <a:sym typeface="Arial"/>
            </a:endParaRPr>
          </a:p>
        </p:txBody>
      </p:sp>
      <p:sp>
        <p:nvSpPr>
          <p:cNvPr id="7" name="Titel 6"/>
          <p:cNvSpPr>
            <a:spLocks noGrp="1"/>
          </p:cNvSpPr>
          <p:nvPr>
            <p:ph type="ctrTitle"/>
          </p:nvPr>
        </p:nvSpPr>
        <p:spPr>
          <a:xfrm>
            <a:off x="627061" y="2906828"/>
            <a:ext cx="8584315" cy="2895667"/>
          </a:xfrm>
        </p:spPr>
        <p:txBody>
          <a:bodyPr>
            <a:noAutofit/>
          </a:bodyPr>
          <a:lstStyle/>
          <a:p>
            <a:r>
              <a:rPr lang="cs-CZ" sz="2400" dirty="0">
                <a:latin typeface="Arial" charset="0"/>
                <a:cs typeface="Arial" charset="0"/>
              </a:rPr>
              <a:t>Vnitrostátní plán ČR v oblasti energetiky a klimatu</a:t>
            </a:r>
            <a:br>
              <a:rPr lang="cs-CZ" sz="2400" dirty="0">
                <a:latin typeface="Arial" charset="0"/>
                <a:cs typeface="Arial" charset="0"/>
              </a:rPr>
            </a:br>
            <a:r>
              <a:rPr lang="cs-CZ" sz="2400" dirty="0">
                <a:latin typeface="Arial" charset="0"/>
                <a:cs typeface="Arial" charset="0"/>
              </a:rPr>
              <a:t> a vize jeho naplňování v dopravě</a:t>
            </a:r>
            <a:br>
              <a:rPr lang="cs-CZ" sz="2800" dirty="0">
                <a:latin typeface="Arial" charset="0"/>
                <a:cs typeface="Arial" charset="0"/>
              </a:rPr>
            </a:br>
            <a:br>
              <a:rPr lang="cs-CZ" sz="1600" dirty="0">
                <a:latin typeface="Arial" charset="0"/>
                <a:cs typeface="Arial" charset="0"/>
              </a:rPr>
            </a:br>
            <a:r>
              <a:rPr lang="cs-CZ" sz="1600" dirty="0">
                <a:latin typeface="Arial" charset="0"/>
                <a:cs typeface="Arial" charset="0"/>
              </a:rPr>
              <a:t>26. Konference Integrované dopravní systémy</a:t>
            </a:r>
            <a:br>
              <a:rPr lang="cs-CZ" sz="1600" dirty="0"/>
            </a:br>
            <a:r>
              <a:rPr lang="cs-CZ" sz="1600" dirty="0"/>
              <a:t>Žďár nad Sázavou, 13. a 14.5. 2019</a:t>
            </a:r>
            <a:br>
              <a:rPr lang="cs-CZ" sz="1600" dirty="0"/>
            </a:br>
            <a:br>
              <a:rPr lang="cs-CZ" sz="1600" dirty="0"/>
            </a:br>
            <a:r>
              <a:rPr lang="cs-CZ" sz="1600" dirty="0"/>
              <a:t>Jiří Pohl, Siemens Mobility, s.r.o. </a:t>
            </a:r>
            <a:br>
              <a:rPr lang="cs-CZ" sz="1600" dirty="0"/>
            </a:br>
            <a:r>
              <a:rPr lang="cs-CZ" sz="1600" dirty="0"/>
              <a:t>člen Výboru pro udržitelnou energetiku Rady vlády pro udržitelný rozvoj</a:t>
            </a:r>
            <a:br>
              <a:rPr lang="cs-CZ" sz="1600" dirty="0"/>
            </a:br>
            <a:r>
              <a:rPr lang="cs-CZ" sz="1600" dirty="0"/>
              <a:t>člen Výboru pro udržitelnou dopravu Rady vlády pro udržitelný rozvoj</a:t>
            </a:r>
            <a:endParaRPr lang="en-US" sz="1600" noProof="0" dirty="0"/>
          </a:p>
        </p:txBody>
      </p:sp>
      <p:sp>
        <p:nvSpPr>
          <p:cNvPr id="13" name="Textplatzhalter 12"/>
          <p:cNvSpPr>
            <a:spLocks noGrp="1"/>
          </p:cNvSpPr>
          <p:nvPr>
            <p:ph type="body" sz="quarter" idx="12"/>
          </p:nvPr>
        </p:nvSpPr>
        <p:spPr>
          <a:xfrm>
            <a:off x="627062" y="5907600"/>
            <a:ext cx="8021638" cy="324000"/>
          </a:xfrm>
        </p:spPr>
        <p:txBody>
          <a:bodyPr/>
          <a:lstStyle/>
          <a:p>
            <a:r>
              <a:rPr lang="en-US" dirty="0" err="1"/>
              <a:t>siemens.c</a:t>
            </a:r>
            <a:r>
              <a:rPr lang="cs-CZ" dirty="0"/>
              <a:t>z</a:t>
            </a:r>
            <a:r>
              <a:rPr lang="en-US" dirty="0"/>
              <a:t>/mobility</a:t>
            </a:r>
          </a:p>
        </p:txBody>
      </p:sp>
      <p:sp>
        <p:nvSpPr>
          <p:cNvPr id="14" name="Textplatzhalter 13"/>
          <p:cNvSpPr>
            <a:spLocks noGrp="1"/>
          </p:cNvSpPr>
          <p:nvPr>
            <p:ph type="body" sz="quarter" idx="13"/>
          </p:nvPr>
        </p:nvSpPr>
        <p:spPr/>
        <p:txBody>
          <a:bodyPr/>
          <a:lstStyle/>
          <a:p>
            <a:r>
              <a:rPr lang="en-US" dirty="0"/>
              <a:t>© Siemens Mobility 201</a:t>
            </a:r>
            <a:r>
              <a:rPr lang="cs-CZ" dirty="0"/>
              <a:t>9</a:t>
            </a:r>
            <a:endParaRPr lang="en-US" dirty="0"/>
          </a:p>
        </p:txBody>
      </p:sp>
    </p:spTree>
    <p:custDataLst>
      <p:tags r:id="rId2"/>
    </p:custDataLst>
    <p:extLst>
      <p:ext uri="{BB962C8B-B14F-4D97-AF65-F5344CB8AC3E}">
        <p14:creationId xmlns:p14="http://schemas.microsoft.com/office/powerpoint/2010/main" val="287501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697" y="-15437"/>
            <a:ext cx="13264175" cy="764704"/>
          </a:xfrm>
        </p:spPr>
        <p:txBody>
          <a:bodyPr/>
          <a:lstStyle/>
          <a:p>
            <a:r>
              <a:rPr lang="cs-CZ" sz="2000" dirty="0">
                <a:cs typeface="Arial" charset="0"/>
              </a:rPr>
              <a:t>Úkol pro dopravu: </a:t>
            </a:r>
            <a:br>
              <a:rPr lang="cs-CZ" sz="2000" dirty="0">
                <a:cs typeface="Arial" charset="0"/>
              </a:rPr>
            </a:br>
            <a:r>
              <a:rPr lang="cs-CZ" sz="2000" dirty="0">
                <a:cs typeface="Arial" charset="0"/>
              </a:rPr>
              <a:t>zastavit růst spotřeby energie a systematicky snižovat spotřebu energie</a:t>
            </a:r>
            <a:br>
              <a:rPr lang="cs-CZ" sz="2000" dirty="0">
                <a:cs typeface="Arial" charset="0"/>
              </a:rPr>
            </a:br>
            <a:endParaRPr lang="de-DE" sz="2000" dirty="0">
              <a:cs typeface="Arial" charset="0"/>
            </a:endParaRPr>
          </a:p>
        </p:txBody>
      </p:sp>
      <p:sp>
        <p:nvSpPr>
          <p:cNvPr id="4" name="Obdélník 3">
            <a:extLst>
              <a:ext uri="{FF2B5EF4-FFF2-40B4-BE49-F238E27FC236}">
                <a16:creationId xmlns:a16="http://schemas.microsoft.com/office/drawing/2014/main" id="{4DC83410-0F97-45EA-A2F0-14D12304EF60}"/>
              </a:ext>
            </a:extLst>
          </p:cNvPr>
          <p:cNvSpPr/>
          <p:nvPr/>
        </p:nvSpPr>
        <p:spPr>
          <a:xfrm>
            <a:off x="323849" y="2886075"/>
            <a:ext cx="3019099" cy="1938992"/>
          </a:xfrm>
          <a:prstGeom prst="rect">
            <a:avLst/>
          </a:prstGeom>
        </p:spPr>
        <p:txBody>
          <a:bodyPr wrap="square">
            <a:spAutoFit/>
          </a:bodyPr>
          <a:lstStyle/>
          <a:p>
            <a:r>
              <a:rPr lang="cs-CZ" sz="1600" b="1" dirty="0">
                <a:solidFill>
                  <a:schemeClr val="tx1"/>
                </a:solidFill>
                <a:ea typeface="Arial Unicode MS" panose="020B0604020202020204" pitchFamily="34" charset="-128"/>
                <a:cs typeface="Arial Unicode MS" panose="020B0604020202020204" pitchFamily="34" charset="-128"/>
              </a:rPr>
              <a:t>Snížení energetické náročnosti dopravy je nutností.</a:t>
            </a:r>
          </a:p>
          <a:p>
            <a:r>
              <a:rPr lang="cs-CZ" sz="1600" b="1" dirty="0">
                <a:solidFill>
                  <a:schemeClr val="tx1"/>
                </a:solidFill>
                <a:ea typeface="Arial Unicode MS" panose="020B0604020202020204" pitchFamily="34" charset="-128"/>
                <a:cs typeface="Arial Unicode MS" panose="020B0604020202020204" pitchFamily="34" charset="-128"/>
              </a:rPr>
              <a:t>Bez zásadního obratu v dopravě</a:t>
            </a:r>
            <a:r>
              <a:rPr lang="de-DE" sz="1600" b="1" dirty="0">
                <a:solidFill>
                  <a:schemeClr val="tx1"/>
                </a:solidFill>
                <a:ea typeface="Arial Unicode MS" panose="020B0604020202020204" pitchFamily="34" charset="-128"/>
                <a:cs typeface="Arial Unicode MS" panose="020B0604020202020204" pitchFamily="34" charset="-128"/>
              </a:rPr>
              <a:t> </a:t>
            </a:r>
            <a:r>
              <a:rPr lang="cs-CZ" sz="1600" b="1" dirty="0">
                <a:solidFill>
                  <a:schemeClr val="tx1"/>
                </a:solidFill>
                <a:ea typeface="Arial Unicode MS" panose="020B0604020202020204" pitchFamily="34" charset="-128"/>
                <a:cs typeface="Arial Unicode MS" panose="020B0604020202020204" pitchFamily="34" charset="-128"/>
              </a:rPr>
              <a:t>by ČR nemohla splnit cíle, které si stanovila v oblasti úspor energie.</a:t>
            </a:r>
            <a:endParaRPr lang="cs-CZ" sz="1600" dirty="0">
              <a:solidFill>
                <a:schemeClr val="tx1"/>
              </a:solidFill>
            </a:endParaRPr>
          </a:p>
        </p:txBody>
      </p:sp>
      <p:graphicFrame>
        <p:nvGraphicFramePr>
          <p:cNvPr id="11" name="Graf 10">
            <a:extLst>
              <a:ext uri="{FF2B5EF4-FFF2-40B4-BE49-F238E27FC236}">
                <a16:creationId xmlns:a16="http://schemas.microsoft.com/office/drawing/2014/main" id="{00000000-0008-0000-0E00-000002000000}"/>
              </a:ext>
            </a:extLst>
          </p:cNvPr>
          <p:cNvGraphicFramePr>
            <a:graphicFrameLocks/>
          </p:cNvGraphicFramePr>
          <p:nvPr>
            <p:extLst>
              <p:ext uri="{D42A27DB-BD31-4B8C-83A1-F6EECF244321}">
                <p14:modId xmlns:p14="http://schemas.microsoft.com/office/powerpoint/2010/main" val="3218897957"/>
              </p:ext>
            </p:extLst>
          </p:nvPr>
        </p:nvGraphicFramePr>
        <p:xfrm>
          <a:off x="4200525" y="1309688"/>
          <a:ext cx="7229475" cy="54578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2151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673"/>
            <a:ext cx="8229600" cy="562074"/>
          </a:xfrm>
        </p:spPr>
        <p:txBody>
          <a:bodyPr>
            <a:noAutofit/>
          </a:bodyPr>
          <a:lstStyle/>
          <a:p>
            <a:pPr algn="l"/>
            <a:r>
              <a:rPr lang="cs-CZ" sz="2000" dirty="0"/>
              <a:t>Vliv dopravy na životní prostředí</a:t>
            </a:r>
            <a:endParaRPr lang="de-DE" sz="2000" dirty="0"/>
          </a:p>
        </p:txBody>
      </p:sp>
      <p:graphicFrame>
        <p:nvGraphicFramePr>
          <p:cNvPr id="5" name="Graf 4"/>
          <p:cNvGraphicFramePr/>
          <p:nvPr>
            <p:extLst/>
          </p:nvPr>
        </p:nvGraphicFramePr>
        <p:xfrm>
          <a:off x="5928160" y="1314450"/>
          <a:ext cx="5629276" cy="50419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délník 2">
            <a:extLst>
              <a:ext uri="{FF2B5EF4-FFF2-40B4-BE49-F238E27FC236}">
                <a16:creationId xmlns:a16="http://schemas.microsoft.com/office/drawing/2014/main" id="{1373AC1F-7A8C-4417-890B-10E5F516E325}"/>
              </a:ext>
            </a:extLst>
          </p:cNvPr>
          <p:cNvSpPr/>
          <p:nvPr/>
        </p:nvSpPr>
        <p:spPr>
          <a:xfrm>
            <a:off x="265858" y="1955527"/>
            <a:ext cx="5372942" cy="3416320"/>
          </a:xfrm>
          <a:prstGeom prst="rect">
            <a:avLst/>
          </a:prstGeom>
        </p:spPr>
        <p:txBody>
          <a:bodyPr wrap="square">
            <a:spAutoFit/>
          </a:bodyPr>
          <a:lstStyle/>
          <a:p>
            <a:r>
              <a:rPr lang="cs-CZ" b="1" dirty="0">
                <a:solidFill>
                  <a:schemeClr val="tx1"/>
                </a:solidFill>
              </a:rPr>
              <a:t>Dosavadní vývoj v oblasti dopravy v ČR je extenzivní – spotřeba nafty i exhalace rostou rychleji, než  přepravní výkony</a:t>
            </a:r>
            <a:endParaRPr lang="de-DE" dirty="0">
              <a:solidFill>
                <a:schemeClr val="tx1"/>
              </a:solidFill>
            </a:endParaRPr>
          </a:p>
          <a:p>
            <a:r>
              <a:rPr lang="cs-CZ" b="1" dirty="0">
                <a:solidFill>
                  <a:schemeClr val="tx1"/>
                </a:solidFill>
              </a:rPr>
              <a:t>Kritický je zejména růst emisí </a:t>
            </a:r>
            <a:r>
              <a:rPr lang="cs-CZ" b="1" dirty="0" err="1">
                <a:solidFill>
                  <a:schemeClr val="tx1"/>
                </a:solidFill>
              </a:rPr>
              <a:t>polyaromatických</a:t>
            </a:r>
            <a:r>
              <a:rPr lang="cs-CZ" b="1" dirty="0">
                <a:solidFill>
                  <a:schemeClr val="tx1"/>
                </a:solidFill>
              </a:rPr>
              <a:t> uhlovodíků (PAH), zejména </a:t>
            </a:r>
            <a:r>
              <a:rPr lang="cs-CZ" b="1" dirty="0" err="1">
                <a:solidFill>
                  <a:schemeClr val="tx1"/>
                </a:solidFill>
              </a:rPr>
              <a:t>benzo</a:t>
            </a:r>
            <a:r>
              <a:rPr lang="cs-CZ" b="1" dirty="0">
                <a:solidFill>
                  <a:schemeClr val="tx1"/>
                </a:solidFill>
              </a:rPr>
              <a:t>(a) pyrenu a jemných prachových částic PM 1 a PM 2,5, které nejsou limitovány emisními třídami EURO. </a:t>
            </a:r>
          </a:p>
          <a:p>
            <a:r>
              <a:rPr lang="cs-CZ" b="1" dirty="0">
                <a:solidFill>
                  <a:schemeClr val="tx1"/>
                </a:solidFill>
              </a:rPr>
              <a:t>Přitom podle propočtů MŽP ČR je počet obětí znečistěného ovzduší zhruba 8krát vyšší, než počet obětí dopravních nehod.</a:t>
            </a:r>
            <a:endParaRPr lang="cs-CZ" dirty="0">
              <a:solidFill>
                <a:schemeClr val="tx1"/>
              </a:solidFill>
            </a:endParaRPr>
          </a:p>
        </p:txBody>
      </p:sp>
    </p:spTree>
    <p:extLst>
      <p:ext uri="{BB962C8B-B14F-4D97-AF65-F5344CB8AC3E}">
        <p14:creationId xmlns:p14="http://schemas.microsoft.com/office/powerpoint/2010/main" val="181367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DC89B-C0DF-4A0D-94BC-92425AFBBA18}"/>
              </a:ext>
            </a:extLst>
          </p:cNvPr>
          <p:cNvSpPr>
            <a:spLocks noGrp="1"/>
          </p:cNvSpPr>
          <p:nvPr>
            <p:ph type="title"/>
          </p:nvPr>
        </p:nvSpPr>
        <p:spPr/>
        <p:txBody>
          <a:bodyPr/>
          <a:lstStyle/>
          <a:p>
            <a:r>
              <a:rPr lang="cs-CZ" dirty="0"/>
              <a:t>Úspory zdrojem energie</a:t>
            </a:r>
          </a:p>
        </p:txBody>
      </p:sp>
      <p:sp>
        <p:nvSpPr>
          <p:cNvPr id="6" name="Content Placeholder 5">
            <a:extLst>
              <a:ext uri="{FF2B5EF4-FFF2-40B4-BE49-F238E27FC236}">
                <a16:creationId xmlns:a16="http://schemas.microsoft.com/office/drawing/2014/main" id="{6F01337B-96FB-497D-B465-9F91B93D5943}"/>
              </a:ext>
            </a:extLst>
          </p:cNvPr>
          <p:cNvSpPr>
            <a:spLocks noGrp="1"/>
          </p:cNvSpPr>
          <p:nvPr>
            <p:ph idx="1"/>
          </p:nvPr>
        </p:nvSpPr>
        <p:spPr>
          <a:xfrm>
            <a:off x="240361" y="931620"/>
            <a:ext cx="11457830" cy="894650"/>
          </a:xfrm>
        </p:spPr>
        <p:txBody>
          <a:bodyPr/>
          <a:lstStyle/>
          <a:p>
            <a:pPr>
              <a:spcBef>
                <a:spcPts val="0"/>
              </a:spcBef>
            </a:pPr>
            <a:r>
              <a:rPr lang="cs-CZ" sz="1600" b="1" dirty="0">
                <a:ea typeface="Arial Unicode MS" panose="020B0604020202020204" pitchFamily="34" charset="-128"/>
                <a:cs typeface="Arial Unicode MS" panose="020B0604020202020204" pitchFamily="34" charset="-128"/>
              </a:rPr>
              <a:t>Nejefektivnějším zdrojem energie (a to bezemisním) jsou úspory energie.</a:t>
            </a:r>
          </a:p>
          <a:p>
            <a:pPr>
              <a:spcBef>
                <a:spcPts val="0"/>
              </a:spcBef>
            </a:pPr>
            <a:r>
              <a:rPr lang="cs-CZ" sz="1600" b="1" dirty="0">
                <a:ea typeface="Arial Unicode MS" panose="020B0604020202020204" pitchFamily="34" charset="-128"/>
                <a:cs typeface="Arial Unicode MS" panose="020B0604020202020204" pitchFamily="34" charset="-128"/>
              </a:rPr>
              <a:t>Snižování konečné spotřeby energie zvyšováním energetické účinnosti je výnosnou investicí.</a:t>
            </a:r>
            <a:endParaRPr lang="cs-CZ" sz="1600" b="1" dirty="0"/>
          </a:p>
        </p:txBody>
      </p:sp>
      <p:sp>
        <p:nvSpPr>
          <p:cNvPr id="2" name="Obdélník 1">
            <a:extLst>
              <a:ext uri="{FF2B5EF4-FFF2-40B4-BE49-F238E27FC236}">
                <a16:creationId xmlns:a16="http://schemas.microsoft.com/office/drawing/2014/main" id="{AC5B82B8-D0AD-42AC-A612-BD79A158BC79}"/>
              </a:ext>
            </a:extLst>
          </p:cNvPr>
          <p:cNvSpPr/>
          <p:nvPr/>
        </p:nvSpPr>
        <p:spPr>
          <a:xfrm>
            <a:off x="147362" y="1812898"/>
            <a:ext cx="6967814" cy="3046988"/>
          </a:xfrm>
          <a:prstGeom prst="rect">
            <a:avLst/>
          </a:prstGeom>
        </p:spPr>
        <p:txBody>
          <a:bodyPr wrap="square">
            <a:spAutoFit/>
          </a:bodyPr>
          <a:lstStyle/>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Doprava (největší a trvale rostoucí konečný spotřebitel energie v ČR)</a:t>
            </a:r>
          </a:p>
          <a:p>
            <a:pPr>
              <a:spcBef>
                <a:spcPts val="0"/>
              </a:spcBef>
            </a:pPr>
            <a:endParaRPr lang="cs-CZ" sz="16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Výchozí stav (rok 2020: 120 mld. os km/rok, 80 mld. netto </a:t>
            </a:r>
            <a:r>
              <a:rPr lang="cs-CZ" sz="1600" b="1" dirty="0" err="1">
                <a:solidFill>
                  <a:schemeClr val="tx1"/>
                </a:solidFill>
                <a:ea typeface="Arial Unicode MS" panose="020B0604020202020204" pitchFamily="34" charset="-128"/>
                <a:cs typeface="Arial Unicode MS" panose="020B0604020202020204" pitchFamily="34" charset="-128"/>
              </a:rPr>
              <a:t>tkm</a:t>
            </a:r>
            <a:r>
              <a:rPr lang="cs-CZ" sz="16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uhlovodíková paliva 313 PJ/rok (87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 z toho 218 PJ/rok </a:t>
            </a:r>
          </a:p>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     (61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 ztraceno ohřevem výfukových plynů a chladicí vody,</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elektřina 7 PJ/rok (2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celkem 320 PJ/rok (89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Tx/>
              <a:buChar char="-"/>
            </a:pPr>
            <a:endParaRPr lang="cs-CZ" sz="16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Cílový stav (rok 2050: 120 mld os km/rok, 80 mld. netto </a:t>
            </a:r>
            <a:r>
              <a:rPr lang="cs-CZ" sz="1600" b="1" dirty="0" err="1">
                <a:solidFill>
                  <a:schemeClr val="tx1"/>
                </a:solidFill>
                <a:ea typeface="Arial Unicode MS" panose="020B0604020202020204" pitchFamily="34" charset="-128"/>
                <a:cs typeface="Arial Unicode MS" panose="020B0604020202020204" pitchFamily="34" charset="-128"/>
              </a:rPr>
              <a:t>tkm</a:t>
            </a:r>
            <a:r>
              <a:rPr lang="cs-CZ" sz="16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uhlovodíková paliva: 0</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elektřina 100 PJ/rok (28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 (výhradně bezemisní zdroje),</a:t>
            </a:r>
          </a:p>
          <a:p>
            <a:pPr marL="285750" indent="-285750">
              <a:spcBef>
                <a:spcPts val="0"/>
              </a:spcBef>
              <a:buFontTx/>
              <a:buChar char="-"/>
            </a:pPr>
            <a:r>
              <a:rPr lang="cs-CZ" sz="1600" b="1" dirty="0">
                <a:solidFill>
                  <a:schemeClr val="tx1"/>
                </a:solidFill>
                <a:ea typeface="Arial Unicode MS" panose="020B0604020202020204" pitchFamily="34" charset="-128"/>
                <a:cs typeface="Arial Unicode MS" panose="020B0604020202020204" pitchFamily="34" charset="-128"/>
              </a:rPr>
              <a:t>celkem 100 PJ/rok (28 </a:t>
            </a:r>
            <a:r>
              <a:rPr lang="cs-CZ" sz="1600" b="1" dirty="0" err="1">
                <a:solidFill>
                  <a:schemeClr val="tx1"/>
                </a:solidFill>
                <a:ea typeface="Arial Unicode MS" panose="020B0604020202020204" pitchFamily="34" charset="-128"/>
                <a:cs typeface="Arial Unicode MS" panose="020B0604020202020204" pitchFamily="34" charset="-128"/>
              </a:rPr>
              <a:t>TWh</a:t>
            </a:r>
            <a:r>
              <a:rPr lang="cs-CZ" sz="1600" b="1" dirty="0">
                <a:solidFill>
                  <a:schemeClr val="tx1"/>
                </a:solidFill>
                <a:ea typeface="Arial Unicode MS" panose="020B0604020202020204" pitchFamily="34" charset="-128"/>
                <a:cs typeface="Arial Unicode MS" panose="020B0604020202020204" pitchFamily="34" charset="-128"/>
              </a:rPr>
              <a:t>/rok)</a:t>
            </a:r>
          </a:p>
        </p:txBody>
      </p:sp>
      <p:graphicFrame>
        <p:nvGraphicFramePr>
          <p:cNvPr id="7" name="Graf 6">
            <a:extLst>
              <a:ext uri="{FF2B5EF4-FFF2-40B4-BE49-F238E27FC236}">
                <a16:creationId xmlns:a16="http://schemas.microsoft.com/office/drawing/2014/main" id="{6364834C-8C25-47CC-A738-81535E160798}"/>
              </a:ext>
            </a:extLst>
          </p:cNvPr>
          <p:cNvGraphicFramePr>
            <a:graphicFrameLocks/>
          </p:cNvGraphicFramePr>
          <p:nvPr>
            <p:extLst>
              <p:ext uri="{D42A27DB-BD31-4B8C-83A1-F6EECF244321}">
                <p14:modId xmlns:p14="http://schemas.microsoft.com/office/powerpoint/2010/main" val="4082033983"/>
              </p:ext>
            </p:extLst>
          </p:nvPr>
        </p:nvGraphicFramePr>
        <p:xfrm>
          <a:off x="7048500" y="1812898"/>
          <a:ext cx="5149849" cy="4702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7726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676" y="2"/>
            <a:ext cx="12125325" cy="764703"/>
          </a:xfrm>
        </p:spPr>
        <p:txBody>
          <a:bodyPr>
            <a:normAutofit fontScale="90000"/>
          </a:bodyPr>
          <a:lstStyle/>
          <a:p>
            <a:pPr algn="l"/>
            <a:r>
              <a:rPr lang="cs-CZ" sz="2400" dirty="0" err="1"/>
              <a:t>Intramodální</a:t>
            </a:r>
            <a:r>
              <a:rPr lang="cs-CZ" sz="2400" dirty="0"/>
              <a:t> a </a:t>
            </a:r>
            <a:r>
              <a:rPr lang="cs-CZ" sz="2400" dirty="0" err="1"/>
              <a:t>extramodální</a:t>
            </a:r>
            <a:r>
              <a:rPr lang="cs-CZ" sz="2400" dirty="0"/>
              <a:t> úspory energie v dopravě</a:t>
            </a:r>
            <a:endParaRPr lang="de-DE" sz="2400" dirty="0">
              <a:solidFill>
                <a:schemeClr val="tx1"/>
              </a:solidFill>
            </a:endParaRPr>
          </a:p>
        </p:txBody>
      </p:sp>
      <p:sp>
        <p:nvSpPr>
          <p:cNvPr id="3" name="Zástupný symbol pro obsah 2"/>
          <p:cNvSpPr>
            <a:spLocks noGrp="1"/>
          </p:cNvSpPr>
          <p:nvPr>
            <p:ph idx="1"/>
          </p:nvPr>
        </p:nvSpPr>
        <p:spPr>
          <a:xfrm>
            <a:off x="200025" y="1085850"/>
            <a:ext cx="11734800" cy="2343150"/>
          </a:xfrm>
        </p:spPr>
        <p:txBody>
          <a:bodyPr>
            <a:normAutofit/>
          </a:bodyPr>
          <a:lstStyle/>
          <a:p>
            <a:pPr>
              <a:spcBef>
                <a:spcPts val="0"/>
              </a:spcBef>
            </a:pPr>
            <a:r>
              <a:rPr lang="cs-CZ" sz="1600" b="1" dirty="0">
                <a:ea typeface="Arial Unicode MS" panose="020B0604020202020204" pitchFamily="34" charset="-128"/>
                <a:cs typeface="Arial Unicode MS" panose="020B0604020202020204" pitchFamily="34" charset="-128"/>
              </a:rPr>
              <a:t>Ropná paliva a jejich náhražky tvoří 97 % spotřeby energie pro dopravu v ČR.</a:t>
            </a:r>
          </a:p>
          <a:p>
            <a:pPr>
              <a:spcBef>
                <a:spcPts val="0"/>
              </a:spcBef>
            </a:pPr>
            <a:r>
              <a:rPr lang="cs-CZ" sz="1600" b="1" dirty="0">
                <a:ea typeface="Arial Unicode MS" panose="020B0604020202020204" pitchFamily="34" charset="-128"/>
                <a:cs typeface="Arial Unicode MS" panose="020B0604020202020204" pitchFamily="34" charset="-128"/>
              </a:rPr>
              <a:t>Vysoká spotřeba energie v dopravě má proto tři dimenze:</a:t>
            </a:r>
          </a:p>
          <a:p>
            <a:pPr>
              <a:spcBef>
                <a:spcPts val="0"/>
              </a:spcBef>
            </a:pPr>
            <a:r>
              <a:rPr lang="cs-CZ" sz="1600" b="1" dirty="0">
                <a:ea typeface="Arial Unicode MS" panose="020B0604020202020204" pitchFamily="34" charset="-128"/>
                <a:cs typeface="Arial Unicode MS" panose="020B0604020202020204" pitchFamily="34" charset="-128"/>
              </a:rPr>
              <a:t>- </a:t>
            </a:r>
            <a:r>
              <a:rPr lang="cs-CZ" sz="1600" b="1" dirty="0">
                <a:solidFill>
                  <a:srgbClr val="FF0000"/>
                </a:solidFill>
                <a:ea typeface="Arial Unicode MS" panose="020B0604020202020204" pitchFamily="34" charset="-128"/>
                <a:cs typeface="Arial Unicode MS" panose="020B0604020202020204" pitchFamily="34" charset="-128"/>
              </a:rPr>
              <a:t>ekonomickou</a:t>
            </a:r>
            <a:r>
              <a:rPr lang="cs-CZ" sz="1600" b="1" dirty="0">
                <a:ea typeface="Arial Unicode MS" panose="020B0604020202020204" pitchFamily="34" charset="-128"/>
                <a:cs typeface="Arial Unicode MS" panose="020B0604020202020204" pitchFamily="34" charset="-128"/>
              </a:rPr>
              <a:t> -  fosilní paliva se stávají nejdražší energií,</a:t>
            </a:r>
          </a:p>
          <a:p>
            <a:pPr>
              <a:spcBef>
                <a:spcPts val="0"/>
              </a:spcBef>
            </a:pPr>
            <a:r>
              <a:rPr lang="cs-CZ" sz="1600" b="1" dirty="0">
                <a:ea typeface="Arial Unicode MS" panose="020B0604020202020204" pitchFamily="34" charset="-128"/>
                <a:cs typeface="Arial Unicode MS" panose="020B0604020202020204" pitchFamily="34" charset="-128"/>
              </a:rPr>
              <a:t>- </a:t>
            </a:r>
            <a:r>
              <a:rPr lang="cs-CZ" sz="1600" b="1" dirty="0">
                <a:solidFill>
                  <a:srgbClr val="FF0000"/>
                </a:solidFill>
                <a:ea typeface="Arial Unicode MS" panose="020B0604020202020204" pitchFamily="34" charset="-128"/>
                <a:cs typeface="Arial Unicode MS" panose="020B0604020202020204" pitchFamily="34" charset="-128"/>
              </a:rPr>
              <a:t>klimatickou</a:t>
            </a:r>
            <a:r>
              <a:rPr lang="cs-CZ" sz="1600" b="1" dirty="0">
                <a:ea typeface="Arial Unicode MS" panose="020B0604020202020204" pitchFamily="34" charset="-128"/>
                <a:cs typeface="Arial Unicode MS" panose="020B0604020202020204" pitchFamily="34" charset="-128"/>
              </a:rPr>
              <a:t> - poškozování přírody a životního prostředí klimatickými změnami (globální exhalace CO</a:t>
            </a:r>
            <a:r>
              <a:rPr lang="cs-CZ" sz="1600" b="1" baseline="-25000" dirty="0">
                <a:ea typeface="Arial Unicode MS" panose="020B0604020202020204" pitchFamily="34" charset="-128"/>
                <a:cs typeface="Arial Unicode MS" panose="020B0604020202020204" pitchFamily="34" charset="-128"/>
              </a:rPr>
              <a:t>2</a:t>
            </a:r>
            <a:r>
              <a:rPr lang="cs-CZ" sz="1600" b="1" dirty="0">
                <a:ea typeface="Arial Unicode MS" panose="020B0604020202020204" pitchFamily="34" charset="-128"/>
                <a:cs typeface="Arial Unicode MS" panose="020B0604020202020204" pitchFamily="34" charset="-128"/>
              </a:rPr>
              <a:t>),</a:t>
            </a:r>
          </a:p>
          <a:p>
            <a:pPr>
              <a:spcBef>
                <a:spcPts val="0"/>
              </a:spcBef>
            </a:pPr>
            <a:r>
              <a:rPr lang="cs-CZ" sz="1600" b="1" dirty="0">
                <a:ea typeface="Arial Unicode MS" panose="020B0604020202020204" pitchFamily="34" charset="-128"/>
                <a:cs typeface="Arial Unicode MS" panose="020B0604020202020204" pitchFamily="34" charset="-128"/>
              </a:rPr>
              <a:t>- </a:t>
            </a:r>
            <a:r>
              <a:rPr lang="cs-CZ" sz="1600" b="1" dirty="0">
                <a:solidFill>
                  <a:srgbClr val="FF0000"/>
                </a:solidFill>
                <a:ea typeface="Arial Unicode MS" panose="020B0604020202020204" pitchFamily="34" charset="-128"/>
                <a:cs typeface="Arial Unicode MS" panose="020B0604020202020204" pitchFamily="34" charset="-128"/>
              </a:rPr>
              <a:t>zdravotní</a:t>
            </a:r>
            <a:r>
              <a:rPr lang="cs-CZ" sz="1600" b="1" dirty="0">
                <a:ea typeface="Arial Unicode MS" panose="020B0604020202020204" pitchFamily="34" charset="-128"/>
                <a:cs typeface="Arial Unicode MS" panose="020B0604020202020204" pitchFamily="34" charset="-128"/>
              </a:rPr>
              <a:t> - poškozování lidského zdraví jedovatými látkami (lokální exhalace PM 1, PM 2,5, </a:t>
            </a:r>
            <a:r>
              <a:rPr lang="cs-CZ" sz="1600" b="1" dirty="0" err="1">
                <a:ea typeface="Arial Unicode MS" panose="020B0604020202020204" pitchFamily="34" charset="-128"/>
                <a:cs typeface="Arial Unicode MS" panose="020B0604020202020204" pitchFamily="34" charset="-128"/>
              </a:rPr>
              <a:t>NO</a:t>
            </a:r>
            <a:r>
              <a:rPr lang="cs-CZ" sz="1600" b="1" baseline="-25000" dirty="0" err="1">
                <a:ea typeface="Arial Unicode MS" panose="020B0604020202020204" pitchFamily="34" charset="-128"/>
                <a:cs typeface="Arial Unicode MS" panose="020B0604020202020204" pitchFamily="34" charset="-128"/>
              </a:rPr>
              <a:t>x</a:t>
            </a:r>
            <a:r>
              <a:rPr lang="cs-CZ" sz="1600" b="1" dirty="0">
                <a:ea typeface="Arial Unicode MS" panose="020B0604020202020204" pitchFamily="34" charset="-128"/>
                <a:cs typeface="Arial Unicode MS" panose="020B0604020202020204" pitchFamily="34" charset="-128"/>
              </a:rPr>
              <a:t>, PAH, …).</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Potenciál úspor energie v dopravě:</a:t>
            </a:r>
          </a:p>
          <a:p>
            <a:pPr>
              <a:spcBef>
                <a:spcPts val="0"/>
              </a:spcBef>
            </a:pPr>
            <a:r>
              <a:rPr lang="cs-CZ" sz="1600" b="1" dirty="0">
                <a:solidFill>
                  <a:srgbClr val="FF0000"/>
                </a:solidFill>
                <a:ea typeface="Arial Unicode MS" panose="020B0604020202020204" pitchFamily="34" charset="-128"/>
                <a:cs typeface="Arial Unicode MS" panose="020B0604020202020204" pitchFamily="34" charset="-128"/>
              </a:rPr>
              <a:t>- </a:t>
            </a:r>
            <a:r>
              <a:rPr lang="cs-CZ" sz="1600" b="1" dirty="0" err="1">
                <a:solidFill>
                  <a:srgbClr val="FF0000"/>
                </a:solidFill>
                <a:ea typeface="Arial Unicode MS" panose="020B0604020202020204" pitchFamily="34" charset="-128"/>
                <a:cs typeface="Arial Unicode MS" panose="020B0604020202020204" pitchFamily="34" charset="-128"/>
              </a:rPr>
              <a:t>intramodální</a:t>
            </a:r>
            <a:r>
              <a:rPr lang="cs-CZ" sz="1600" b="1" dirty="0">
                <a:ea typeface="Arial Unicode MS" panose="020B0604020202020204" pitchFamily="34" charset="-128"/>
                <a:cs typeface="Arial Unicode MS" panose="020B0604020202020204" pitchFamily="34" charset="-128"/>
              </a:rPr>
              <a:t> – úspory technickými inovacemi rámci určitého druhu dopravy,</a:t>
            </a:r>
          </a:p>
          <a:p>
            <a:pPr>
              <a:spcBef>
                <a:spcPts val="0"/>
              </a:spcBef>
            </a:pPr>
            <a:r>
              <a:rPr lang="cs-CZ" sz="1600" b="1" dirty="0">
                <a:solidFill>
                  <a:srgbClr val="FF0000"/>
                </a:solidFill>
                <a:ea typeface="Arial Unicode MS" panose="020B0604020202020204" pitchFamily="34" charset="-128"/>
                <a:cs typeface="Arial Unicode MS" panose="020B0604020202020204" pitchFamily="34" charset="-128"/>
              </a:rPr>
              <a:t>- </a:t>
            </a:r>
            <a:r>
              <a:rPr lang="cs-CZ" sz="1600" b="1" dirty="0" err="1">
                <a:solidFill>
                  <a:srgbClr val="FF0000"/>
                </a:solidFill>
                <a:ea typeface="Arial Unicode MS" panose="020B0604020202020204" pitchFamily="34" charset="-128"/>
                <a:cs typeface="Arial Unicode MS" panose="020B0604020202020204" pitchFamily="34" charset="-128"/>
              </a:rPr>
              <a:t>extramodální</a:t>
            </a:r>
            <a:r>
              <a:rPr lang="cs-CZ" sz="1600" b="1" dirty="0">
                <a:ea typeface="Arial Unicode MS" panose="020B0604020202020204" pitchFamily="34" charset="-128"/>
                <a:cs typeface="Arial Unicode MS" panose="020B0604020202020204" pitchFamily="34" charset="-128"/>
              </a:rPr>
              <a:t> – úspory převodem na energeticky méně náročný druh dopravy. </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buFontTx/>
              <a:buChar char="-"/>
            </a:pPr>
            <a:endParaRPr lang="cs-CZ" sz="1400" dirty="0">
              <a:ea typeface="Arial Unicode MS" panose="020B0604020202020204" pitchFamily="34" charset="-128"/>
              <a:cs typeface="Arial Unicode MS" panose="020B0604020202020204" pitchFamily="34" charset="-128"/>
            </a:endParaRPr>
          </a:p>
          <a:p>
            <a:pPr>
              <a:spcBef>
                <a:spcPts val="0"/>
              </a:spcBef>
            </a:pPr>
            <a:endParaRPr lang="cs-CZ" sz="1400" dirty="0">
              <a:ea typeface="Arial Unicode MS" panose="020B0604020202020204" pitchFamily="34" charset="-128"/>
              <a:cs typeface="Arial Unicode MS" panose="020B0604020202020204" pitchFamily="34" charset="-128"/>
            </a:endParaRPr>
          </a:p>
          <a:p>
            <a:endParaRPr lang="cs-CZ" sz="1400" dirty="0"/>
          </a:p>
        </p:txBody>
      </p:sp>
      <p:sp>
        <p:nvSpPr>
          <p:cNvPr id="4" name="Obdélník 3"/>
          <p:cNvSpPr/>
          <p:nvPr/>
        </p:nvSpPr>
        <p:spPr>
          <a:xfrm>
            <a:off x="139701" y="3644256"/>
            <a:ext cx="7204073" cy="2238049"/>
          </a:xfrm>
          <a:prstGeom prst="rect">
            <a:avLst/>
          </a:prstGeom>
        </p:spPr>
        <p:txBody>
          <a:bodyPr wrap="square">
            <a:spAutoFit/>
          </a:bodyPr>
          <a:lstStyle/>
          <a:p>
            <a:pPr>
              <a:lnSpc>
                <a:spcPct val="110000"/>
              </a:lnSpc>
              <a:spcBef>
                <a:spcPts val="0"/>
              </a:spcBef>
              <a:buClr>
                <a:schemeClr val="accent1"/>
              </a:buClr>
            </a:pPr>
            <a:r>
              <a:rPr lang="cs-CZ" sz="1600" b="1" dirty="0" err="1">
                <a:solidFill>
                  <a:srgbClr val="FF0000"/>
                </a:solidFill>
                <a:ea typeface="Arial Unicode MS" panose="020B0604020202020204" pitchFamily="34" charset="-128"/>
                <a:cs typeface="Arial Unicode MS" panose="020B0604020202020204" pitchFamily="34" charset="-128"/>
              </a:rPr>
              <a:t>intramodální</a:t>
            </a:r>
            <a:r>
              <a:rPr lang="cs-CZ" sz="1600" b="1" dirty="0">
                <a:solidFill>
                  <a:srgbClr val="FF0000"/>
                </a:solidFill>
                <a:ea typeface="Arial Unicode MS" panose="020B0604020202020204" pitchFamily="34" charset="-128"/>
                <a:cs typeface="Arial Unicode MS" panose="020B0604020202020204" pitchFamily="34" charset="-128"/>
              </a:rPr>
              <a:t> úspory </a:t>
            </a:r>
            <a:r>
              <a:rPr lang="cs-CZ" sz="1600" b="1" dirty="0">
                <a:solidFill>
                  <a:schemeClr val="tx1"/>
                </a:solidFill>
                <a:ea typeface="Arial Unicode MS" panose="020B0604020202020204" pitchFamily="34" charset="-128"/>
                <a:cs typeface="Arial Unicode MS" panose="020B0604020202020204" pitchFamily="34" charset="-128"/>
              </a:rPr>
              <a:t>jsou reprezentovány především náhradou spalovacího motoru elektrickým s 2,5 krát vyšší účinností,</a:t>
            </a:r>
          </a:p>
          <a:p>
            <a:pPr>
              <a:lnSpc>
                <a:spcPct val="110000"/>
              </a:lnSpc>
              <a:spcBef>
                <a:spcPts val="0"/>
              </a:spcBef>
              <a:buClr>
                <a:schemeClr val="accent1"/>
              </a:buClr>
            </a:pPr>
            <a:endParaRPr lang="cs-CZ" sz="1600" b="1" dirty="0">
              <a:solidFill>
                <a:schemeClr val="tx1"/>
              </a:solidFill>
              <a:ea typeface="Arial Unicode MS" panose="020B0604020202020204" pitchFamily="34" charset="-128"/>
              <a:cs typeface="Arial Unicode MS" panose="020B0604020202020204" pitchFamily="34" charset="-128"/>
            </a:endParaRPr>
          </a:p>
          <a:p>
            <a:pPr>
              <a:lnSpc>
                <a:spcPct val="110000"/>
              </a:lnSpc>
              <a:spcBef>
                <a:spcPts val="0"/>
              </a:spcBef>
              <a:buClr>
                <a:schemeClr val="accent1"/>
              </a:buClr>
            </a:pPr>
            <a:r>
              <a:rPr lang="cs-CZ" sz="1600" b="1" dirty="0" err="1">
                <a:solidFill>
                  <a:srgbClr val="FF0000"/>
                </a:solidFill>
                <a:ea typeface="Arial Unicode MS" panose="020B0604020202020204" pitchFamily="34" charset="-128"/>
                <a:cs typeface="Arial Unicode MS" panose="020B0604020202020204" pitchFamily="34" charset="-128"/>
              </a:rPr>
              <a:t>extramodální</a:t>
            </a:r>
            <a:r>
              <a:rPr lang="cs-CZ" sz="1600" b="1" dirty="0">
                <a:solidFill>
                  <a:srgbClr val="FF0000"/>
                </a:solidFill>
                <a:ea typeface="Arial Unicode MS" panose="020B0604020202020204" pitchFamily="34" charset="-128"/>
                <a:cs typeface="Arial Unicode MS" panose="020B0604020202020204" pitchFamily="34" charset="-128"/>
              </a:rPr>
              <a:t> úspory </a:t>
            </a:r>
            <a:r>
              <a:rPr lang="cs-CZ" sz="1600" b="1" dirty="0">
                <a:solidFill>
                  <a:schemeClr val="tx1"/>
                </a:solidFill>
                <a:ea typeface="Arial Unicode MS" panose="020B0604020202020204" pitchFamily="34" charset="-128"/>
                <a:cs typeface="Arial Unicode MS" panose="020B0604020202020204" pitchFamily="34" charset="-128"/>
              </a:rPr>
              <a:t>jsou reprezentovány především převodem silniční dopravy na železniční s 3 krát nižší energetickou náročností (nižší odpor valení, nižší aerodynamický odpor)</a:t>
            </a:r>
          </a:p>
          <a:p>
            <a:pPr>
              <a:lnSpc>
                <a:spcPct val="110000"/>
              </a:lnSpc>
              <a:spcBef>
                <a:spcPts val="0"/>
              </a:spcBef>
              <a:buClr>
                <a:schemeClr val="accent1"/>
              </a:buClr>
            </a:pPr>
            <a:r>
              <a:rPr lang="cs-CZ" sz="1600" b="1" dirty="0">
                <a:solidFill>
                  <a:schemeClr val="tx1"/>
                </a:solidFill>
                <a:ea typeface="Arial Unicode MS" panose="020B0604020202020204" pitchFamily="34" charset="-128"/>
                <a:cs typeface="Arial Unicode MS" panose="020B0604020202020204" pitchFamily="34" charset="-128"/>
              </a:rPr>
              <a:t>=&gt; náhrada automobilů se spalovacími motory elektrickou železnicí snižuje energetickou náročnost 7,5 krát, tedy na cca 13 % (úspora 87 %).</a:t>
            </a:r>
            <a:endParaRPr lang="de-DE" sz="1600" b="1" dirty="0">
              <a:solidFill>
                <a:schemeClr val="tx1"/>
              </a:solidFill>
              <a:ea typeface="Arial Unicode MS" panose="020B0604020202020204" pitchFamily="34" charset="-128"/>
              <a:cs typeface="Arial Unicode MS" panose="020B0604020202020204" pitchFamily="34" charset="-128"/>
            </a:endParaRPr>
          </a:p>
        </p:txBody>
      </p:sp>
      <p:graphicFrame>
        <p:nvGraphicFramePr>
          <p:cNvPr id="5" name="Graf 4"/>
          <p:cNvGraphicFramePr/>
          <p:nvPr>
            <p:extLst>
              <p:ext uri="{D42A27DB-BD31-4B8C-83A1-F6EECF244321}">
                <p14:modId xmlns:p14="http://schemas.microsoft.com/office/powerpoint/2010/main" val="4219016888"/>
              </p:ext>
            </p:extLst>
          </p:nvPr>
        </p:nvGraphicFramePr>
        <p:xfrm>
          <a:off x="7179296" y="3429000"/>
          <a:ext cx="4879353" cy="3076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3930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12118206" cy="936104"/>
          </a:xfrm>
        </p:spPr>
        <p:txBody>
          <a:bodyPr>
            <a:normAutofit fontScale="90000"/>
          </a:bodyPr>
          <a:lstStyle/>
          <a:p>
            <a:pPr algn="l"/>
            <a:r>
              <a:rPr lang="cs-CZ" sz="2000" dirty="0"/>
              <a:t>Energetická bilance dopravy v ČR</a:t>
            </a:r>
            <a:br>
              <a:rPr lang="cs-CZ" sz="2000" dirty="0"/>
            </a:br>
            <a:r>
              <a:rPr lang="cs-CZ" sz="2000" dirty="0"/>
              <a:t>(rok 2020 – výchozí bod Národního plánu v oblasti energetiky a klimatu)</a:t>
            </a:r>
            <a:endParaRPr lang="de-DE" sz="2000" dirty="0"/>
          </a:p>
        </p:txBody>
      </p:sp>
      <p:sp>
        <p:nvSpPr>
          <p:cNvPr id="6" name="Obdélník 5"/>
          <p:cNvSpPr/>
          <p:nvPr/>
        </p:nvSpPr>
        <p:spPr>
          <a:xfrm>
            <a:off x="442762" y="1124744"/>
            <a:ext cx="11675444" cy="5216813"/>
          </a:xfrm>
          <a:prstGeom prst="rect">
            <a:avLst/>
          </a:prstGeom>
        </p:spPr>
        <p:txBody>
          <a:bodyPr wrap="square">
            <a:spAutoFit/>
          </a:bodyPr>
          <a:lstStyle/>
          <a:p>
            <a:r>
              <a:rPr lang="cs-CZ" b="1" dirty="0">
                <a:solidFill>
                  <a:schemeClr val="tx1"/>
                </a:solidFill>
              </a:rPr>
              <a:t>Spalovací motory: nízká účinnost tepelného (</a:t>
            </a:r>
            <a:r>
              <a:rPr lang="cs-CZ" b="1" dirty="0" err="1">
                <a:solidFill>
                  <a:schemeClr val="tx1"/>
                </a:solidFill>
              </a:rPr>
              <a:t>Carnotova</a:t>
            </a:r>
            <a:r>
              <a:rPr lang="cs-CZ" b="1" dirty="0">
                <a:solidFill>
                  <a:schemeClr val="tx1"/>
                </a:solidFill>
              </a:rPr>
              <a:t>) cyklu – na mechanickou práci se přemění jen cca 30 % energie paliva, zbylých 70 % energie paliva se mění ve ztrátové teplo.</a:t>
            </a:r>
          </a:p>
          <a:p>
            <a:pPr>
              <a:buFontTx/>
              <a:buChar char="-"/>
            </a:pPr>
            <a:r>
              <a:rPr lang="cs-CZ" b="1" dirty="0">
                <a:solidFill>
                  <a:schemeClr val="tx1"/>
                </a:solidFill>
              </a:rPr>
              <a:t> 30 % energie pracuje,</a:t>
            </a:r>
          </a:p>
          <a:p>
            <a:pPr>
              <a:buFontTx/>
              <a:buChar char="-"/>
            </a:pPr>
            <a:r>
              <a:rPr lang="cs-CZ" b="1" dirty="0">
                <a:solidFill>
                  <a:schemeClr val="tx1"/>
                </a:solidFill>
              </a:rPr>
              <a:t> 100 % energie paliva je nutno zaplatit,</a:t>
            </a:r>
          </a:p>
          <a:p>
            <a:pPr>
              <a:buFontTx/>
              <a:buChar char="-"/>
            </a:pPr>
            <a:r>
              <a:rPr lang="cs-CZ" b="1" dirty="0">
                <a:solidFill>
                  <a:schemeClr val="tx1"/>
                </a:solidFill>
              </a:rPr>
              <a:t> 100 % paliva se promění CO</a:t>
            </a:r>
            <a:r>
              <a:rPr lang="cs-CZ" b="1" baseline="-25000" dirty="0">
                <a:solidFill>
                  <a:schemeClr val="tx1"/>
                </a:solidFill>
              </a:rPr>
              <a:t>2 </a:t>
            </a:r>
            <a:r>
              <a:rPr lang="cs-CZ" b="1" dirty="0">
                <a:solidFill>
                  <a:schemeClr val="tx1"/>
                </a:solidFill>
              </a:rPr>
              <a:t>a mění klima,</a:t>
            </a:r>
          </a:p>
          <a:p>
            <a:pPr>
              <a:buFontTx/>
              <a:buChar char="-"/>
            </a:pPr>
            <a:r>
              <a:rPr lang="cs-CZ" b="1" dirty="0">
                <a:solidFill>
                  <a:schemeClr val="tx1"/>
                </a:solidFill>
              </a:rPr>
              <a:t> 100 % produkuje toxické látky (</a:t>
            </a:r>
            <a:r>
              <a:rPr lang="cs-CZ" b="1" dirty="0" err="1">
                <a:solidFill>
                  <a:schemeClr val="tx1"/>
                </a:solidFill>
              </a:rPr>
              <a:t>NO</a:t>
            </a:r>
            <a:r>
              <a:rPr lang="cs-CZ" b="1" baseline="-25000" dirty="0" err="1">
                <a:solidFill>
                  <a:schemeClr val="tx1"/>
                </a:solidFill>
              </a:rPr>
              <a:t>x</a:t>
            </a:r>
            <a:r>
              <a:rPr lang="cs-CZ" b="1" dirty="0">
                <a:solidFill>
                  <a:schemeClr val="tx1"/>
                </a:solidFill>
              </a:rPr>
              <a:t>, PM, PAH, …) a poškozuje lidské zdraví.</a:t>
            </a:r>
          </a:p>
          <a:p>
            <a:endParaRPr lang="cs-CZ" b="1" dirty="0">
              <a:solidFill>
                <a:schemeClr val="tx1"/>
              </a:solidFill>
            </a:endParaRPr>
          </a:p>
          <a:p>
            <a:r>
              <a:rPr lang="cs-CZ" b="1" dirty="0">
                <a:solidFill>
                  <a:schemeClr val="tx1"/>
                </a:solidFill>
              </a:rPr>
              <a:t>spotřeba energie fosilních paliv v dopravě …………………... 313 PJ/rok </a:t>
            </a:r>
            <a:r>
              <a:rPr lang="cs-CZ" b="1" dirty="0">
                <a:solidFill>
                  <a:schemeClr val="tx1"/>
                </a:solidFill>
                <a:ea typeface="Arial Unicode MS" panose="020B0604020202020204" pitchFamily="34" charset="-128"/>
                <a:cs typeface="Arial Unicode MS" panose="020B0604020202020204" pitchFamily="34" charset="-128"/>
              </a:rPr>
              <a:t>(87 </a:t>
            </a:r>
            <a:r>
              <a:rPr lang="cs-CZ" b="1" dirty="0" err="1">
                <a:solidFill>
                  <a:schemeClr val="tx1"/>
                </a:solidFill>
                <a:ea typeface="Arial Unicode MS" panose="020B0604020202020204" pitchFamily="34" charset="-128"/>
                <a:cs typeface="Arial Unicode MS" panose="020B0604020202020204" pitchFamily="34" charset="-128"/>
              </a:rPr>
              <a:t>TWh</a:t>
            </a:r>
            <a:r>
              <a:rPr lang="cs-CZ" b="1" dirty="0">
                <a:solidFill>
                  <a:schemeClr val="tx1"/>
                </a:solidFill>
                <a:ea typeface="Arial Unicode MS" panose="020B0604020202020204" pitchFamily="34" charset="-128"/>
                <a:cs typeface="Arial Unicode MS" panose="020B0604020202020204" pitchFamily="34" charset="-128"/>
              </a:rPr>
              <a:t>/rok) </a:t>
            </a:r>
            <a:r>
              <a:rPr lang="cs-CZ" b="1" dirty="0">
                <a:solidFill>
                  <a:schemeClr val="tx1"/>
                </a:solidFill>
              </a:rPr>
              <a:t>(100 %)</a:t>
            </a:r>
          </a:p>
          <a:p>
            <a:r>
              <a:rPr lang="cs-CZ" b="1" dirty="0">
                <a:solidFill>
                  <a:schemeClr val="tx1"/>
                </a:solidFill>
              </a:rPr>
              <a:t>energie pro pohon vozidel z fosilních paliv ……………………  95 PJ/rok </a:t>
            </a:r>
            <a:r>
              <a:rPr lang="cs-CZ" b="1" dirty="0">
                <a:solidFill>
                  <a:schemeClr val="tx1"/>
                </a:solidFill>
                <a:ea typeface="Arial Unicode MS" panose="020B0604020202020204" pitchFamily="34" charset="-128"/>
                <a:cs typeface="Arial Unicode MS" panose="020B0604020202020204" pitchFamily="34" charset="-128"/>
              </a:rPr>
              <a:t>(26 </a:t>
            </a:r>
            <a:r>
              <a:rPr lang="cs-CZ" b="1" dirty="0" err="1">
                <a:solidFill>
                  <a:schemeClr val="tx1"/>
                </a:solidFill>
                <a:ea typeface="Arial Unicode MS" panose="020B0604020202020204" pitchFamily="34" charset="-128"/>
                <a:cs typeface="Arial Unicode MS" panose="020B0604020202020204" pitchFamily="34" charset="-128"/>
              </a:rPr>
              <a:t>TWh</a:t>
            </a:r>
            <a:r>
              <a:rPr lang="cs-CZ" b="1" dirty="0">
                <a:solidFill>
                  <a:schemeClr val="tx1"/>
                </a:solidFill>
                <a:ea typeface="Arial Unicode MS" panose="020B0604020202020204" pitchFamily="34" charset="-128"/>
                <a:cs typeface="Arial Unicode MS" panose="020B0604020202020204" pitchFamily="34" charset="-128"/>
              </a:rPr>
              <a:t>/rok) </a:t>
            </a:r>
            <a:r>
              <a:rPr lang="cs-CZ" b="1" dirty="0">
                <a:solidFill>
                  <a:schemeClr val="tx1"/>
                </a:solidFill>
              </a:rPr>
              <a:t>(30 %)</a:t>
            </a:r>
          </a:p>
          <a:p>
            <a:r>
              <a:rPr lang="cs-CZ" b="1" dirty="0">
                <a:solidFill>
                  <a:srgbClr val="FF0000"/>
                </a:solidFill>
              </a:rPr>
              <a:t>ztrátové teplo v dopravě z fosilních paliv………………………. 218 PJ/rok </a:t>
            </a:r>
            <a:r>
              <a:rPr lang="cs-CZ" b="1" dirty="0">
                <a:solidFill>
                  <a:srgbClr val="FF0000"/>
                </a:solidFill>
                <a:ea typeface="Arial Unicode MS" panose="020B0604020202020204" pitchFamily="34" charset="-128"/>
                <a:cs typeface="Arial Unicode MS" panose="020B0604020202020204" pitchFamily="34" charset="-128"/>
              </a:rPr>
              <a:t>(61 </a:t>
            </a:r>
            <a:r>
              <a:rPr lang="cs-CZ" b="1" dirty="0" err="1">
                <a:solidFill>
                  <a:srgbClr val="FF0000"/>
                </a:solidFill>
                <a:ea typeface="Arial Unicode MS" panose="020B0604020202020204" pitchFamily="34" charset="-128"/>
                <a:cs typeface="Arial Unicode MS" panose="020B0604020202020204" pitchFamily="34" charset="-128"/>
              </a:rPr>
              <a:t>TWh</a:t>
            </a:r>
            <a:r>
              <a:rPr lang="cs-CZ" b="1" dirty="0">
                <a:solidFill>
                  <a:srgbClr val="FF0000"/>
                </a:solidFill>
                <a:ea typeface="Arial Unicode MS" panose="020B0604020202020204" pitchFamily="34" charset="-128"/>
                <a:cs typeface="Arial Unicode MS" panose="020B0604020202020204" pitchFamily="34" charset="-128"/>
              </a:rPr>
              <a:t>/rok) </a:t>
            </a:r>
            <a:r>
              <a:rPr lang="cs-CZ" b="1" dirty="0">
                <a:solidFill>
                  <a:srgbClr val="FF0000"/>
                </a:solidFill>
              </a:rPr>
              <a:t>(70 %)</a:t>
            </a:r>
          </a:p>
          <a:p>
            <a:endParaRPr lang="cs-CZ" b="1" dirty="0">
              <a:solidFill>
                <a:schemeClr val="tx1"/>
              </a:solidFill>
            </a:endParaRPr>
          </a:p>
          <a:p>
            <a:pPr>
              <a:buFont typeface="Symbol"/>
              <a:buChar char="Þ"/>
            </a:pPr>
            <a:r>
              <a:rPr lang="cs-CZ" b="1" dirty="0">
                <a:solidFill>
                  <a:schemeClr val="tx1"/>
                </a:solidFill>
              </a:rPr>
              <a:t> tepelný cyklus používat jen tam, kde lze využít ztrátové teplo, </a:t>
            </a:r>
          </a:p>
          <a:p>
            <a:pPr>
              <a:buFont typeface="Symbol"/>
              <a:buChar char="Þ"/>
            </a:pPr>
            <a:r>
              <a:rPr lang="cs-CZ" b="1" dirty="0">
                <a:solidFill>
                  <a:schemeClr val="tx1"/>
                </a:solidFill>
              </a:rPr>
              <a:t> tepelný cyklus nepožívat v dopravních prostředcích (nelze využít ztrátové teplo)</a:t>
            </a:r>
            <a:endParaRPr lang="de-DE" dirty="0">
              <a:solidFill>
                <a:schemeClr val="tx1"/>
              </a:solidFill>
            </a:endParaRPr>
          </a:p>
        </p:txBody>
      </p:sp>
    </p:spTree>
    <p:extLst>
      <p:ext uri="{BB962C8B-B14F-4D97-AF65-F5344CB8AC3E}">
        <p14:creationId xmlns:p14="http://schemas.microsoft.com/office/powerpoint/2010/main" val="704269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9100" y="0"/>
            <a:ext cx="9733211" cy="778098"/>
          </a:xfrm>
        </p:spPr>
        <p:txBody>
          <a:bodyPr/>
          <a:lstStyle/>
          <a:p>
            <a:pPr algn="l"/>
            <a:r>
              <a:rPr lang="cs-CZ" sz="2400" dirty="0"/>
              <a:t> Rozdílnost účinnosti pohonů</a:t>
            </a:r>
            <a:endParaRPr lang="de-DE" sz="2400" dirty="0"/>
          </a:p>
        </p:txBody>
      </p:sp>
      <p:sp>
        <p:nvSpPr>
          <p:cNvPr id="6" name="Obdélník 5"/>
          <p:cNvSpPr/>
          <p:nvPr/>
        </p:nvSpPr>
        <p:spPr>
          <a:xfrm>
            <a:off x="209550" y="922107"/>
            <a:ext cx="11779250" cy="5355312"/>
          </a:xfrm>
          <a:prstGeom prst="rect">
            <a:avLst/>
          </a:prstGeom>
        </p:spPr>
        <p:txBody>
          <a:bodyPr wrap="square">
            <a:spAutoFit/>
          </a:bodyPr>
          <a:lstStyle/>
          <a:p>
            <a:r>
              <a:rPr lang="cs-CZ" b="1" dirty="0">
                <a:solidFill>
                  <a:schemeClr val="tx1"/>
                </a:solidFill>
              </a:rPr>
              <a:t>Spalovací motor (nafta, benzín, metan) cca </a:t>
            </a:r>
            <a:r>
              <a:rPr lang="cs-CZ" b="1" dirty="0">
                <a:solidFill>
                  <a:srgbClr val="FF0000"/>
                </a:solidFill>
              </a:rPr>
              <a:t>30 % </a:t>
            </a:r>
            <a:r>
              <a:rPr lang="cs-CZ" b="1" dirty="0">
                <a:solidFill>
                  <a:schemeClr val="tx1"/>
                </a:solidFill>
              </a:rPr>
              <a:t>(palivo – obvod kol)</a:t>
            </a:r>
            <a:endParaRPr lang="cs-CZ" b="1" dirty="0">
              <a:solidFill>
                <a:srgbClr val="FF0000"/>
              </a:solidFill>
            </a:endParaRPr>
          </a:p>
          <a:p>
            <a:r>
              <a:rPr lang="cs-CZ" b="1" dirty="0">
                <a:solidFill>
                  <a:schemeClr val="tx1"/>
                </a:solidFill>
              </a:rPr>
              <a:t>Trakční elektromotor plus palivový článek (vodík) cca </a:t>
            </a:r>
            <a:r>
              <a:rPr lang="cs-CZ" b="1" dirty="0">
                <a:solidFill>
                  <a:srgbClr val="FFC000"/>
                </a:solidFill>
              </a:rPr>
              <a:t>50 % </a:t>
            </a:r>
            <a:r>
              <a:rPr lang="cs-CZ" b="1" dirty="0">
                <a:solidFill>
                  <a:schemeClr val="tx1"/>
                </a:solidFill>
              </a:rPr>
              <a:t>(vodík – obvod kol)</a:t>
            </a:r>
            <a:endParaRPr lang="cs-CZ" b="1" dirty="0">
              <a:solidFill>
                <a:srgbClr val="FF0000"/>
              </a:solidFill>
            </a:endParaRPr>
          </a:p>
          <a:p>
            <a:r>
              <a:rPr lang="cs-CZ" b="1" dirty="0">
                <a:solidFill>
                  <a:schemeClr val="tx1"/>
                </a:solidFill>
              </a:rPr>
              <a:t>Trakční elektromotor plus lithiový akumulátor cca </a:t>
            </a:r>
            <a:r>
              <a:rPr lang="cs-CZ" b="1" dirty="0">
                <a:solidFill>
                  <a:srgbClr val="92D050"/>
                </a:solidFill>
              </a:rPr>
              <a:t>70 % </a:t>
            </a:r>
            <a:r>
              <a:rPr lang="cs-CZ" b="1" dirty="0">
                <a:solidFill>
                  <a:schemeClr val="tx1"/>
                </a:solidFill>
              </a:rPr>
              <a:t>(distribuční síť 110 </a:t>
            </a:r>
            <a:r>
              <a:rPr lang="cs-CZ" b="1" dirty="0" err="1">
                <a:solidFill>
                  <a:schemeClr val="tx1"/>
                </a:solidFill>
              </a:rPr>
              <a:t>kV</a:t>
            </a:r>
            <a:r>
              <a:rPr lang="cs-CZ" b="1" dirty="0">
                <a:solidFill>
                  <a:schemeClr val="tx1"/>
                </a:solidFill>
              </a:rPr>
              <a:t> – obvod kol)</a:t>
            </a:r>
          </a:p>
          <a:p>
            <a:r>
              <a:rPr lang="cs-CZ" b="1" dirty="0">
                <a:solidFill>
                  <a:schemeClr val="tx1"/>
                </a:solidFill>
              </a:rPr>
              <a:t>Trakční elektromotor plus liniové trakční vedení cca </a:t>
            </a:r>
            <a:r>
              <a:rPr lang="cs-CZ" b="1" dirty="0">
                <a:solidFill>
                  <a:srgbClr val="92D050"/>
                </a:solidFill>
              </a:rPr>
              <a:t>80 % </a:t>
            </a:r>
            <a:r>
              <a:rPr lang="cs-CZ" b="1" dirty="0">
                <a:solidFill>
                  <a:schemeClr val="tx1"/>
                </a:solidFill>
              </a:rPr>
              <a:t>(distribuční síť 110 </a:t>
            </a:r>
            <a:r>
              <a:rPr lang="cs-CZ" b="1" dirty="0" err="1">
                <a:solidFill>
                  <a:schemeClr val="tx1"/>
                </a:solidFill>
              </a:rPr>
              <a:t>kV</a:t>
            </a:r>
            <a:r>
              <a:rPr lang="cs-CZ" b="1" dirty="0">
                <a:solidFill>
                  <a:schemeClr val="tx1"/>
                </a:solidFill>
              </a:rPr>
              <a:t> – obvod kol)</a:t>
            </a:r>
          </a:p>
          <a:p>
            <a:pPr>
              <a:buFont typeface="Symbol"/>
              <a:buChar char="Þ"/>
            </a:pPr>
            <a:r>
              <a:rPr lang="cs-CZ" b="1" dirty="0">
                <a:solidFill>
                  <a:schemeClr val="tx1"/>
                </a:solidFill>
              </a:rPr>
              <a:t>jednoznačná orientace dopravy na elektrickou vozbu v kombinaci liniového napájení a zásobníků energie (plus bonus v podobě rekuperace brzdové energie),</a:t>
            </a:r>
          </a:p>
          <a:p>
            <a:pPr>
              <a:buFont typeface="Symbol"/>
              <a:buChar char="Þ"/>
            </a:pPr>
            <a:r>
              <a:rPr lang="cs-CZ" b="1" dirty="0">
                <a:solidFill>
                  <a:schemeClr val="tx1"/>
                </a:solidFill>
              </a:rPr>
              <a:t>preference energetiky méně náročné kolejové dopravy,</a:t>
            </a:r>
          </a:p>
          <a:p>
            <a:pPr>
              <a:buFont typeface="Symbol"/>
              <a:buChar char="Þ"/>
            </a:pPr>
            <a:r>
              <a:rPr lang="cs-CZ" b="1" dirty="0">
                <a:solidFill>
                  <a:schemeClr val="tx1"/>
                </a:solidFill>
              </a:rPr>
              <a:t>liniová elektrizace dopravně silněji zatížených tratí,</a:t>
            </a:r>
          </a:p>
          <a:p>
            <a:pPr>
              <a:buFont typeface="Symbol"/>
              <a:buChar char="Þ"/>
            </a:pPr>
            <a:r>
              <a:rPr lang="cs-CZ" b="1" dirty="0">
                <a:solidFill>
                  <a:schemeClr val="tx1"/>
                </a:solidFill>
              </a:rPr>
              <a:t>úplný odklon od používání uhlovodíkových paliv, zejména fosilních (benzin, nafta, plyn).</a:t>
            </a:r>
          </a:p>
          <a:p>
            <a:pPr>
              <a:buFont typeface="Symbol"/>
              <a:buChar char="Þ"/>
            </a:pPr>
            <a:endParaRPr lang="cs-CZ" b="1" dirty="0">
              <a:solidFill>
                <a:schemeClr val="tx1"/>
              </a:solidFill>
            </a:endParaRPr>
          </a:p>
          <a:p>
            <a:r>
              <a:rPr lang="cs-CZ" b="1" dirty="0">
                <a:solidFill>
                  <a:schemeClr val="tx1"/>
                </a:solidFill>
              </a:rPr>
              <a:t>Pro pokrytí energetické spotřeby veškeré dopravy v ČR při její 100 % elektrizaci a převedení části přeprav ze silnice na železnici stačí 100 PJ/rok (28 </a:t>
            </a:r>
            <a:r>
              <a:rPr lang="cs-CZ" b="1" dirty="0" err="1">
                <a:solidFill>
                  <a:schemeClr val="tx1"/>
                </a:solidFill>
              </a:rPr>
              <a:t>TWh</a:t>
            </a:r>
            <a:r>
              <a:rPr lang="cs-CZ" b="1" dirty="0">
                <a:solidFill>
                  <a:schemeClr val="tx1"/>
                </a:solidFill>
              </a:rPr>
              <a:t>/rok) elektrické energie.</a:t>
            </a:r>
          </a:p>
          <a:p>
            <a:r>
              <a:rPr lang="cs-CZ" b="1" dirty="0">
                <a:solidFill>
                  <a:schemeClr val="tx1"/>
                </a:solidFill>
              </a:rPr>
              <a:t>Tuto energii je schopna vytvořit moderní </a:t>
            </a:r>
            <a:r>
              <a:rPr lang="cs-CZ" b="1" dirty="0" err="1">
                <a:solidFill>
                  <a:schemeClr val="tx1"/>
                </a:solidFill>
              </a:rPr>
              <a:t>agrofotovoltaická</a:t>
            </a:r>
            <a:r>
              <a:rPr lang="cs-CZ" b="1" dirty="0">
                <a:solidFill>
                  <a:schemeClr val="tx1"/>
                </a:solidFill>
              </a:rPr>
              <a:t> elektrárna (zároveň chránící pole před suchem) s panely o ploše 14 000 ha vybudovaná na ploše 28 000 ha, což je 7 % osevní plochy řepky olejné v ČR.  </a:t>
            </a:r>
            <a:endParaRPr lang="de-DE"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Elektrická vozba</a:t>
            </a:r>
            <a:endParaRPr lang="de-DE" sz="1600" dirty="0">
              <a:solidFill>
                <a:schemeClr val="tx1"/>
              </a:solidFill>
            </a:endParaRPr>
          </a:p>
        </p:txBody>
      </p:sp>
      <p:sp>
        <p:nvSpPr>
          <p:cNvPr id="3" name="Zástupný symbol pro obsah 2"/>
          <p:cNvSpPr>
            <a:spLocks noGrp="1"/>
          </p:cNvSpPr>
          <p:nvPr>
            <p:ph idx="1"/>
          </p:nvPr>
        </p:nvSpPr>
        <p:spPr>
          <a:xfrm>
            <a:off x="194519" y="1268413"/>
            <a:ext cx="11859815" cy="3528293"/>
          </a:xfrm>
        </p:spPr>
        <p:txBody>
          <a:bodyPr/>
          <a:lstStyle/>
          <a:p>
            <a:pPr>
              <a:spcBef>
                <a:spcPts val="0"/>
              </a:spcBef>
            </a:pPr>
            <a:r>
              <a:rPr lang="cs-CZ" sz="1600" b="1" dirty="0">
                <a:ea typeface="Arial Unicode MS" panose="020B0604020202020204" pitchFamily="34" charset="-128"/>
                <a:cs typeface="Arial Unicode MS" panose="020B0604020202020204" pitchFamily="34" charset="-128"/>
              </a:rPr>
              <a:t>Významným nástrojem ke snížení konečné spotřeby energie v dopravě je náhrada vozidel se spalovacími motory elektrickou vozbou:</a:t>
            </a:r>
          </a:p>
          <a:p>
            <a:pPr>
              <a:spcBef>
                <a:spcPts val="0"/>
              </a:spcBef>
            </a:pPr>
            <a:r>
              <a:rPr lang="cs-CZ" sz="1600" b="1" dirty="0">
                <a:ea typeface="Arial Unicode MS" panose="020B0604020202020204" pitchFamily="34" charset="-128"/>
                <a:cs typeface="Arial Unicode MS" panose="020B0604020202020204" pitchFamily="34" charset="-128"/>
              </a:rPr>
              <a:t>- snížení spotřeby energie na cca 40 % odstraněním spalovacího motoru, která mění 2/3 energie paliva na ztrátové teplo,</a:t>
            </a:r>
          </a:p>
          <a:p>
            <a:pPr>
              <a:spcBef>
                <a:spcPts val="0"/>
              </a:spcBef>
            </a:pPr>
            <a:r>
              <a:rPr lang="cs-CZ" sz="1600" b="1" dirty="0">
                <a:ea typeface="Arial Unicode MS" panose="020B0604020202020204" pitchFamily="34" charset="-128"/>
                <a:cs typeface="Arial Unicode MS" panose="020B0604020202020204" pitchFamily="34" charset="-128"/>
              </a:rPr>
              <a:t>- umožnění rekuperace energie při zastavovacím i spádovém brzdně dále podstatným způsobem snižuje spotřebu energie.</a:t>
            </a:r>
          </a:p>
          <a:p>
            <a:pPr>
              <a:spcBef>
                <a:spcPts val="0"/>
              </a:spcBef>
              <a:buFontTx/>
              <a:buChar char="-"/>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Další efekty elektrické vozby:</a:t>
            </a:r>
          </a:p>
          <a:p>
            <a:pPr>
              <a:spcBef>
                <a:spcPts val="0"/>
              </a:spcBef>
            </a:pPr>
            <a:r>
              <a:rPr lang="cs-CZ" sz="1600" b="1" dirty="0">
                <a:ea typeface="Arial Unicode MS" panose="020B0604020202020204" pitchFamily="34" charset="-128"/>
                <a:cs typeface="Arial Unicode MS" panose="020B0604020202020204" pitchFamily="34" charset="-128"/>
              </a:rPr>
              <a:t>- úplné odstranění místně působících zdravotně závadných emise zplodin hoření (</a:t>
            </a:r>
            <a:r>
              <a:rPr lang="cs-CZ" sz="1600" b="1" dirty="0" err="1">
                <a:ea typeface="Arial Unicode MS" panose="020B0604020202020204" pitchFamily="34" charset="-128"/>
                <a:cs typeface="Arial Unicode MS" panose="020B0604020202020204" pitchFamily="34" charset="-128"/>
              </a:rPr>
              <a:t>NO</a:t>
            </a:r>
            <a:r>
              <a:rPr lang="cs-CZ" sz="1600" b="1" baseline="-25000" dirty="0" err="1">
                <a:ea typeface="Arial Unicode MS" panose="020B0604020202020204" pitchFamily="34" charset="-128"/>
                <a:cs typeface="Arial Unicode MS" panose="020B0604020202020204" pitchFamily="34" charset="-128"/>
              </a:rPr>
              <a:t>x</a:t>
            </a:r>
            <a:r>
              <a:rPr lang="cs-CZ" sz="1600" b="1" dirty="0">
                <a:ea typeface="Arial Unicode MS" panose="020B0604020202020204" pitchFamily="34" charset="-128"/>
                <a:cs typeface="Arial Unicode MS" panose="020B0604020202020204" pitchFamily="34" charset="-128"/>
              </a:rPr>
              <a:t>, PM, PAH),</a:t>
            </a:r>
          </a:p>
          <a:p>
            <a:pPr>
              <a:spcBef>
                <a:spcPts val="0"/>
              </a:spcBef>
            </a:pPr>
            <a:r>
              <a:rPr lang="cs-CZ" sz="1600" b="1" dirty="0">
                <a:ea typeface="Arial Unicode MS" panose="020B0604020202020204" pitchFamily="34" charset="-128"/>
                <a:cs typeface="Arial Unicode MS" panose="020B0604020202020204" pitchFamily="34" charset="-128"/>
              </a:rPr>
              <a:t>- v součinnosti s probíhajícími změnami v elektrárenství nezávislost na fosilních palivech, jejichž spalování mění klima produkcí CO</a:t>
            </a:r>
            <a:r>
              <a:rPr lang="cs-CZ" sz="1600" b="1" baseline="-25000" dirty="0">
                <a:ea typeface="Arial Unicode MS" panose="020B0604020202020204" pitchFamily="34" charset="-128"/>
                <a:cs typeface="Arial Unicode MS" panose="020B0604020202020204" pitchFamily="34" charset="-128"/>
              </a:rPr>
              <a:t>2</a:t>
            </a:r>
            <a:r>
              <a:rPr lang="cs-CZ" sz="1600" b="1" dirty="0">
                <a:ea typeface="Arial Unicode MS" panose="020B0604020202020204" pitchFamily="34" charset="-128"/>
                <a:cs typeface="Arial Unicode MS" panose="020B0604020202020204" pitchFamily="34" charset="-128"/>
              </a:rPr>
              <a:t>,</a:t>
            </a:r>
          </a:p>
          <a:p>
            <a:pPr>
              <a:spcBef>
                <a:spcPts val="0"/>
              </a:spcBef>
            </a:pPr>
            <a:r>
              <a:rPr lang="cs-CZ" sz="1600" b="1" dirty="0">
                <a:ea typeface="Arial Unicode MS" panose="020B0604020202020204" pitchFamily="34" charset="-128"/>
                <a:cs typeface="Arial Unicode MS" panose="020B0604020202020204" pitchFamily="34" charset="-128"/>
              </a:rPr>
              <a:t>- výrazné zvýšení rychlosti a výkonnosti,</a:t>
            </a:r>
          </a:p>
          <a:p>
            <a:pPr>
              <a:spcBef>
                <a:spcPts val="0"/>
              </a:spcBef>
            </a:pPr>
            <a:r>
              <a:rPr lang="cs-CZ" sz="1600" b="1" dirty="0">
                <a:ea typeface="Arial Unicode MS" panose="020B0604020202020204" pitchFamily="34" charset="-128"/>
                <a:cs typeface="Arial Unicode MS" panose="020B0604020202020204" pitchFamily="34" charset="-128"/>
              </a:rPr>
              <a:t>- podstatný pokles nákladů na údržbu.</a:t>
            </a:r>
          </a:p>
          <a:p>
            <a:pPr>
              <a:spcBef>
                <a:spcPts val="0"/>
              </a:spcBef>
              <a:buFontTx/>
              <a:buChar char="-"/>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=&gt; </a:t>
            </a:r>
            <a:r>
              <a:rPr lang="cs-CZ" sz="1600" b="1" dirty="0">
                <a:solidFill>
                  <a:srgbClr val="FF0000"/>
                </a:solidFill>
                <a:ea typeface="Arial Unicode MS" panose="020B0604020202020204" pitchFamily="34" charset="-128"/>
                <a:cs typeface="Arial Unicode MS" panose="020B0604020202020204" pitchFamily="34" charset="-128"/>
              </a:rPr>
              <a:t>liniová elektrizace </a:t>
            </a:r>
            <a:r>
              <a:rPr lang="cs-CZ" sz="1600" b="1" dirty="0">
                <a:ea typeface="Arial Unicode MS" panose="020B0604020202020204" pitchFamily="34" charset="-128"/>
                <a:cs typeface="Arial Unicode MS" panose="020B0604020202020204" pitchFamily="34" charset="-128"/>
              </a:rPr>
              <a:t>všech tratí s dálkovou osobní dopravou, intenzivní regionální dopravou či s potenciálem nákladní dopravy i významných silničních komunikací je jasným cílem.</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solidFill>
                  <a:srgbClr val="000000"/>
                </a:solidFill>
                <a:ea typeface="Arial Unicode MS" panose="020B0604020202020204" pitchFamily="34" charset="-128"/>
                <a:cs typeface="Arial Unicode MS" panose="020B0604020202020204" pitchFamily="34" charset="-128"/>
              </a:rPr>
              <a:t>Kromě liniového elektrického napájení (závislá </a:t>
            </a:r>
            <a:r>
              <a:rPr lang="cs-CZ" sz="1600" b="1" dirty="0">
                <a:ea typeface="Arial Unicode MS" panose="020B0604020202020204" pitchFamily="34" charset="-128"/>
                <a:cs typeface="Arial Unicode MS" panose="020B0604020202020204" pitchFamily="34" charset="-128"/>
              </a:rPr>
              <a:t>elektrická vozba) umožňuje stav techniky používat i vozidla se zásobníky energie (</a:t>
            </a:r>
            <a:r>
              <a:rPr lang="cs-CZ" sz="1600" b="1" dirty="0" err="1">
                <a:ea typeface="Arial Unicode MS" panose="020B0604020202020204" pitchFamily="34" charset="-128"/>
                <a:cs typeface="Arial Unicode MS" panose="020B0604020202020204" pitchFamily="34" charset="-128"/>
              </a:rPr>
              <a:t>polozávislá</a:t>
            </a:r>
            <a:r>
              <a:rPr lang="cs-CZ" sz="1600" b="1" dirty="0">
                <a:ea typeface="Arial Unicode MS" panose="020B0604020202020204" pitchFamily="34" charset="-128"/>
                <a:cs typeface="Arial Unicode MS" panose="020B0604020202020204" pitchFamily="34" charset="-128"/>
              </a:rPr>
              <a:t> elektrická vozba) a to v podobě:</a:t>
            </a:r>
          </a:p>
          <a:p>
            <a:pPr>
              <a:spcBef>
                <a:spcPts val="0"/>
              </a:spcBef>
            </a:pPr>
            <a:r>
              <a:rPr lang="cs-CZ" sz="1600" b="1" dirty="0">
                <a:ea typeface="Arial Unicode MS" panose="020B0604020202020204" pitchFamily="34" charset="-128"/>
                <a:cs typeface="Arial Unicode MS" panose="020B0604020202020204" pitchFamily="34" charset="-128"/>
              </a:rPr>
              <a:t>- </a:t>
            </a:r>
            <a:r>
              <a:rPr lang="cs-CZ" sz="1600" b="1" dirty="0">
                <a:solidFill>
                  <a:srgbClr val="FF0000"/>
                </a:solidFill>
                <a:ea typeface="Arial Unicode MS" panose="020B0604020202020204" pitchFamily="34" charset="-128"/>
                <a:cs typeface="Arial Unicode MS" panose="020B0604020202020204" pitchFamily="34" charset="-128"/>
              </a:rPr>
              <a:t>lithiových akumulátorů</a:t>
            </a:r>
            <a:r>
              <a:rPr lang="cs-CZ" sz="1600" b="1" dirty="0">
                <a:ea typeface="Arial Unicode MS" panose="020B0604020202020204" pitchFamily="34" charset="-128"/>
                <a:cs typeface="Arial Unicode MS" panose="020B0604020202020204" pitchFamily="34" charset="-128"/>
              </a:rPr>
              <a:t>,</a:t>
            </a:r>
          </a:p>
          <a:p>
            <a:pPr>
              <a:spcBef>
                <a:spcPts val="0"/>
              </a:spcBef>
            </a:pPr>
            <a:r>
              <a:rPr lang="cs-CZ" sz="1600" b="1" dirty="0">
                <a:solidFill>
                  <a:srgbClr val="FF0000"/>
                </a:solidFill>
                <a:ea typeface="Arial Unicode MS" panose="020B0604020202020204" pitchFamily="34" charset="-128"/>
                <a:cs typeface="Arial Unicode MS" panose="020B0604020202020204" pitchFamily="34" charset="-128"/>
              </a:rPr>
              <a:t>- palivových článků, </a:t>
            </a:r>
            <a:r>
              <a:rPr lang="cs-CZ" sz="1600" b="1" dirty="0">
                <a:ea typeface="Arial Unicode MS" panose="020B0604020202020204" pitchFamily="34" charset="-128"/>
                <a:cs typeface="Arial Unicode MS" panose="020B0604020202020204" pitchFamily="34" charset="-128"/>
              </a:rPr>
              <a:t>využívajících stlačený vodík, případně jiný nositel energie (například stlačený metan)</a:t>
            </a:r>
          </a:p>
          <a:p>
            <a:pPr>
              <a:spcBef>
                <a:spcPts val="0"/>
              </a:spcBef>
              <a:buFontTx/>
              <a:buChar char="-"/>
            </a:pPr>
            <a:endParaRPr lang="cs-CZ" sz="1400" b="1" dirty="0">
              <a:ea typeface="Arial Unicode MS" panose="020B0604020202020204" pitchFamily="34" charset="-128"/>
              <a:cs typeface="Arial Unicode MS" panose="020B0604020202020204" pitchFamily="34" charset="-128"/>
            </a:endParaRP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buFontTx/>
              <a:buChar char="-"/>
            </a:pPr>
            <a:endParaRPr lang="cs-CZ" sz="1600" b="1" dirty="0">
              <a:ea typeface="Arial Unicode MS" panose="020B0604020202020204" pitchFamily="34" charset="-128"/>
              <a:cs typeface="Arial Unicode MS" panose="020B0604020202020204" pitchFamily="34" charset="-128"/>
            </a:endParaRP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endParaRPr lang="cs-CZ" sz="1600" b="1" dirty="0">
              <a:ea typeface="Arial Unicode MS" panose="020B0604020202020204" pitchFamily="34" charset="-128"/>
              <a:cs typeface="Arial Unicode MS" panose="020B0604020202020204" pitchFamily="34" charset="-128"/>
            </a:endParaRPr>
          </a:p>
          <a:p>
            <a:endParaRPr lang="cs-CZ" sz="1400" dirty="0"/>
          </a:p>
        </p:txBody>
      </p:sp>
    </p:spTree>
    <p:extLst>
      <p:ext uri="{BB962C8B-B14F-4D97-AF65-F5344CB8AC3E}">
        <p14:creationId xmlns:p14="http://schemas.microsoft.com/office/powerpoint/2010/main" val="2497023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341789" y="1639657"/>
          <a:ext cx="6856561" cy="4849868"/>
        </p:xfrm>
        <a:graphic>
          <a:graphicData uri="http://schemas.openxmlformats.org/presentationml/2006/ole">
            <mc:AlternateContent xmlns:mc="http://schemas.openxmlformats.org/markup-compatibility/2006">
              <mc:Choice xmlns:v="urn:schemas-microsoft-com:vml" Requires="v">
                <p:oleObj spid="_x0000_s15394" name="Acrobat Document" r:id="rId3" imgW="30266949" imgH="21369052" progId="AcroExch.Document.2017">
                  <p:embed/>
                </p:oleObj>
              </mc:Choice>
              <mc:Fallback>
                <p:oleObj name="Acrobat Document" r:id="rId3" imgW="30266949" imgH="21369052" progId="AcroExch.Document.2017">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789" y="1639657"/>
                        <a:ext cx="6856561" cy="484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Obdélník 4"/>
          <p:cNvSpPr/>
          <p:nvPr/>
        </p:nvSpPr>
        <p:spPr>
          <a:xfrm>
            <a:off x="733254" y="200749"/>
            <a:ext cx="3938899" cy="430887"/>
          </a:xfrm>
          <a:prstGeom prst="rect">
            <a:avLst/>
          </a:prstGeom>
        </p:spPr>
        <p:txBody>
          <a:bodyPr wrap="none">
            <a:spAutoFit/>
          </a:bodyPr>
          <a:lstStyle/>
          <a:p>
            <a:pPr>
              <a:spcBef>
                <a:spcPct val="0"/>
              </a:spcBef>
            </a:pPr>
            <a:r>
              <a:rPr lang="cs-CZ" sz="2200" b="1" dirty="0">
                <a:solidFill>
                  <a:srgbClr val="00646E"/>
                </a:solidFill>
                <a:ea typeface="+mj-ea"/>
                <a:cs typeface="Arial" pitchFamily="34" charset="0"/>
              </a:rPr>
              <a:t>Železnice v České republice</a:t>
            </a:r>
            <a:endParaRPr lang="de-DE" sz="2200" b="1" dirty="0">
              <a:solidFill>
                <a:srgbClr val="00646E"/>
              </a:solidFill>
              <a:ea typeface="+mj-ea"/>
              <a:cs typeface="Arial" pitchFamily="34" charset="0"/>
            </a:endParaRPr>
          </a:p>
        </p:txBody>
      </p:sp>
      <p:sp>
        <p:nvSpPr>
          <p:cNvPr id="6" name="Obdélník 5"/>
          <p:cNvSpPr/>
          <p:nvPr/>
        </p:nvSpPr>
        <p:spPr>
          <a:xfrm>
            <a:off x="97465" y="1016918"/>
            <a:ext cx="5497654" cy="2723823"/>
          </a:xfrm>
          <a:prstGeom prst="rect">
            <a:avLst/>
          </a:prstGeom>
        </p:spPr>
        <p:txBody>
          <a:bodyPr wrap="square">
            <a:spAutoFit/>
          </a:bodyPr>
          <a:lstStyle/>
          <a:p>
            <a:r>
              <a:rPr lang="cs-CZ" b="1" dirty="0">
                <a:solidFill>
                  <a:schemeClr val="tx1"/>
                </a:solidFill>
              </a:rPr>
              <a:t>Železniční síť v České republice:</a:t>
            </a:r>
          </a:p>
          <a:p>
            <a:pPr>
              <a:buFontTx/>
              <a:buChar char="-"/>
            </a:pPr>
            <a:r>
              <a:rPr lang="cs-CZ" b="1" dirty="0">
                <a:solidFill>
                  <a:schemeClr val="tx1"/>
                </a:solidFill>
              </a:rPr>
              <a:t> velká hustota sítě železnic, </a:t>
            </a:r>
          </a:p>
          <a:p>
            <a:pPr>
              <a:buFontTx/>
              <a:buChar char="-"/>
            </a:pPr>
            <a:r>
              <a:rPr lang="cs-CZ" b="1" dirty="0">
                <a:solidFill>
                  <a:schemeClr val="tx1"/>
                </a:solidFill>
              </a:rPr>
              <a:t> nízký podíl elektrizace </a:t>
            </a:r>
          </a:p>
          <a:p>
            <a:r>
              <a:rPr lang="cs-CZ" b="1" dirty="0">
                <a:solidFill>
                  <a:schemeClr val="tx1"/>
                </a:solidFill>
              </a:rPr>
              <a:t>(CZ jen 34 %, DE 56 %, AT 71 %),</a:t>
            </a:r>
          </a:p>
          <a:p>
            <a:pPr>
              <a:buFontTx/>
              <a:buChar char="-"/>
            </a:pPr>
            <a:r>
              <a:rPr lang="cs-CZ" b="1" dirty="0">
                <a:solidFill>
                  <a:schemeClr val="tx1"/>
                </a:solidFill>
              </a:rPr>
              <a:t> dva elektrizační systémy (3 </a:t>
            </a:r>
            <a:r>
              <a:rPr lang="cs-CZ" b="1" dirty="0" err="1">
                <a:solidFill>
                  <a:schemeClr val="tx1"/>
                </a:solidFill>
              </a:rPr>
              <a:t>kV</a:t>
            </a:r>
            <a:r>
              <a:rPr lang="cs-CZ" b="1" dirty="0">
                <a:solidFill>
                  <a:schemeClr val="tx1"/>
                </a:solidFill>
              </a:rPr>
              <a:t> sever, 25 </a:t>
            </a:r>
            <a:r>
              <a:rPr lang="cs-CZ" b="1" dirty="0" err="1">
                <a:solidFill>
                  <a:schemeClr val="tx1"/>
                </a:solidFill>
              </a:rPr>
              <a:t>kV</a:t>
            </a:r>
            <a:r>
              <a:rPr lang="cs-CZ" b="1" dirty="0">
                <a:solidFill>
                  <a:schemeClr val="tx1"/>
                </a:solidFill>
              </a:rPr>
              <a:t> jih),</a:t>
            </a:r>
          </a:p>
          <a:p>
            <a:pPr>
              <a:buFontTx/>
              <a:buChar char="-"/>
            </a:pPr>
            <a:r>
              <a:rPr lang="cs-CZ" b="1" dirty="0">
                <a:solidFill>
                  <a:schemeClr val="tx1"/>
                </a:solidFill>
              </a:rPr>
              <a:t> v roce 2016 přijato rozhodnutí o postupném přechodu na 25 </a:t>
            </a:r>
            <a:r>
              <a:rPr lang="cs-CZ" b="1" dirty="0" err="1">
                <a:solidFill>
                  <a:schemeClr val="tx1"/>
                </a:solidFill>
              </a:rPr>
              <a:t>kV</a:t>
            </a:r>
            <a:r>
              <a:rPr lang="cs-CZ" b="1" dirty="0">
                <a:solidFill>
                  <a:schemeClr val="tx1"/>
                </a:solidFill>
              </a:rPr>
              <a:t> (cca v období 2020 až 2040).</a:t>
            </a:r>
          </a:p>
        </p:txBody>
      </p:sp>
      <p:graphicFrame>
        <p:nvGraphicFramePr>
          <p:cNvPr id="1028" name="Object 4"/>
          <p:cNvGraphicFramePr>
            <a:graphicFrameLocks noChangeAspect="1"/>
          </p:cNvGraphicFramePr>
          <p:nvPr>
            <p:extLst/>
          </p:nvPr>
        </p:nvGraphicFramePr>
        <p:xfrm>
          <a:off x="291333" y="3911655"/>
          <a:ext cx="4812687" cy="2376264"/>
        </p:xfrm>
        <a:graphic>
          <a:graphicData uri="http://schemas.openxmlformats.org/presentationml/2006/ole">
            <mc:AlternateContent xmlns:mc="http://schemas.openxmlformats.org/markup-compatibility/2006">
              <mc:Choice xmlns:v="urn:schemas-microsoft-com:vml" Requires="v">
                <p:oleObj spid="_x0000_s15395" name="Worksheet" r:id="rId5" imgW="3048000" imgH="1505085" progId="Excel.Sheet.12">
                  <p:embed/>
                </p:oleObj>
              </mc:Choice>
              <mc:Fallback>
                <p:oleObj name="Worksheet" r:id="rId5" imgW="3048000" imgH="1505085" progId="Excel.Sheet.12">
                  <p:embed/>
                  <p:pic>
                    <p:nvPicPr>
                      <p:cNvPr id="102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333" y="3911655"/>
                        <a:ext cx="481268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32500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019004" y="476672"/>
            <a:ext cx="5710218"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Rozvoj elektrizace železnic v České republice</a:t>
            </a:r>
            <a:endParaRPr lang="de-DE" sz="2000" b="1" dirty="0">
              <a:solidFill>
                <a:srgbClr val="00646E"/>
              </a:solidFill>
              <a:ea typeface="+mj-ea"/>
              <a:cs typeface="Arial" pitchFamily="34" charset="0"/>
            </a:endParaRPr>
          </a:p>
        </p:txBody>
      </p:sp>
      <p:sp>
        <p:nvSpPr>
          <p:cNvPr id="6" name="Obdélník 5"/>
          <p:cNvSpPr/>
          <p:nvPr/>
        </p:nvSpPr>
        <p:spPr>
          <a:xfrm>
            <a:off x="202072" y="1353691"/>
            <a:ext cx="4807917" cy="4939814"/>
          </a:xfrm>
          <a:prstGeom prst="rect">
            <a:avLst/>
          </a:prstGeom>
        </p:spPr>
        <p:txBody>
          <a:bodyPr wrap="square">
            <a:spAutoFit/>
          </a:bodyPr>
          <a:lstStyle/>
          <a:p>
            <a:r>
              <a:rPr lang="cs-CZ" b="1" dirty="0">
                <a:solidFill>
                  <a:schemeClr val="tx1"/>
                </a:solidFill>
              </a:rPr>
              <a:t>Je připravována elektrizace dalších tratí, zejména systémem 25 </a:t>
            </a:r>
            <a:r>
              <a:rPr lang="cs-CZ" b="1" dirty="0" err="1">
                <a:solidFill>
                  <a:schemeClr val="tx1"/>
                </a:solidFill>
              </a:rPr>
              <a:t>kV</a:t>
            </a:r>
            <a:r>
              <a:rPr lang="cs-CZ" b="1" dirty="0">
                <a:solidFill>
                  <a:schemeClr val="tx1"/>
                </a:solidFill>
              </a:rPr>
              <a:t>. </a:t>
            </a:r>
          </a:p>
          <a:p>
            <a:r>
              <a:rPr lang="cs-CZ" b="1" dirty="0">
                <a:solidFill>
                  <a:schemeClr val="tx1"/>
                </a:solidFill>
              </a:rPr>
              <a:t>výrazně zvyšuje podíl energeticky úsporné a environmentálně i ekonomicky výhodné elektrické vozby. </a:t>
            </a:r>
          </a:p>
          <a:p>
            <a:r>
              <a:rPr lang="cs-CZ" b="1" dirty="0">
                <a:solidFill>
                  <a:schemeClr val="tx1"/>
                </a:solidFill>
              </a:rPr>
              <a:t>Zároveň též další liniová elektrizace rozšiřuje možnosti použití </a:t>
            </a:r>
            <a:r>
              <a:rPr lang="cs-CZ" b="1" dirty="0" err="1">
                <a:solidFill>
                  <a:schemeClr val="tx1"/>
                </a:solidFill>
              </a:rPr>
              <a:t>dvouzdrojových</a:t>
            </a:r>
            <a:r>
              <a:rPr lang="cs-CZ" b="1" dirty="0">
                <a:solidFill>
                  <a:schemeClr val="tx1"/>
                </a:solidFill>
              </a:rPr>
              <a:t> vozidel trolej/akumulátor:</a:t>
            </a:r>
          </a:p>
          <a:p>
            <a:r>
              <a:rPr lang="cs-CZ" b="1" dirty="0">
                <a:solidFill>
                  <a:schemeClr val="tx1"/>
                </a:solidFill>
              </a:rPr>
              <a:t>- snižuje se délka úseků bez elektrizace a spolu s tím klesá potřebný dojezd vozidel při napájení z akumulátorů,</a:t>
            </a:r>
          </a:p>
          <a:p>
            <a:pPr>
              <a:buFontTx/>
              <a:buChar char="-"/>
            </a:pPr>
            <a:r>
              <a:rPr lang="cs-CZ" b="1" dirty="0">
                <a:solidFill>
                  <a:schemeClr val="tx1"/>
                </a:solidFill>
              </a:rPr>
              <a:t> zvyšuje se počet železničních tratí a železničních stanic, kde lze za jízdy či za stání nabíjet akumulátory.</a:t>
            </a:r>
          </a:p>
          <a:p>
            <a:r>
              <a:rPr lang="cs-CZ" b="1" dirty="0">
                <a:solidFill>
                  <a:schemeClr val="tx1"/>
                </a:solidFill>
              </a:rPr>
              <a:t> </a:t>
            </a:r>
            <a:endParaRPr lang="de-DE" dirty="0">
              <a:solidFill>
                <a:schemeClr val="tx1"/>
              </a:solidFill>
            </a:endParaRPr>
          </a:p>
        </p:txBody>
      </p:sp>
      <p:pic>
        <p:nvPicPr>
          <p:cNvPr id="33796" name="Picture 4"/>
          <p:cNvPicPr>
            <a:picLocks noChangeAspect="1" noChangeArrowheads="1"/>
          </p:cNvPicPr>
          <p:nvPr/>
        </p:nvPicPr>
        <p:blipFill>
          <a:blip r:embed="rId2"/>
          <a:srcRect/>
          <a:stretch>
            <a:fillRect/>
          </a:stretch>
        </p:blipFill>
        <p:spPr bwMode="auto">
          <a:xfrm>
            <a:off x="5163071" y="1606339"/>
            <a:ext cx="6833206" cy="4482333"/>
          </a:xfrm>
          <a:prstGeom prst="rect">
            <a:avLst/>
          </a:prstGeom>
          <a:noFill/>
          <a:ln w="9525">
            <a:noFill/>
            <a:miter lim="800000"/>
            <a:headEnd/>
            <a:tailEnd/>
          </a:ln>
        </p:spPr>
      </p:pic>
    </p:spTree>
    <p:extLst>
      <p:ext uri="{BB962C8B-B14F-4D97-AF65-F5344CB8AC3E}">
        <p14:creationId xmlns:p14="http://schemas.microsoft.com/office/powerpoint/2010/main" val="1852009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019004" y="476672"/>
            <a:ext cx="3225755"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Vozidlo trolej/akumulátor</a:t>
            </a:r>
            <a:endParaRPr lang="de-DE" sz="2000" b="1" dirty="0">
              <a:solidFill>
                <a:srgbClr val="00646E"/>
              </a:solidFill>
              <a:ea typeface="+mj-ea"/>
              <a:cs typeface="Arial" pitchFamily="34" charset="0"/>
            </a:endParaRPr>
          </a:p>
        </p:txBody>
      </p:sp>
      <p:sp>
        <p:nvSpPr>
          <p:cNvPr id="4" name="Obdélník 3"/>
          <p:cNvSpPr/>
          <p:nvPr/>
        </p:nvSpPr>
        <p:spPr>
          <a:xfrm>
            <a:off x="4505325" y="2494558"/>
            <a:ext cx="815975" cy="76993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7" name="Elipsa 6"/>
          <p:cNvSpPr/>
          <p:nvPr/>
        </p:nvSpPr>
        <p:spPr>
          <a:xfrm>
            <a:off x="6188075" y="2494558"/>
            <a:ext cx="817563" cy="76993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a:p>
        </p:txBody>
      </p:sp>
      <p:sp>
        <p:nvSpPr>
          <p:cNvPr id="8" name="Obdélník 7"/>
          <p:cNvSpPr/>
          <p:nvPr/>
        </p:nvSpPr>
        <p:spPr>
          <a:xfrm>
            <a:off x="1136650" y="2494558"/>
            <a:ext cx="815975" cy="76993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9" name="Přímá spojovací čára 8"/>
          <p:cNvCxnSpPr/>
          <p:nvPr/>
        </p:nvCxnSpPr>
        <p:spPr>
          <a:xfrm flipV="1">
            <a:off x="546100" y="1700808"/>
            <a:ext cx="2081213" cy="23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ovací čára 9"/>
          <p:cNvCxnSpPr>
            <a:endCxn id="4" idx="1"/>
          </p:cNvCxnSpPr>
          <p:nvPr/>
        </p:nvCxnSpPr>
        <p:spPr>
          <a:xfrm flipV="1">
            <a:off x="1978025" y="2880320"/>
            <a:ext cx="2527300" cy="111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5346700" y="2891433"/>
            <a:ext cx="831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flipV="1">
            <a:off x="1557338" y="2097683"/>
            <a:ext cx="0" cy="3968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1136650" y="1938933"/>
            <a:ext cx="420688" cy="158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flipV="1">
            <a:off x="1136650" y="1700808"/>
            <a:ext cx="504825" cy="23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ovéPole 30"/>
          <p:cNvSpPr txBox="1">
            <a:spLocks noChangeArrowheads="1"/>
          </p:cNvSpPr>
          <p:nvPr/>
        </p:nvSpPr>
        <p:spPr bwMode="auto">
          <a:xfrm>
            <a:off x="1304925" y="2710458"/>
            <a:ext cx="382588" cy="382324"/>
          </a:xfrm>
          <a:prstGeom prst="rect">
            <a:avLst/>
          </a:prstGeom>
          <a:noFill/>
          <a:ln w="9525">
            <a:noFill/>
            <a:miter lim="800000"/>
            <a:headEnd/>
            <a:tailEnd/>
          </a:ln>
        </p:spPr>
        <p:txBody>
          <a:bodyPr lIns="104306" tIns="52153" rIns="104306" bIns="52153">
            <a:spAutoFit/>
          </a:bodyPr>
          <a:lstStyle/>
          <a:p>
            <a:r>
              <a:rPr lang="cs-CZ" dirty="0">
                <a:solidFill>
                  <a:schemeClr val="tx1"/>
                </a:solidFill>
              </a:rPr>
              <a:t>V</a:t>
            </a:r>
            <a:endParaRPr lang="de-DE" dirty="0">
              <a:solidFill>
                <a:schemeClr val="tx1"/>
              </a:solidFill>
            </a:endParaRPr>
          </a:p>
        </p:txBody>
      </p:sp>
      <p:sp>
        <p:nvSpPr>
          <p:cNvPr id="16" name="TextovéPole 31"/>
          <p:cNvSpPr txBox="1">
            <a:spLocks noChangeArrowheads="1"/>
          </p:cNvSpPr>
          <p:nvPr/>
        </p:nvSpPr>
        <p:spPr bwMode="auto">
          <a:xfrm>
            <a:off x="4757738" y="2696170"/>
            <a:ext cx="36453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S</a:t>
            </a:r>
            <a:endParaRPr lang="de-DE" dirty="0">
              <a:solidFill>
                <a:schemeClr val="tx1"/>
              </a:solidFill>
            </a:endParaRPr>
          </a:p>
        </p:txBody>
      </p:sp>
      <p:sp>
        <p:nvSpPr>
          <p:cNvPr id="17" name="TextovéPole 32"/>
          <p:cNvSpPr txBox="1">
            <a:spLocks noChangeArrowheads="1"/>
          </p:cNvSpPr>
          <p:nvPr/>
        </p:nvSpPr>
        <p:spPr bwMode="auto">
          <a:xfrm>
            <a:off x="715963" y="1859558"/>
            <a:ext cx="36453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P</a:t>
            </a:r>
            <a:endParaRPr lang="de-DE" dirty="0">
              <a:solidFill>
                <a:schemeClr val="tx1"/>
              </a:solidFill>
            </a:endParaRPr>
          </a:p>
        </p:txBody>
      </p:sp>
      <p:sp>
        <p:nvSpPr>
          <p:cNvPr id="18" name="TextovéPole 34"/>
          <p:cNvSpPr txBox="1">
            <a:spLocks noChangeArrowheads="1"/>
          </p:cNvSpPr>
          <p:nvPr/>
        </p:nvSpPr>
        <p:spPr bwMode="auto">
          <a:xfrm>
            <a:off x="6357938" y="2653308"/>
            <a:ext cx="403010"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M</a:t>
            </a:r>
            <a:endParaRPr lang="de-DE" dirty="0">
              <a:solidFill>
                <a:schemeClr val="tx1"/>
              </a:solidFill>
            </a:endParaRPr>
          </a:p>
        </p:txBody>
      </p:sp>
      <p:sp>
        <p:nvSpPr>
          <p:cNvPr id="19" name="Obdélník 18"/>
          <p:cNvSpPr/>
          <p:nvPr/>
        </p:nvSpPr>
        <p:spPr>
          <a:xfrm>
            <a:off x="1136650" y="4083645"/>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20" name="Obdélník 19"/>
          <p:cNvSpPr/>
          <p:nvPr/>
        </p:nvSpPr>
        <p:spPr>
          <a:xfrm>
            <a:off x="2820988" y="4083645"/>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21" name="Přímá spojovací čára 20"/>
          <p:cNvCxnSpPr/>
          <p:nvPr/>
        </p:nvCxnSpPr>
        <p:spPr>
          <a:xfrm>
            <a:off x="1978025" y="4480520"/>
            <a:ext cx="842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ovéPole 21"/>
          <p:cNvSpPr txBox="1">
            <a:spLocks noChangeArrowheads="1"/>
          </p:cNvSpPr>
          <p:nvPr/>
        </p:nvSpPr>
        <p:spPr bwMode="auto">
          <a:xfrm>
            <a:off x="2905125" y="4299545"/>
            <a:ext cx="800619"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N/V A</a:t>
            </a:r>
            <a:endParaRPr lang="de-DE" dirty="0">
              <a:solidFill>
                <a:schemeClr val="tx1"/>
              </a:solidFill>
            </a:endParaRPr>
          </a:p>
        </p:txBody>
      </p:sp>
      <p:cxnSp>
        <p:nvCxnSpPr>
          <p:cNvPr id="23" name="Přímá spojovací čára 22"/>
          <p:cNvCxnSpPr/>
          <p:nvPr/>
        </p:nvCxnSpPr>
        <p:spPr>
          <a:xfrm>
            <a:off x="3662363" y="4480520"/>
            <a:ext cx="4206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ovací čára 23"/>
          <p:cNvCxnSpPr/>
          <p:nvPr/>
        </p:nvCxnSpPr>
        <p:spPr>
          <a:xfrm>
            <a:off x="4083050" y="2880320"/>
            <a:ext cx="0" cy="16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a:spLocks noChangeArrowheads="1"/>
          </p:cNvSpPr>
          <p:nvPr/>
        </p:nvSpPr>
        <p:spPr bwMode="auto">
          <a:xfrm>
            <a:off x="1389063" y="4293195"/>
            <a:ext cx="41589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A </a:t>
            </a:r>
            <a:endParaRPr lang="de-DE" dirty="0">
              <a:solidFill>
                <a:schemeClr val="tx1"/>
              </a:solidFill>
            </a:endParaRPr>
          </a:p>
        </p:txBody>
      </p:sp>
      <p:sp>
        <p:nvSpPr>
          <p:cNvPr id="36" name="Obdélník 35"/>
          <p:cNvSpPr/>
          <p:nvPr/>
        </p:nvSpPr>
        <p:spPr>
          <a:xfrm>
            <a:off x="7035279" y="1484784"/>
            <a:ext cx="5019055" cy="4662815"/>
          </a:xfrm>
          <a:prstGeom prst="rect">
            <a:avLst/>
          </a:prstGeom>
        </p:spPr>
        <p:txBody>
          <a:bodyPr wrap="square">
            <a:spAutoFit/>
          </a:bodyPr>
          <a:lstStyle/>
          <a:p>
            <a:r>
              <a:rPr lang="cs-CZ" b="1" dirty="0">
                <a:solidFill>
                  <a:schemeClr val="tx1"/>
                </a:solidFill>
              </a:rPr>
              <a:t>Vozidlo odebírá z trakčního vedení energii nejen k dopravě vlaků na elektrizované trati, ale též (za jízdy či za stání) energii určenou k uložení do akumulátoru s následným určením k dopravě vlaků na neelektrizované trati. Tím vzniká ve srovnání s vozidla se spalovacími motory významná úspora energie</a:t>
            </a:r>
          </a:p>
          <a:p>
            <a:r>
              <a:rPr lang="cs-CZ" b="1" dirty="0">
                <a:solidFill>
                  <a:schemeClr val="tx1"/>
                </a:solidFill>
              </a:rPr>
              <a:t>Akumulátor slouží nejen k uložení energie potřebné odebrané z trakčního vedení pro pokrytí uvažovaného běhu vlaků, ale i pro uložení energie dodávané trakčními motory při rekuperačním brzdění. To zejména u vlaků s častými zastávkami výrazně vylepšuje energetickou bilanci (snížení spotřeby o 10 až 30%).  </a:t>
            </a:r>
            <a:endParaRPr lang="de-D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3"/>
          <p:cNvSpPr>
            <a:spLocks noGrp="1"/>
          </p:cNvSpPr>
          <p:nvPr>
            <p:ph type="title"/>
          </p:nvPr>
        </p:nvSpPr>
        <p:spPr>
          <a:xfrm>
            <a:off x="187877" y="134634"/>
            <a:ext cx="9144000" cy="252028"/>
          </a:xfrm>
        </p:spPr>
        <p:txBody>
          <a:bodyPr>
            <a:noAutofit/>
          </a:bodyPr>
          <a:lstStyle/>
          <a:p>
            <a:pPr algn="l"/>
            <a:r>
              <a:rPr lang="cs-CZ" dirty="0">
                <a:cs typeface="Arial" charset="0"/>
              </a:rPr>
              <a:t>Transfer oxidu uhličitého</a:t>
            </a:r>
          </a:p>
        </p:txBody>
      </p:sp>
      <p:sp>
        <p:nvSpPr>
          <p:cNvPr id="24579" name="Zástupný symbol pro obsah 2"/>
          <p:cNvSpPr>
            <a:spLocks noGrp="1"/>
          </p:cNvSpPr>
          <p:nvPr>
            <p:ph idx="1"/>
          </p:nvPr>
        </p:nvSpPr>
        <p:spPr>
          <a:xfrm>
            <a:off x="190500" y="1206507"/>
            <a:ext cx="11801475" cy="1872207"/>
          </a:xfrm>
        </p:spPr>
        <p:txBody>
          <a:bodyPr>
            <a:normAutofit/>
          </a:bodyPr>
          <a:lstStyle/>
          <a:p>
            <a:r>
              <a:rPr lang="cs-CZ" sz="1600" b="1" dirty="0">
                <a:cs typeface="Arial" charset="0"/>
              </a:rPr>
              <a:t>Přírodní procesy každoročně z ovzduší odebírají a do ovzduší navracejí  400 + 380 = 780 miliard t CO</a:t>
            </a:r>
            <a:r>
              <a:rPr lang="cs-CZ" sz="1600" b="1" baseline="-25000" dirty="0">
                <a:cs typeface="Arial" charset="0"/>
              </a:rPr>
              <a:t>2</a:t>
            </a:r>
            <a:r>
              <a:rPr lang="cs-CZ" sz="1600" b="1" dirty="0">
                <a:cs typeface="Arial" charset="0"/>
              </a:rPr>
              <a:t>/rok.</a:t>
            </a:r>
          </a:p>
          <a:p>
            <a:r>
              <a:rPr lang="cs-CZ" sz="1600" b="1" dirty="0">
                <a:cs typeface="Arial" charset="0"/>
              </a:rPr>
              <a:t>Od doby objevu používání fosilních paliv (uhlí, ropa, plyn) se díky lidské (antropogenní) činnosti dostávají do ovzduší velká (a stále větší) množství CO</a:t>
            </a:r>
            <a:r>
              <a:rPr lang="cs-CZ" sz="1600" b="1" baseline="-25000" dirty="0">
                <a:cs typeface="Arial" charset="0"/>
              </a:rPr>
              <a:t>2</a:t>
            </a:r>
            <a:r>
              <a:rPr lang="cs-CZ" sz="1600" b="1" dirty="0">
                <a:cs typeface="Arial" charset="0"/>
              </a:rPr>
              <a:t>, vzniklého spalováním fosilních paliv – uhlí, ropy a zemního plynu.</a:t>
            </a:r>
          </a:p>
          <a:p>
            <a:r>
              <a:rPr lang="cs-CZ" sz="1600" b="1" dirty="0">
                <a:cs typeface="Arial" charset="0"/>
              </a:rPr>
              <a:t>Oxid uhličitý, potřebný pro jejich tvorbu, byl z atmosféry pozvolna odebrán před zhruba 200 miliony let. </a:t>
            </a:r>
          </a:p>
          <a:p>
            <a:r>
              <a:rPr lang="cs-CZ" sz="1600" b="1" dirty="0">
                <a:cs typeface="Arial" charset="0"/>
              </a:rPr>
              <a:t>Nyní je se s milionkrát větší intenzitou oxid uhličitý, vzniklý spalováním uhlí, ropných produktů  a zemního plynu, předáván z podzemí do ovzduší (aktuálně: 32 miliard t CO</a:t>
            </a:r>
            <a:r>
              <a:rPr lang="cs-CZ" sz="1600" b="1" baseline="-25000" dirty="0">
                <a:cs typeface="Arial" charset="0"/>
              </a:rPr>
              <a:t>2</a:t>
            </a:r>
            <a:r>
              <a:rPr lang="cs-CZ" sz="1600" b="1" dirty="0">
                <a:cs typeface="Arial" charset="0"/>
              </a:rPr>
              <a:t>/rok).</a:t>
            </a:r>
          </a:p>
          <a:p>
            <a:r>
              <a:rPr lang="cs-CZ" sz="1600" b="1" dirty="0">
                <a:cs typeface="Arial" charset="0"/>
              </a:rPr>
              <a:t>Spalováním fosilních paliv již bylo zvýšeno množství CO</a:t>
            </a:r>
            <a:r>
              <a:rPr lang="cs-CZ" sz="1600" b="1" baseline="-25000" dirty="0">
                <a:cs typeface="Arial" charset="0"/>
              </a:rPr>
              <a:t>2</a:t>
            </a:r>
            <a:r>
              <a:rPr lang="cs-CZ" sz="1600" b="1" dirty="0">
                <a:cs typeface="Arial" charset="0"/>
              </a:rPr>
              <a:t> v ovzduší ze 3 500 o 1 600 na 5 100 mil.t.</a:t>
            </a:r>
          </a:p>
        </p:txBody>
      </p:sp>
      <p:cxnSp>
        <p:nvCxnSpPr>
          <p:cNvPr id="5" name="Přímá spojovací čára 4"/>
          <p:cNvCxnSpPr/>
          <p:nvPr/>
        </p:nvCxnSpPr>
        <p:spPr bwMode="auto">
          <a:xfrm>
            <a:off x="2138735" y="5877272"/>
            <a:ext cx="2030524" cy="0"/>
          </a:xfrm>
          <a:prstGeom prst="line">
            <a:avLst/>
          </a:prstGeom>
          <a:solidFill>
            <a:schemeClr val="tx2"/>
          </a:solidFill>
          <a:ln w="635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Přímá spojovací čára 6"/>
          <p:cNvCxnSpPr/>
          <p:nvPr/>
        </p:nvCxnSpPr>
        <p:spPr bwMode="auto">
          <a:xfrm>
            <a:off x="6199783" y="5877272"/>
            <a:ext cx="3859832" cy="0"/>
          </a:xfrm>
          <a:prstGeom prst="line">
            <a:avLst/>
          </a:prstGeom>
          <a:solidFill>
            <a:schemeClr val="tx2"/>
          </a:solidFill>
          <a:ln w="635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Přímá spojovací čára 7"/>
          <p:cNvCxnSpPr/>
          <p:nvPr/>
        </p:nvCxnSpPr>
        <p:spPr bwMode="auto">
          <a:xfrm>
            <a:off x="4169259" y="5877272"/>
            <a:ext cx="2030524" cy="0"/>
          </a:xfrm>
          <a:prstGeom prst="line">
            <a:avLst/>
          </a:prstGeom>
          <a:solidFill>
            <a:schemeClr val="tx2"/>
          </a:solidFill>
          <a:ln w="635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1" name="Obdélník 10"/>
          <p:cNvSpPr/>
          <p:nvPr/>
        </p:nvSpPr>
        <p:spPr bwMode="auto">
          <a:xfrm>
            <a:off x="1844677" y="3392997"/>
            <a:ext cx="8538975" cy="432047"/>
          </a:xfrm>
          <a:prstGeom prst="rect">
            <a:avLst/>
          </a:prstGeom>
          <a:solidFill>
            <a:schemeClr val="accent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cxnSp>
        <p:nvCxnSpPr>
          <p:cNvPr id="15" name="Přímá spojovací šipka 14"/>
          <p:cNvCxnSpPr/>
          <p:nvPr/>
        </p:nvCxnSpPr>
        <p:spPr bwMode="auto">
          <a:xfrm>
            <a:off x="2786807" y="4041068"/>
            <a:ext cx="0" cy="1659632"/>
          </a:xfrm>
          <a:prstGeom prst="straightConnector1">
            <a:avLst/>
          </a:prstGeom>
          <a:solidFill>
            <a:schemeClr val="tx2"/>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Přímá spojovací šipka 16"/>
          <p:cNvCxnSpPr/>
          <p:nvPr/>
        </p:nvCxnSpPr>
        <p:spPr bwMode="auto">
          <a:xfrm>
            <a:off x="4911043" y="4041068"/>
            <a:ext cx="0" cy="1659632"/>
          </a:xfrm>
          <a:prstGeom prst="straightConnector1">
            <a:avLst/>
          </a:prstGeom>
          <a:solidFill>
            <a:schemeClr val="tx2"/>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Přímá spojovací šipka 19"/>
          <p:cNvCxnSpPr/>
          <p:nvPr/>
        </p:nvCxnSpPr>
        <p:spPr bwMode="auto">
          <a:xfrm flipV="1">
            <a:off x="5523111" y="4041068"/>
            <a:ext cx="0" cy="1659632"/>
          </a:xfrm>
          <a:prstGeom prst="straightConnector1">
            <a:avLst/>
          </a:prstGeom>
          <a:solidFill>
            <a:schemeClr val="tx2"/>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Přímá spojovací šipka 20"/>
          <p:cNvCxnSpPr/>
          <p:nvPr/>
        </p:nvCxnSpPr>
        <p:spPr bwMode="auto">
          <a:xfrm flipV="1">
            <a:off x="3470883" y="4041068"/>
            <a:ext cx="0" cy="1659632"/>
          </a:xfrm>
          <a:prstGeom prst="straightConnector1">
            <a:avLst/>
          </a:prstGeom>
          <a:solidFill>
            <a:schemeClr val="tx2"/>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8" name="Obdélník 27"/>
          <p:cNvSpPr/>
          <p:nvPr/>
        </p:nvSpPr>
        <p:spPr>
          <a:xfrm>
            <a:off x="2858816" y="3465005"/>
            <a:ext cx="6388287" cy="307777"/>
          </a:xfrm>
          <a:prstGeom prst="rect">
            <a:avLst/>
          </a:prstGeom>
        </p:spPr>
        <p:txBody>
          <a:bodyPr wrap="none">
            <a:spAutoFit/>
          </a:bodyPr>
          <a:lstStyle/>
          <a:p>
            <a:r>
              <a:rPr lang="cs-CZ" sz="1400" b="1" dirty="0">
                <a:solidFill>
                  <a:schemeClr val="tx1"/>
                </a:solidFill>
                <a:cs typeface="Arial" charset="0"/>
              </a:rPr>
              <a:t>Ovzduší (rok 1800 … 2018): 3 500 … 5 100 miliard t CO</a:t>
            </a:r>
            <a:r>
              <a:rPr lang="cs-CZ" sz="1400" b="1" baseline="-25000" dirty="0">
                <a:solidFill>
                  <a:schemeClr val="tx1"/>
                </a:solidFill>
                <a:cs typeface="Arial" charset="0"/>
              </a:rPr>
              <a:t>2</a:t>
            </a:r>
            <a:r>
              <a:rPr lang="cs-CZ" sz="1400" b="1" dirty="0">
                <a:solidFill>
                  <a:schemeClr val="tx1"/>
                </a:solidFill>
                <a:cs typeface="Arial" charset="0"/>
              </a:rPr>
              <a:t> (0,28  … 0, 41 ‰) </a:t>
            </a:r>
            <a:endParaRPr lang="de-DE" sz="1400" dirty="0">
              <a:solidFill>
                <a:schemeClr val="tx1"/>
              </a:solidFill>
            </a:endParaRPr>
          </a:p>
        </p:txBody>
      </p:sp>
      <p:sp>
        <p:nvSpPr>
          <p:cNvPr id="29" name="Obdélník 28"/>
          <p:cNvSpPr/>
          <p:nvPr/>
        </p:nvSpPr>
        <p:spPr>
          <a:xfrm>
            <a:off x="5631506" y="5913277"/>
            <a:ext cx="652743" cy="307777"/>
          </a:xfrm>
          <a:prstGeom prst="rect">
            <a:avLst/>
          </a:prstGeom>
        </p:spPr>
        <p:txBody>
          <a:bodyPr wrap="none">
            <a:spAutoFit/>
          </a:bodyPr>
          <a:lstStyle/>
          <a:p>
            <a:r>
              <a:rPr lang="cs-CZ" sz="1400" b="1" dirty="0">
                <a:solidFill>
                  <a:schemeClr val="tx1"/>
                </a:solidFill>
                <a:cs typeface="Arial" charset="0"/>
              </a:rPr>
              <a:t>Země</a:t>
            </a:r>
            <a:endParaRPr lang="de-DE" sz="1400" dirty="0">
              <a:solidFill>
                <a:schemeClr val="tx1"/>
              </a:solidFill>
            </a:endParaRPr>
          </a:p>
        </p:txBody>
      </p:sp>
      <p:sp>
        <p:nvSpPr>
          <p:cNvPr id="30" name="Obdélník 29"/>
          <p:cNvSpPr/>
          <p:nvPr/>
        </p:nvSpPr>
        <p:spPr>
          <a:xfrm rot="16200000">
            <a:off x="1373214" y="4427675"/>
            <a:ext cx="2052228" cy="630942"/>
          </a:xfrm>
          <a:prstGeom prst="rect">
            <a:avLst/>
          </a:prstGeom>
        </p:spPr>
        <p:txBody>
          <a:bodyPr wrap="square">
            <a:spAutoFit/>
          </a:bodyPr>
          <a:lstStyle/>
          <a:p>
            <a:r>
              <a:rPr lang="cs-CZ" sz="1400" b="1" dirty="0">
                <a:solidFill>
                  <a:schemeClr val="tx1"/>
                </a:solidFill>
                <a:cs typeface="Arial" charset="0"/>
              </a:rPr>
              <a:t>biologie              </a:t>
            </a:r>
          </a:p>
          <a:p>
            <a:r>
              <a:rPr lang="cs-CZ" sz="1400" b="1" dirty="0">
                <a:solidFill>
                  <a:schemeClr val="tx1"/>
                </a:solidFill>
                <a:cs typeface="Arial" charset="0"/>
              </a:rPr>
              <a:t>400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
        <p:nvSpPr>
          <p:cNvPr id="35" name="Obdélník 34"/>
          <p:cNvSpPr/>
          <p:nvPr/>
        </p:nvSpPr>
        <p:spPr>
          <a:xfrm rot="16200000">
            <a:off x="3516324" y="4427675"/>
            <a:ext cx="2052228" cy="630942"/>
          </a:xfrm>
          <a:prstGeom prst="rect">
            <a:avLst/>
          </a:prstGeom>
        </p:spPr>
        <p:txBody>
          <a:bodyPr wrap="square">
            <a:spAutoFit/>
          </a:bodyPr>
          <a:lstStyle/>
          <a:p>
            <a:r>
              <a:rPr lang="cs-CZ" sz="1400" b="1" dirty="0">
                <a:solidFill>
                  <a:schemeClr val="tx1"/>
                </a:solidFill>
                <a:cs typeface="Arial" charset="0"/>
              </a:rPr>
              <a:t>geochemie          </a:t>
            </a:r>
          </a:p>
          <a:p>
            <a:r>
              <a:rPr lang="cs-CZ" sz="1400" b="1" dirty="0">
                <a:solidFill>
                  <a:schemeClr val="tx1"/>
                </a:solidFill>
                <a:cs typeface="Arial" charset="0"/>
              </a:rPr>
              <a:t>380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
        <p:nvSpPr>
          <p:cNvPr id="37" name="Zaoblený obdélník 36"/>
          <p:cNvSpPr/>
          <p:nvPr/>
        </p:nvSpPr>
        <p:spPr bwMode="auto">
          <a:xfrm>
            <a:off x="6783251" y="6057292"/>
            <a:ext cx="792088" cy="324036"/>
          </a:xfrm>
          <a:prstGeom prst="roundRect">
            <a:avLst/>
          </a:prstGeom>
          <a:solidFill>
            <a:schemeClr val="accent3">
              <a:lumMod val="75000"/>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38" name="Obdélník 37"/>
          <p:cNvSpPr/>
          <p:nvPr/>
        </p:nvSpPr>
        <p:spPr>
          <a:xfrm>
            <a:off x="6891264" y="6057293"/>
            <a:ext cx="502061" cy="307777"/>
          </a:xfrm>
          <a:prstGeom prst="rect">
            <a:avLst/>
          </a:prstGeom>
        </p:spPr>
        <p:txBody>
          <a:bodyPr wrap="none">
            <a:spAutoFit/>
          </a:bodyPr>
          <a:lstStyle/>
          <a:p>
            <a:r>
              <a:rPr lang="cs-CZ" sz="1400" b="1" dirty="0">
                <a:solidFill>
                  <a:schemeClr val="tx1"/>
                </a:solidFill>
                <a:cs typeface="Arial" charset="0"/>
              </a:rPr>
              <a:t>uhlí</a:t>
            </a:r>
            <a:endParaRPr lang="de-DE" sz="1400" dirty="0">
              <a:solidFill>
                <a:schemeClr val="tx1"/>
              </a:solidFill>
            </a:endParaRPr>
          </a:p>
        </p:txBody>
      </p:sp>
      <p:sp>
        <p:nvSpPr>
          <p:cNvPr id="39" name="Obdélník 38"/>
          <p:cNvSpPr/>
          <p:nvPr/>
        </p:nvSpPr>
        <p:spPr>
          <a:xfrm>
            <a:off x="7827368" y="6073552"/>
            <a:ext cx="572593" cy="307777"/>
          </a:xfrm>
          <a:prstGeom prst="rect">
            <a:avLst/>
          </a:prstGeom>
        </p:spPr>
        <p:txBody>
          <a:bodyPr wrap="none">
            <a:spAutoFit/>
          </a:bodyPr>
          <a:lstStyle/>
          <a:p>
            <a:r>
              <a:rPr lang="cs-CZ" sz="1400" b="1" dirty="0">
                <a:solidFill>
                  <a:schemeClr val="tx1"/>
                </a:solidFill>
                <a:cs typeface="Arial" charset="0"/>
              </a:rPr>
              <a:t>ropa</a:t>
            </a:r>
            <a:endParaRPr lang="de-DE" sz="1400" dirty="0">
              <a:solidFill>
                <a:schemeClr val="tx1"/>
              </a:solidFill>
            </a:endParaRPr>
          </a:p>
        </p:txBody>
      </p:sp>
      <p:sp>
        <p:nvSpPr>
          <p:cNvPr id="40" name="Obdélník 39"/>
          <p:cNvSpPr/>
          <p:nvPr/>
        </p:nvSpPr>
        <p:spPr>
          <a:xfrm>
            <a:off x="8780123" y="6057293"/>
            <a:ext cx="551754" cy="307777"/>
          </a:xfrm>
          <a:prstGeom prst="rect">
            <a:avLst/>
          </a:prstGeom>
        </p:spPr>
        <p:txBody>
          <a:bodyPr wrap="none">
            <a:spAutoFit/>
          </a:bodyPr>
          <a:lstStyle/>
          <a:p>
            <a:r>
              <a:rPr lang="cs-CZ" sz="1400" b="1" dirty="0">
                <a:solidFill>
                  <a:schemeClr val="tx1"/>
                </a:solidFill>
                <a:cs typeface="Arial" charset="0"/>
              </a:rPr>
              <a:t>plyn</a:t>
            </a:r>
            <a:endParaRPr lang="de-DE" sz="1400" dirty="0">
              <a:solidFill>
                <a:schemeClr val="tx1"/>
              </a:solidFill>
            </a:endParaRPr>
          </a:p>
        </p:txBody>
      </p:sp>
      <p:sp>
        <p:nvSpPr>
          <p:cNvPr id="41" name="Zaoblený obdélník 40"/>
          <p:cNvSpPr/>
          <p:nvPr/>
        </p:nvSpPr>
        <p:spPr bwMode="auto">
          <a:xfrm>
            <a:off x="7727739" y="6057292"/>
            <a:ext cx="792088" cy="324036"/>
          </a:xfrm>
          <a:prstGeom prst="roundRect">
            <a:avLst/>
          </a:prstGeom>
          <a:solidFill>
            <a:schemeClr val="accent3">
              <a:lumMod val="75000"/>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42" name="Zaoblený obdélník 41"/>
          <p:cNvSpPr/>
          <p:nvPr/>
        </p:nvSpPr>
        <p:spPr bwMode="auto">
          <a:xfrm>
            <a:off x="8672227" y="6057292"/>
            <a:ext cx="792088" cy="324036"/>
          </a:xfrm>
          <a:prstGeom prst="roundRect">
            <a:avLst/>
          </a:prstGeom>
          <a:solidFill>
            <a:schemeClr val="accent3">
              <a:lumMod val="75000"/>
              <a:alpha val="1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22" name="Obdélník 21"/>
          <p:cNvSpPr/>
          <p:nvPr/>
        </p:nvSpPr>
        <p:spPr>
          <a:xfrm rot="16200000">
            <a:off x="6593984" y="4427486"/>
            <a:ext cx="1979840" cy="630942"/>
          </a:xfrm>
          <a:prstGeom prst="rect">
            <a:avLst/>
          </a:prstGeom>
        </p:spPr>
        <p:txBody>
          <a:bodyPr wrap="square">
            <a:spAutoFit/>
          </a:bodyPr>
          <a:lstStyle/>
          <a:p>
            <a:r>
              <a:rPr lang="cs-CZ" sz="1400" b="1" dirty="0">
                <a:solidFill>
                  <a:schemeClr val="tx1"/>
                </a:solidFill>
                <a:cs typeface="Arial" charset="0"/>
              </a:rPr>
              <a:t>fosilní paliva          </a:t>
            </a:r>
          </a:p>
          <a:p>
            <a:r>
              <a:rPr lang="cs-CZ" sz="1400" b="1" dirty="0">
                <a:solidFill>
                  <a:schemeClr val="tx1"/>
                </a:solidFill>
                <a:cs typeface="Arial" charset="0"/>
              </a:rPr>
              <a:t>32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cxnSp>
        <p:nvCxnSpPr>
          <p:cNvPr id="23" name="Přímá spojovací šipka 22"/>
          <p:cNvCxnSpPr/>
          <p:nvPr/>
        </p:nvCxnSpPr>
        <p:spPr bwMode="auto">
          <a:xfrm flipV="1">
            <a:off x="7971383" y="4041068"/>
            <a:ext cx="0" cy="1659632"/>
          </a:xfrm>
          <a:prstGeom prst="straightConnector1">
            <a:avLst/>
          </a:prstGeom>
          <a:solidFill>
            <a:schemeClr val="tx2"/>
          </a:solidFill>
          <a:ln w="3810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4" name="Obdélník 23"/>
          <p:cNvSpPr/>
          <p:nvPr/>
        </p:nvSpPr>
        <p:spPr>
          <a:xfrm rot="16200000">
            <a:off x="4319732" y="4618144"/>
            <a:ext cx="1994457" cy="307777"/>
          </a:xfrm>
          <a:prstGeom prst="rect">
            <a:avLst/>
          </a:prstGeom>
        </p:spPr>
        <p:txBody>
          <a:bodyPr wrap="none">
            <a:spAutoFit/>
          </a:bodyPr>
          <a:lstStyle/>
          <a:p>
            <a:r>
              <a:rPr lang="cs-CZ" sz="1400" b="1" dirty="0">
                <a:solidFill>
                  <a:schemeClr val="tx1"/>
                </a:solidFill>
                <a:cs typeface="Arial" charset="0"/>
              </a:rPr>
              <a:t>380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
        <p:nvSpPr>
          <p:cNvPr id="25" name="Obdélník 24"/>
          <p:cNvSpPr/>
          <p:nvPr/>
        </p:nvSpPr>
        <p:spPr>
          <a:xfrm rot="16200000">
            <a:off x="2303509" y="4632381"/>
            <a:ext cx="1994457" cy="307777"/>
          </a:xfrm>
          <a:prstGeom prst="rect">
            <a:avLst/>
          </a:prstGeom>
        </p:spPr>
        <p:txBody>
          <a:bodyPr wrap="none">
            <a:spAutoFit/>
          </a:bodyPr>
          <a:lstStyle/>
          <a:p>
            <a:r>
              <a:rPr lang="cs-CZ" sz="1400" b="1" dirty="0">
                <a:solidFill>
                  <a:schemeClr val="tx1"/>
                </a:solidFill>
                <a:cs typeface="Arial" charset="0"/>
              </a:rPr>
              <a:t>400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Tree>
    <p:extLst>
      <p:ext uri="{BB962C8B-B14F-4D97-AF65-F5344CB8AC3E}">
        <p14:creationId xmlns:p14="http://schemas.microsoft.com/office/powerpoint/2010/main" val="133657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61925" y="140246"/>
            <a:ext cx="12967513" cy="558800"/>
          </a:xfrm>
        </p:spPr>
        <p:txBody>
          <a:bodyPr>
            <a:noAutofit/>
          </a:bodyPr>
          <a:lstStyle/>
          <a:p>
            <a:pPr algn="l"/>
            <a:r>
              <a:rPr lang="cs-CZ" sz="2000" dirty="0"/>
              <a:t>Řešení pro částečně elektrizovanou železniční síť:</a:t>
            </a:r>
            <a:br>
              <a:rPr lang="cs-CZ" sz="2000" dirty="0"/>
            </a:br>
            <a:r>
              <a:rPr lang="cs-CZ" sz="2000" dirty="0" err="1"/>
              <a:t>dvouzdrojová</a:t>
            </a:r>
            <a:r>
              <a:rPr lang="cs-CZ" sz="2000" dirty="0"/>
              <a:t> vozidla trolej / akumulátor</a:t>
            </a:r>
            <a:endParaRPr lang="cs-CZ" sz="1800" b="1" dirty="0">
              <a:solidFill>
                <a:schemeClr val="tx1"/>
              </a:solidFill>
            </a:endParaRPr>
          </a:p>
        </p:txBody>
      </p:sp>
      <p:sp>
        <p:nvSpPr>
          <p:cNvPr id="4" name="Obdélník 3"/>
          <p:cNvSpPr/>
          <p:nvPr/>
        </p:nvSpPr>
        <p:spPr>
          <a:xfrm>
            <a:off x="7395319" y="2951947"/>
            <a:ext cx="4803031" cy="1415772"/>
          </a:xfrm>
          <a:prstGeom prst="rect">
            <a:avLst/>
          </a:prstGeom>
        </p:spPr>
        <p:txBody>
          <a:bodyPr wrap="square">
            <a:spAutoFit/>
          </a:bodyPr>
          <a:lstStyle/>
          <a:p>
            <a:r>
              <a:rPr lang="cs-CZ" sz="2000" b="1" dirty="0">
                <a:solidFill>
                  <a:schemeClr val="tx1"/>
                </a:solidFill>
              </a:rPr>
              <a:t>Aktuální možnosti techniky:</a:t>
            </a:r>
          </a:p>
          <a:p>
            <a:r>
              <a:rPr lang="cs-CZ" sz="2000" b="1" dirty="0">
                <a:solidFill>
                  <a:schemeClr val="tx1"/>
                </a:solidFill>
              </a:rPr>
              <a:t>- </a:t>
            </a:r>
            <a:r>
              <a:rPr lang="cs-CZ" b="1" dirty="0">
                <a:solidFill>
                  <a:schemeClr val="tx1"/>
                </a:solidFill>
              </a:rPr>
              <a:t>dojezd 80 až 120 km,</a:t>
            </a:r>
            <a:br>
              <a:rPr lang="cs-CZ" b="1" dirty="0">
                <a:solidFill>
                  <a:schemeClr val="tx1"/>
                </a:solidFill>
              </a:rPr>
            </a:br>
            <a:r>
              <a:rPr lang="cs-CZ" b="1" dirty="0">
                <a:solidFill>
                  <a:schemeClr val="tx1"/>
                </a:solidFill>
              </a:rPr>
              <a:t>- nabití z trakčního vedení: 15 až 20 minut,</a:t>
            </a:r>
            <a:br>
              <a:rPr lang="cs-CZ" b="1" dirty="0">
                <a:solidFill>
                  <a:schemeClr val="tx1"/>
                </a:solidFill>
              </a:rPr>
            </a:br>
            <a:r>
              <a:rPr lang="cs-CZ" b="1" dirty="0">
                <a:solidFill>
                  <a:schemeClr val="tx1"/>
                </a:solidFill>
              </a:rPr>
              <a:t>- životnost akumulátoru: 15 let</a:t>
            </a:r>
            <a:endParaRPr lang="de-DE" b="1" dirty="0"/>
          </a:p>
        </p:txBody>
      </p:sp>
      <p:pic>
        <p:nvPicPr>
          <p:cNvPr id="5" name="Picture 3">
            <a:extLst>
              <a:ext uri="{FF2B5EF4-FFF2-40B4-BE49-F238E27FC236}">
                <a16:creationId xmlns:a16="http://schemas.microsoft.com/office/drawing/2014/main" id="{C05A39E9-647B-4434-8A82-C75C3B801CF8}"/>
              </a:ext>
            </a:extLst>
          </p:cNvPr>
          <p:cNvPicPr>
            <a:picLocks noChangeAspect="1" noChangeArrowheads="1"/>
          </p:cNvPicPr>
          <p:nvPr/>
        </p:nvPicPr>
        <p:blipFill>
          <a:blip r:embed="rId3"/>
          <a:srcRect/>
          <a:stretch>
            <a:fillRect/>
          </a:stretch>
        </p:blipFill>
        <p:spPr bwMode="auto">
          <a:xfrm>
            <a:off x="296504" y="1758996"/>
            <a:ext cx="7098815" cy="4245751"/>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867648" y="552872"/>
            <a:ext cx="7196394"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Vozidlo trolej/akumulátor: modifikace s palivovými články</a:t>
            </a:r>
            <a:endParaRPr lang="de-DE" sz="2000" b="1" dirty="0">
              <a:solidFill>
                <a:srgbClr val="00646E"/>
              </a:solidFill>
              <a:ea typeface="+mj-ea"/>
              <a:cs typeface="Arial" pitchFamily="34" charset="0"/>
            </a:endParaRPr>
          </a:p>
        </p:txBody>
      </p:sp>
      <p:sp>
        <p:nvSpPr>
          <p:cNvPr id="6" name="Obdélník 5"/>
          <p:cNvSpPr/>
          <p:nvPr/>
        </p:nvSpPr>
        <p:spPr>
          <a:xfrm>
            <a:off x="194519" y="1340768"/>
            <a:ext cx="7848872" cy="5909310"/>
          </a:xfrm>
          <a:prstGeom prst="rect">
            <a:avLst/>
          </a:prstGeom>
        </p:spPr>
        <p:txBody>
          <a:bodyPr wrap="square">
            <a:spAutoFit/>
          </a:bodyPr>
          <a:lstStyle/>
          <a:p>
            <a:r>
              <a:rPr lang="cs-CZ" b="1" dirty="0">
                <a:solidFill>
                  <a:schemeClr val="tx1"/>
                </a:solidFill>
              </a:rPr>
              <a:t>Výhodu </a:t>
            </a:r>
            <a:r>
              <a:rPr lang="cs-CZ" b="1" dirty="0" err="1">
                <a:solidFill>
                  <a:schemeClr val="tx1"/>
                </a:solidFill>
              </a:rPr>
              <a:t>dvouzdrojových</a:t>
            </a:r>
            <a:r>
              <a:rPr lang="cs-CZ" b="1" dirty="0">
                <a:solidFill>
                  <a:schemeClr val="tx1"/>
                </a:solidFill>
              </a:rPr>
              <a:t> vozidel trolej/akumulátor je již vybudovaná a stále se rozšiřující nabíjecí infrastruktura v podobě trakčních napájecích stanic a liniového trakčního vedení na elektrizovaných tratích:</a:t>
            </a:r>
          </a:p>
          <a:p>
            <a:pPr>
              <a:buFontTx/>
              <a:buChar char="-"/>
            </a:pPr>
            <a:r>
              <a:rPr lang="cs-CZ" b="1" dirty="0">
                <a:solidFill>
                  <a:schemeClr val="tx1"/>
                </a:solidFill>
              </a:rPr>
              <a:t> možnost dynamického nabíjení za jízdy po elektrizované trati,</a:t>
            </a:r>
          </a:p>
          <a:p>
            <a:pPr>
              <a:buFontTx/>
              <a:buChar char="-"/>
            </a:pPr>
            <a:r>
              <a:rPr lang="cs-CZ" b="1" dirty="0">
                <a:solidFill>
                  <a:schemeClr val="tx1"/>
                </a:solidFill>
              </a:rPr>
              <a:t> možnost statického nabíjení za stání v elektrizované stanici.</a:t>
            </a:r>
          </a:p>
          <a:p>
            <a:r>
              <a:rPr lang="cs-CZ" b="1" dirty="0">
                <a:solidFill>
                  <a:schemeClr val="tx1"/>
                </a:solidFill>
              </a:rPr>
              <a:t>Avšak v oblastech, kde liniová elektrizace železničních tratí dosud není a délka úseků bez elektrizace přesahuje reálné možnosti dojezdu vozidla napájeného z lithiových akumulátorů, je dočasným řešením použitím vozidla s palivovými články. Ty umožňují díky vyšší koncentraci nositele energie (vodík) delší dojezd (600 až 900 km). </a:t>
            </a:r>
          </a:p>
          <a:p>
            <a:r>
              <a:rPr lang="cs-CZ" b="1" dirty="0">
                <a:solidFill>
                  <a:schemeClr val="tx1"/>
                </a:solidFill>
              </a:rPr>
              <a:t>Možné oblasti aplikace vodíkové technologie na železnici (přechodné řešení do doby liniové elektrizace):</a:t>
            </a:r>
          </a:p>
          <a:p>
            <a:pPr>
              <a:buFontTx/>
              <a:buChar char="-"/>
            </a:pPr>
            <a:r>
              <a:rPr lang="cs-CZ" b="1" dirty="0">
                <a:solidFill>
                  <a:schemeClr val="tx1"/>
                </a:solidFill>
              </a:rPr>
              <a:t> rychlíky v území bez liniové elektrizace (potřeba dlouhého dojezdu),</a:t>
            </a:r>
          </a:p>
          <a:p>
            <a:pPr>
              <a:buFontTx/>
              <a:buChar char="-"/>
            </a:pPr>
            <a:r>
              <a:rPr lang="cs-CZ" b="1" dirty="0">
                <a:solidFill>
                  <a:schemeClr val="tx1"/>
                </a:solidFill>
              </a:rPr>
              <a:t> regionální vlaky v oblastech bez liniové elektrizace (není kde nabíjet)</a:t>
            </a:r>
          </a:p>
          <a:p>
            <a:pPr>
              <a:buFontTx/>
              <a:buChar char="-"/>
            </a:pPr>
            <a:endParaRPr lang="cs-CZ" b="1" dirty="0">
              <a:solidFill>
                <a:schemeClr val="tx1"/>
              </a:solidFill>
            </a:endParaRPr>
          </a:p>
          <a:p>
            <a:r>
              <a:rPr lang="cs-CZ" b="1" dirty="0">
                <a:solidFill>
                  <a:schemeClr val="tx1"/>
                </a:solidFill>
              </a:rPr>
              <a:t> </a:t>
            </a:r>
          </a:p>
        </p:txBody>
      </p:sp>
      <p:graphicFrame>
        <p:nvGraphicFramePr>
          <p:cNvPr id="7" name="Graf 6"/>
          <p:cNvGraphicFramePr/>
          <p:nvPr/>
        </p:nvGraphicFramePr>
        <p:xfrm>
          <a:off x="7899374" y="1340768"/>
          <a:ext cx="4104457" cy="532859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019004" y="476672"/>
            <a:ext cx="5191036"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Vozidlo trolej/akumulátor/palivové články</a:t>
            </a:r>
            <a:endParaRPr lang="de-DE" sz="2000" b="1" dirty="0">
              <a:solidFill>
                <a:srgbClr val="00646E"/>
              </a:solidFill>
              <a:ea typeface="+mj-ea"/>
              <a:cs typeface="Arial" pitchFamily="34" charset="0"/>
            </a:endParaRPr>
          </a:p>
        </p:txBody>
      </p:sp>
      <p:sp>
        <p:nvSpPr>
          <p:cNvPr id="4" name="Obdélník 3"/>
          <p:cNvSpPr/>
          <p:nvPr/>
        </p:nvSpPr>
        <p:spPr>
          <a:xfrm>
            <a:off x="4505325" y="2494558"/>
            <a:ext cx="815975" cy="76993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7" name="Elipsa 6"/>
          <p:cNvSpPr/>
          <p:nvPr/>
        </p:nvSpPr>
        <p:spPr>
          <a:xfrm>
            <a:off x="6188075" y="2494558"/>
            <a:ext cx="817563" cy="76993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a:p>
        </p:txBody>
      </p:sp>
      <p:sp>
        <p:nvSpPr>
          <p:cNvPr id="8" name="Obdélník 7"/>
          <p:cNvSpPr/>
          <p:nvPr/>
        </p:nvSpPr>
        <p:spPr>
          <a:xfrm>
            <a:off x="1136650" y="2494558"/>
            <a:ext cx="815975" cy="76993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9" name="Přímá spojovací čára 8"/>
          <p:cNvCxnSpPr/>
          <p:nvPr/>
        </p:nvCxnSpPr>
        <p:spPr>
          <a:xfrm flipV="1">
            <a:off x="546100" y="1700808"/>
            <a:ext cx="2081213" cy="23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ovací čára 9"/>
          <p:cNvCxnSpPr>
            <a:endCxn id="4" idx="1"/>
          </p:cNvCxnSpPr>
          <p:nvPr/>
        </p:nvCxnSpPr>
        <p:spPr>
          <a:xfrm flipV="1">
            <a:off x="1978025" y="2880320"/>
            <a:ext cx="2527300" cy="111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5346700" y="2891433"/>
            <a:ext cx="831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flipV="1">
            <a:off x="1557338" y="2097683"/>
            <a:ext cx="0" cy="3968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1136650" y="1938933"/>
            <a:ext cx="420688" cy="158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flipV="1">
            <a:off x="1136650" y="1700808"/>
            <a:ext cx="504825" cy="23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ovéPole 30"/>
          <p:cNvSpPr txBox="1">
            <a:spLocks noChangeArrowheads="1"/>
          </p:cNvSpPr>
          <p:nvPr/>
        </p:nvSpPr>
        <p:spPr bwMode="auto">
          <a:xfrm>
            <a:off x="1304925" y="2710458"/>
            <a:ext cx="382588" cy="382324"/>
          </a:xfrm>
          <a:prstGeom prst="rect">
            <a:avLst/>
          </a:prstGeom>
          <a:noFill/>
          <a:ln w="9525">
            <a:noFill/>
            <a:miter lim="800000"/>
            <a:headEnd/>
            <a:tailEnd/>
          </a:ln>
        </p:spPr>
        <p:txBody>
          <a:bodyPr lIns="104306" tIns="52153" rIns="104306" bIns="52153">
            <a:spAutoFit/>
          </a:bodyPr>
          <a:lstStyle/>
          <a:p>
            <a:r>
              <a:rPr lang="cs-CZ" dirty="0">
                <a:solidFill>
                  <a:schemeClr val="tx1"/>
                </a:solidFill>
              </a:rPr>
              <a:t>V</a:t>
            </a:r>
            <a:endParaRPr lang="de-DE" dirty="0">
              <a:solidFill>
                <a:schemeClr val="tx1"/>
              </a:solidFill>
            </a:endParaRPr>
          </a:p>
        </p:txBody>
      </p:sp>
      <p:sp>
        <p:nvSpPr>
          <p:cNvPr id="16" name="TextovéPole 31"/>
          <p:cNvSpPr txBox="1">
            <a:spLocks noChangeArrowheads="1"/>
          </p:cNvSpPr>
          <p:nvPr/>
        </p:nvSpPr>
        <p:spPr bwMode="auto">
          <a:xfrm>
            <a:off x="4757738" y="2696170"/>
            <a:ext cx="36453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S</a:t>
            </a:r>
            <a:endParaRPr lang="de-DE" dirty="0">
              <a:solidFill>
                <a:schemeClr val="tx1"/>
              </a:solidFill>
            </a:endParaRPr>
          </a:p>
        </p:txBody>
      </p:sp>
      <p:sp>
        <p:nvSpPr>
          <p:cNvPr id="17" name="TextovéPole 32"/>
          <p:cNvSpPr txBox="1">
            <a:spLocks noChangeArrowheads="1"/>
          </p:cNvSpPr>
          <p:nvPr/>
        </p:nvSpPr>
        <p:spPr bwMode="auto">
          <a:xfrm>
            <a:off x="715963" y="1859558"/>
            <a:ext cx="36453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P</a:t>
            </a:r>
            <a:endParaRPr lang="de-DE" dirty="0">
              <a:solidFill>
                <a:schemeClr val="tx1"/>
              </a:solidFill>
            </a:endParaRPr>
          </a:p>
        </p:txBody>
      </p:sp>
      <p:sp>
        <p:nvSpPr>
          <p:cNvPr id="18" name="TextovéPole 34"/>
          <p:cNvSpPr txBox="1">
            <a:spLocks noChangeArrowheads="1"/>
          </p:cNvSpPr>
          <p:nvPr/>
        </p:nvSpPr>
        <p:spPr bwMode="auto">
          <a:xfrm>
            <a:off x="6357938" y="2653308"/>
            <a:ext cx="403010"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M</a:t>
            </a:r>
            <a:endParaRPr lang="de-DE" dirty="0">
              <a:solidFill>
                <a:schemeClr val="tx1"/>
              </a:solidFill>
            </a:endParaRPr>
          </a:p>
        </p:txBody>
      </p:sp>
      <p:sp>
        <p:nvSpPr>
          <p:cNvPr id="19" name="Obdélník 18"/>
          <p:cNvSpPr/>
          <p:nvPr/>
        </p:nvSpPr>
        <p:spPr>
          <a:xfrm>
            <a:off x="1136650" y="4083645"/>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20" name="Obdélník 19"/>
          <p:cNvSpPr/>
          <p:nvPr/>
        </p:nvSpPr>
        <p:spPr>
          <a:xfrm>
            <a:off x="2820988" y="4083645"/>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21" name="Přímá spojovací čára 20"/>
          <p:cNvCxnSpPr/>
          <p:nvPr/>
        </p:nvCxnSpPr>
        <p:spPr>
          <a:xfrm>
            <a:off x="1978025" y="4480520"/>
            <a:ext cx="842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ovéPole 21"/>
          <p:cNvSpPr txBox="1">
            <a:spLocks noChangeArrowheads="1"/>
          </p:cNvSpPr>
          <p:nvPr/>
        </p:nvSpPr>
        <p:spPr bwMode="auto">
          <a:xfrm>
            <a:off x="2905125" y="4299545"/>
            <a:ext cx="800619"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N/V A</a:t>
            </a:r>
            <a:endParaRPr lang="de-DE" dirty="0">
              <a:solidFill>
                <a:schemeClr val="tx1"/>
              </a:solidFill>
            </a:endParaRPr>
          </a:p>
        </p:txBody>
      </p:sp>
      <p:cxnSp>
        <p:nvCxnSpPr>
          <p:cNvPr id="23" name="Přímá spojovací čára 22"/>
          <p:cNvCxnSpPr/>
          <p:nvPr/>
        </p:nvCxnSpPr>
        <p:spPr>
          <a:xfrm>
            <a:off x="3662363" y="4480520"/>
            <a:ext cx="4206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ovací čára 23"/>
          <p:cNvCxnSpPr/>
          <p:nvPr/>
        </p:nvCxnSpPr>
        <p:spPr>
          <a:xfrm>
            <a:off x="4083050" y="2891433"/>
            <a:ext cx="0" cy="26383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a:spLocks noChangeArrowheads="1"/>
          </p:cNvSpPr>
          <p:nvPr/>
        </p:nvSpPr>
        <p:spPr bwMode="auto">
          <a:xfrm>
            <a:off x="1389063" y="4293195"/>
            <a:ext cx="41589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A </a:t>
            </a:r>
            <a:endParaRPr lang="de-DE" dirty="0">
              <a:solidFill>
                <a:schemeClr val="tx1"/>
              </a:solidFill>
            </a:endParaRPr>
          </a:p>
        </p:txBody>
      </p:sp>
      <p:sp>
        <p:nvSpPr>
          <p:cNvPr id="26" name="Obdélník 25"/>
          <p:cNvSpPr/>
          <p:nvPr/>
        </p:nvSpPr>
        <p:spPr>
          <a:xfrm>
            <a:off x="1610792" y="5169718"/>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27" name="Obdélník 26"/>
          <p:cNvSpPr/>
          <p:nvPr/>
        </p:nvSpPr>
        <p:spPr>
          <a:xfrm>
            <a:off x="2820988" y="5169718"/>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28" name="Přímá spojovací čára 27"/>
          <p:cNvCxnSpPr/>
          <p:nvPr/>
        </p:nvCxnSpPr>
        <p:spPr>
          <a:xfrm>
            <a:off x="2426767" y="5529758"/>
            <a:ext cx="3942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ovací čára 28"/>
          <p:cNvCxnSpPr/>
          <p:nvPr/>
        </p:nvCxnSpPr>
        <p:spPr>
          <a:xfrm>
            <a:off x="3662363" y="5529758"/>
            <a:ext cx="4206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ovéPole 24"/>
          <p:cNvSpPr txBox="1">
            <a:spLocks noChangeArrowheads="1"/>
          </p:cNvSpPr>
          <p:nvPr/>
        </p:nvSpPr>
        <p:spPr bwMode="auto">
          <a:xfrm>
            <a:off x="1804961" y="5338596"/>
            <a:ext cx="518426"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FC</a:t>
            </a:r>
            <a:endParaRPr lang="de-DE" dirty="0">
              <a:solidFill>
                <a:schemeClr val="tx1"/>
              </a:solidFill>
            </a:endParaRPr>
          </a:p>
        </p:txBody>
      </p:sp>
      <p:sp>
        <p:nvSpPr>
          <p:cNvPr id="31" name="TextovéPole 30"/>
          <p:cNvSpPr txBox="1">
            <a:spLocks noChangeArrowheads="1"/>
          </p:cNvSpPr>
          <p:nvPr/>
        </p:nvSpPr>
        <p:spPr bwMode="auto">
          <a:xfrm>
            <a:off x="2905125" y="5338596"/>
            <a:ext cx="736434"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V FC</a:t>
            </a:r>
            <a:endParaRPr lang="de-DE" dirty="0">
              <a:solidFill>
                <a:schemeClr val="tx1"/>
              </a:solidFill>
            </a:endParaRPr>
          </a:p>
        </p:txBody>
      </p:sp>
      <p:sp>
        <p:nvSpPr>
          <p:cNvPr id="33" name="Obdélník 32"/>
          <p:cNvSpPr/>
          <p:nvPr/>
        </p:nvSpPr>
        <p:spPr>
          <a:xfrm>
            <a:off x="386656" y="5169718"/>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34" name="Přímá spojovací čára 33"/>
          <p:cNvCxnSpPr/>
          <p:nvPr/>
        </p:nvCxnSpPr>
        <p:spPr>
          <a:xfrm>
            <a:off x="1216571" y="5529758"/>
            <a:ext cx="3942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ovéPole 34"/>
          <p:cNvSpPr txBox="1">
            <a:spLocks noChangeArrowheads="1"/>
          </p:cNvSpPr>
          <p:nvPr/>
        </p:nvSpPr>
        <p:spPr bwMode="auto">
          <a:xfrm>
            <a:off x="603106" y="5338596"/>
            <a:ext cx="526441"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H</a:t>
            </a:r>
            <a:r>
              <a:rPr lang="cs-CZ" baseline="-25000" dirty="0">
                <a:solidFill>
                  <a:schemeClr val="tx1"/>
                </a:solidFill>
              </a:rPr>
              <a:t>2</a:t>
            </a:r>
            <a:r>
              <a:rPr lang="cs-CZ" dirty="0">
                <a:solidFill>
                  <a:schemeClr val="tx1"/>
                </a:solidFill>
              </a:rPr>
              <a:t> </a:t>
            </a:r>
            <a:endParaRPr lang="de-DE" dirty="0">
              <a:solidFill>
                <a:schemeClr val="tx1"/>
              </a:solidFill>
            </a:endParaRPr>
          </a:p>
        </p:txBody>
      </p:sp>
      <p:sp>
        <p:nvSpPr>
          <p:cNvPr id="36" name="Obdélník 35"/>
          <p:cNvSpPr/>
          <p:nvPr/>
        </p:nvSpPr>
        <p:spPr>
          <a:xfrm>
            <a:off x="7323312" y="1764084"/>
            <a:ext cx="4248472" cy="3000821"/>
          </a:xfrm>
          <a:prstGeom prst="rect">
            <a:avLst/>
          </a:prstGeom>
        </p:spPr>
        <p:txBody>
          <a:bodyPr wrap="square">
            <a:spAutoFit/>
          </a:bodyPr>
          <a:lstStyle/>
          <a:p>
            <a:r>
              <a:rPr lang="cs-CZ" b="1" dirty="0">
                <a:solidFill>
                  <a:schemeClr val="tx1"/>
                </a:solidFill>
              </a:rPr>
              <a:t>Palivové články pracují stálým výkonem. Proto jsou na vozidle (podobně spalovací motor s generátorem u hybridních pohonů) doplněny zásobníkem energie v podobě lithiového akumulátoru.</a:t>
            </a:r>
          </a:p>
          <a:p>
            <a:r>
              <a:rPr lang="cs-CZ" b="1" dirty="0">
                <a:solidFill>
                  <a:schemeClr val="tx1"/>
                </a:solidFill>
              </a:rPr>
              <a:t>Akumulátor slouží k vyrovnání energetické bilance vozidla včetně ukládání </a:t>
            </a:r>
            <a:r>
              <a:rPr lang="cs-CZ" b="1" dirty="0" err="1">
                <a:solidFill>
                  <a:schemeClr val="tx1"/>
                </a:solidFill>
              </a:rPr>
              <a:t>rekuperované</a:t>
            </a:r>
            <a:r>
              <a:rPr lang="cs-CZ" b="1" dirty="0">
                <a:solidFill>
                  <a:schemeClr val="tx1"/>
                </a:solidFill>
              </a:rPr>
              <a:t> energie při elektrodynamickém brzdění.  </a:t>
            </a:r>
            <a:endParaRPr lang="de-DE" dirty="0"/>
          </a:p>
        </p:txBody>
      </p:sp>
    </p:spTree>
    <p:extLst>
      <p:ext uri="{BB962C8B-B14F-4D97-AF65-F5344CB8AC3E}">
        <p14:creationId xmlns:p14="http://schemas.microsoft.com/office/powerpoint/2010/main" val="772377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08553" y="476672"/>
            <a:ext cx="8961107"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Porovnání spotřeby energie a nákladů na energii (</a:t>
            </a:r>
            <a:r>
              <a:rPr lang="cs-CZ" sz="2000" b="1" dirty="0" err="1">
                <a:solidFill>
                  <a:srgbClr val="00646E"/>
                </a:solidFill>
                <a:ea typeface="+mj-ea"/>
                <a:cs typeface="Arial" pitchFamily="34" charset="0"/>
              </a:rPr>
              <a:t>dvouvozová</a:t>
            </a:r>
            <a:r>
              <a:rPr lang="cs-CZ" sz="2000" b="1" dirty="0">
                <a:solidFill>
                  <a:srgbClr val="00646E"/>
                </a:solidFill>
                <a:ea typeface="+mj-ea"/>
                <a:cs typeface="Arial" pitchFamily="34" charset="0"/>
              </a:rPr>
              <a:t> jednotka)</a:t>
            </a:r>
          </a:p>
        </p:txBody>
      </p:sp>
      <p:sp>
        <p:nvSpPr>
          <p:cNvPr id="6" name="Obdélník 5"/>
          <p:cNvSpPr/>
          <p:nvPr/>
        </p:nvSpPr>
        <p:spPr>
          <a:xfrm>
            <a:off x="122511" y="1268760"/>
            <a:ext cx="11881320" cy="1200329"/>
          </a:xfrm>
          <a:prstGeom prst="rect">
            <a:avLst/>
          </a:prstGeom>
        </p:spPr>
        <p:txBody>
          <a:bodyPr wrap="square">
            <a:spAutoFit/>
          </a:bodyPr>
          <a:lstStyle/>
          <a:p>
            <a:r>
              <a:rPr lang="cs-CZ" b="1" dirty="0">
                <a:solidFill>
                  <a:schemeClr val="tx1"/>
                </a:solidFill>
              </a:rPr>
              <a:t>Z hlediska spotřeby energie a nákladů na energii je vodíková technologie:</a:t>
            </a:r>
          </a:p>
          <a:p>
            <a:r>
              <a:rPr lang="cs-CZ" b="1" dirty="0">
                <a:solidFill>
                  <a:schemeClr val="tx1"/>
                </a:solidFill>
              </a:rPr>
              <a:t>- energeticky úspornější a nákladově levnější, než naftový pohon, </a:t>
            </a:r>
          </a:p>
          <a:p>
            <a:r>
              <a:rPr lang="cs-CZ" b="1" dirty="0">
                <a:solidFill>
                  <a:schemeClr val="tx1"/>
                </a:solidFill>
              </a:rPr>
              <a:t>- energeticky náročnější a nákladově dražší, než elektrické liniové či akumulátorové napájení</a:t>
            </a:r>
          </a:p>
        </p:txBody>
      </p:sp>
      <p:graphicFrame>
        <p:nvGraphicFramePr>
          <p:cNvPr id="7" name="Graf 6"/>
          <p:cNvGraphicFramePr/>
          <p:nvPr/>
        </p:nvGraphicFramePr>
        <p:xfrm>
          <a:off x="6027168" y="2469091"/>
          <a:ext cx="6171182" cy="40998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p:cNvGraphicFramePr/>
          <p:nvPr/>
        </p:nvGraphicFramePr>
        <p:xfrm>
          <a:off x="122511" y="2469091"/>
          <a:ext cx="5544616" cy="409986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1527400" y="326428"/>
            <a:ext cx="8345510" cy="400110"/>
          </a:xfrm>
          <a:prstGeom prst="rect">
            <a:avLst/>
          </a:prstGeom>
        </p:spPr>
        <p:txBody>
          <a:bodyPr wrap="square">
            <a:spAutoFit/>
          </a:bodyPr>
          <a:lstStyle/>
          <a:p>
            <a:pPr>
              <a:spcBef>
                <a:spcPct val="0"/>
              </a:spcBef>
            </a:pPr>
            <a:r>
              <a:rPr lang="cs-CZ" sz="2000" b="1" dirty="0">
                <a:solidFill>
                  <a:srgbClr val="00646E"/>
                </a:solidFill>
                <a:ea typeface="+mj-ea"/>
                <a:cs typeface="Arial" pitchFamily="34" charset="0"/>
              </a:rPr>
              <a:t>Úspěch koridorů</a:t>
            </a:r>
            <a:endParaRPr lang="de-DE" sz="2000" b="1" dirty="0">
              <a:solidFill>
                <a:srgbClr val="00646E"/>
              </a:solidFill>
              <a:ea typeface="+mj-ea"/>
              <a:cs typeface="Arial" pitchFamily="34" charset="0"/>
            </a:endParaRPr>
          </a:p>
        </p:txBody>
      </p:sp>
      <p:graphicFrame>
        <p:nvGraphicFramePr>
          <p:cNvPr id="12" name="Graf 11"/>
          <p:cNvGraphicFramePr>
            <a:graphicFrameLocks/>
          </p:cNvGraphicFramePr>
          <p:nvPr>
            <p:extLst/>
          </p:nvPr>
        </p:nvGraphicFramePr>
        <p:xfrm>
          <a:off x="27600" y="2528274"/>
          <a:ext cx="6559620" cy="4003298"/>
        </p:xfrm>
        <a:graphic>
          <a:graphicData uri="http://schemas.openxmlformats.org/drawingml/2006/chart">
            <c:chart xmlns:c="http://schemas.openxmlformats.org/drawingml/2006/chart" xmlns:r="http://schemas.openxmlformats.org/officeDocument/2006/relationships" r:id="rId2"/>
          </a:graphicData>
        </a:graphic>
      </p:graphicFrame>
      <p:sp>
        <p:nvSpPr>
          <p:cNvPr id="16" name="Obdélník 15"/>
          <p:cNvSpPr/>
          <p:nvPr/>
        </p:nvSpPr>
        <p:spPr>
          <a:xfrm>
            <a:off x="3643" y="842576"/>
            <a:ext cx="11912132" cy="1938992"/>
          </a:xfrm>
          <a:prstGeom prst="rect">
            <a:avLst/>
          </a:prstGeom>
        </p:spPr>
        <p:txBody>
          <a:bodyPr wrap="square">
            <a:spAutoFit/>
          </a:bodyPr>
          <a:lstStyle/>
          <a:p>
            <a:r>
              <a:rPr lang="cs-CZ" sz="1600" b="1" dirty="0">
                <a:solidFill>
                  <a:schemeClr val="tx1"/>
                </a:solidFill>
              </a:rPr>
              <a:t>Generátorem růstu přepravních výkonů železniční osobní dopravy je dálková doprava.  </a:t>
            </a:r>
          </a:p>
          <a:p>
            <a:r>
              <a:rPr lang="cs-CZ" sz="1600" b="1" dirty="0">
                <a:solidFill>
                  <a:schemeClr val="tx1"/>
                </a:solidFill>
              </a:rPr>
              <a:t>Modernizované tratě, taktový jízdní řád a nová vozidla zvýšily atraktivitu přepravní nabídky dálkové železniční dopravy. </a:t>
            </a:r>
            <a:endParaRPr lang="de-DE" sz="1600" b="1" dirty="0">
              <a:solidFill>
                <a:schemeClr val="tx1"/>
              </a:solidFill>
            </a:endParaRPr>
          </a:p>
          <a:p>
            <a:r>
              <a:rPr lang="cs-CZ" sz="1600" b="1" dirty="0">
                <a:solidFill>
                  <a:schemeClr val="tx1"/>
                </a:solidFill>
              </a:rPr>
              <a:t>Nastal intenzivní rozvoj dálkové železniční dopravy mezi Prahou a kraji (přeprava cestujících vzrostla mezi roky 2010 a 2017 na 198 %, přepravní výkony vzrostly v průběhu 7 let v průměru na 243 %). Mezi jednotlivými kraji jsou však zásadní rozdíly. Mezistátní osobní železniční přeprava narostla v průběhu 7 let 2010 až 2017 téměř na pětinásobek.</a:t>
            </a:r>
            <a:endParaRPr lang="de-DE" sz="1600" b="1" dirty="0">
              <a:solidFill>
                <a:schemeClr val="tx1"/>
              </a:solidFill>
            </a:endParaRPr>
          </a:p>
          <a:p>
            <a:endParaRPr lang="de-DE" sz="1600" b="1" dirty="0">
              <a:solidFill>
                <a:schemeClr val="tx1"/>
              </a:solidFill>
            </a:endParaRPr>
          </a:p>
        </p:txBody>
      </p:sp>
      <p:graphicFrame>
        <p:nvGraphicFramePr>
          <p:cNvPr id="17" name="Graf 16">
            <a:extLst>
              <a:ext uri="{FF2B5EF4-FFF2-40B4-BE49-F238E27FC236}">
                <a16:creationId xmlns:a16="http://schemas.microsoft.com/office/drawing/2014/main" id="{9EDBE69A-FCE7-45E0-9EFB-F0413BC51CB7}"/>
              </a:ext>
            </a:extLst>
          </p:cNvPr>
          <p:cNvGraphicFramePr>
            <a:graphicFrameLocks/>
          </p:cNvGraphicFramePr>
          <p:nvPr>
            <p:extLst/>
          </p:nvPr>
        </p:nvGraphicFramePr>
        <p:xfrm>
          <a:off x="6798720" y="2528274"/>
          <a:ext cx="5399630" cy="41297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223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462812" y="478855"/>
            <a:ext cx="8942231" cy="400110"/>
          </a:xfrm>
          <a:prstGeom prst="rect">
            <a:avLst/>
          </a:prstGeom>
        </p:spPr>
        <p:txBody>
          <a:bodyPr wrap="square">
            <a:spAutoFit/>
          </a:bodyPr>
          <a:lstStyle/>
          <a:p>
            <a:pPr>
              <a:spcBef>
                <a:spcPct val="0"/>
              </a:spcBef>
            </a:pPr>
            <a:r>
              <a:rPr lang="cs-CZ" sz="2000" b="1" dirty="0">
                <a:solidFill>
                  <a:srgbClr val="00646E"/>
                </a:solidFill>
                <a:ea typeface="+mj-ea"/>
                <a:cs typeface="Arial" pitchFamily="34" charset="0"/>
              </a:rPr>
              <a:t>Pilotní úseky vysokorychlostních tratí v ČR (realizace kolem roku 2025)</a:t>
            </a:r>
            <a:endParaRPr lang="de-DE" sz="2000" b="1" dirty="0">
              <a:solidFill>
                <a:srgbClr val="00646E"/>
              </a:solidFill>
              <a:ea typeface="+mj-ea"/>
              <a:cs typeface="Arial" pitchFamily="34" charset="0"/>
            </a:endParaRPr>
          </a:p>
        </p:txBody>
      </p:sp>
      <p:pic>
        <p:nvPicPr>
          <p:cNvPr id="6" name="Picture 1" descr="D:\články 2010\VRT - pojmenování úseků VI.png">
            <a:extLst>
              <a:ext uri="{FF2B5EF4-FFF2-40B4-BE49-F238E27FC236}">
                <a16:creationId xmlns:a16="http://schemas.microsoft.com/office/drawing/2014/main" id="{A9E2E86C-9BB3-47B1-B93A-9C9BE475926F}"/>
              </a:ext>
            </a:extLst>
          </p:cNvPr>
          <p:cNvPicPr>
            <a:picLocks noChangeAspect="1" noChangeArrowheads="1"/>
          </p:cNvPicPr>
          <p:nvPr/>
        </p:nvPicPr>
        <p:blipFill>
          <a:blip r:embed="rId2" cstate="print"/>
          <a:srcRect/>
          <a:stretch>
            <a:fillRect/>
          </a:stretch>
        </p:blipFill>
        <p:spPr bwMode="auto">
          <a:xfrm>
            <a:off x="5173384" y="1459832"/>
            <a:ext cx="6674718" cy="4719258"/>
          </a:xfrm>
          <a:prstGeom prst="rect">
            <a:avLst/>
          </a:prstGeom>
          <a:noFill/>
        </p:spPr>
      </p:pic>
      <p:sp>
        <p:nvSpPr>
          <p:cNvPr id="2" name="Obdélník 1">
            <a:extLst>
              <a:ext uri="{FF2B5EF4-FFF2-40B4-BE49-F238E27FC236}">
                <a16:creationId xmlns:a16="http://schemas.microsoft.com/office/drawing/2014/main" id="{C3249AA6-0650-4C8E-A2A0-C9B5C0339358}"/>
              </a:ext>
            </a:extLst>
          </p:cNvPr>
          <p:cNvSpPr/>
          <p:nvPr/>
        </p:nvSpPr>
        <p:spPr>
          <a:xfrm>
            <a:off x="350248" y="3928994"/>
            <a:ext cx="5012327" cy="1815882"/>
          </a:xfrm>
          <a:prstGeom prst="rect">
            <a:avLst/>
          </a:prstGeom>
        </p:spPr>
        <p:txBody>
          <a:bodyPr wrap="square">
            <a:spAutoFit/>
          </a:bodyPr>
          <a:lstStyle/>
          <a:p>
            <a:r>
              <a:rPr lang="cs-CZ" sz="1600" b="1" dirty="0">
                <a:solidFill>
                  <a:schemeClr val="tx1"/>
                </a:solidFill>
              </a:rPr>
              <a:t>Přínosy pilotního projektů vysokorychlostních železnic:</a:t>
            </a:r>
          </a:p>
          <a:p>
            <a:r>
              <a:rPr lang="cs-CZ" sz="1600" b="1" dirty="0">
                <a:solidFill>
                  <a:schemeClr val="tx1"/>
                </a:solidFill>
              </a:rPr>
              <a:t>- zvýšení rychlosti dálkových vlaků na 230 km/h a následně 320 km/h</a:t>
            </a:r>
          </a:p>
          <a:p>
            <a:pPr marL="285750" indent="-285750">
              <a:buFontTx/>
              <a:buChar char="-"/>
            </a:pPr>
            <a:r>
              <a:rPr lang="cs-CZ" sz="1600" b="1" dirty="0">
                <a:solidFill>
                  <a:schemeClr val="tx1"/>
                </a:solidFill>
              </a:rPr>
              <a:t>uvolnění konvenčních tratí pro regionální a nákladní  dopravu</a:t>
            </a:r>
          </a:p>
        </p:txBody>
      </p:sp>
    </p:spTree>
    <p:extLst>
      <p:ext uri="{BB962C8B-B14F-4D97-AF65-F5344CB8AC3E}">
        <p14:creationId xmlns:p14="http://schemas.microsoft.com/office/powerpoint/2010/main" val="802135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1062887" y="306602"/>
            <a:ext cx="8942231" cy="400110"/>
          </a:xfrm>
          <a:prstGeom prst="rect">
            <a:avLst/>
          </a:prstGeom>
        </p:spPr>
        <p:txBody>
          <a:bodyPr wrap="square">
            <a:spAutoFit/>
          </a:bodyPr>
          <a:lstStyle/>
          <a:p>
            <a:pPr>
              <a:spcBef>
                <a:spcPct val="0"/>
              </a:spcBef>
            </a:pPr>
            <a:r>
              <a:rPr lang="cs-CZ" sz="2000" b="1" dirty="0">
                <a:solidFill>
                  <a:srgbClr val="00646E"/>
                </a:solidFill>
                <a:ea typeface="+mj-ea"/>
                <a:cs typeface="Arial" pitchFamily="34" charset="0"/>
              </a:rPr>
              <a:t>Vysokorychlostní železnice Praha - Brno</a:t>
            </a:r>
            <a:endParaRPr lang="de-DE" sz="2000" b="1" dirty="0">
              <a:solidFill>
                <a:srgbClr val="00646E"/>
              </a:solidFill>
              <a:ea typeface="+mj-ea"/>
              <a:cs typeface="Arial" pitchFamily="34" charset="0"/>
            </a:endParaRPr>
          </a:p>
        </p:txBody>
      </p:sp>
      <p:sp>
        <p:nvSpPr>
          <p:cNvPr id="11" name="Obdélník 10"/>
          <p:cNvSpPr/>
          <p:nvPr/>
        </p:nvSpPr>
        <p:spPr>
          <a:xfrm>
            <a:off x="3176" y="1108311"/>
            <a:ext cx="11766996" cy="1354217"/>
          </a:xfrm>
          <a:prstGeom prst="rect">
            <a:avLst/>
          </a:prstGeom>
        </p:spPr>
        <p:txBody>
          <a:bodyPr wrap="square">
            <a:spAutoFit/>
          </a:bodyPr>
          <a:lstStyle/>
          <a:p>
            <a:pPr marL="285750" indent="-285750"/>
            <a:r>
              <a:rPr lang="cs-CZ" b="1" dirty="0"/>
              <a:t>	</a:t>
            </a:r>
            <a:r>
              <a:rPr lang="cs-CZ" sz="1600" b="1" dirty="0">
                <a:solidFill>
                  <a:schemeClr val="tx1"/>
                </a:solidFill>
              </a:rPr>
              <a:t>Není důvod ztrácet čas (2 hodiny) a energii (75 kWh a 19 kg CO</a:t>
            </a:r>
            <a:r>
              <a:rPr lang="cs-CZ" sz="1600" b="1" baseline="-25000" dirty="0">
                <a:solidFill>
                  <a:schemeClr val="tx1"/>
                </a:solidFill>
              </a:rPr>
              <a:t>2</a:t>
            </a:r>
            <a:r>
              <a:rPr lang="cs-CZ" sz="1600" b="1" dirty="0">
                <a:solidFill>
                  <a:schemeClr val="tx1"/>
                </a:solidFill>
              </a:rPr>
              <a:t> na osobu) jízdou automobilem z Prahy do Brna.</a:t>
            </a:r>
          </a:p>
          <a:p>
            <a:pPr marL="285750" indent="-285750"/>
            <a:r>
              <a:rPr lang="cs-CZ" sz="1600" b="1" dirty="0">
                <a:solidFill>
                  <a:schemeClr val="tx1"/>
                </a:solidFill>
              </a:rPr>
              <a:t>	Vysokorychlostní vlak to zvládne za 50 minut (centrum – </a:t>
            </a:r>
            <a:r>
              <a:rPr lang="cs-CZ" sz="1600" b="1" dirty="0" err="1">
                <a:solidFill>
                  <a:schemeClr val="tx1"/>
                </a:solidFill>
              </a:rPr>
              <a:t>centrum</a:t>
            </a:r>
            <a:r>
              <a:rPr lang="cs-CZ" sz="1600" b="1" dirty="0">
                <a:solidFill>
                  <a:schemeClr val="tx1"/>
                </a:solidFill>
              </a:rPr>
              <a:t>), respektive za 40 minut  (terminál P + CH + R  Jirny – terminál P + CH + R Vídeňská) k práci využitelného času (</a:t>
            </a:r>
            <a:r>
              <a:rPr lang="en-US" sz="1600" b="1" dirty="0">
                <a:solidFill>
                  <a:schemeClr val="tx1"/>
                </a:solidFill>
              </a:rPr>
              <a:t>train office</a:t>
            </a:r>
            <a:r>
              <a:rPr lang="cs-CZ" sz="1600" b="1" dirty="0">
                <a:solidFill>
                  <a:schemeClr val="tx1"/>
                </a:solidFill>
              </a:rPr>
              <a:t>).	</a:t>
            </a:r>
          </a:p>
          <a:p>
            <a:pPr marL="285750" indent="-285750"/>
            <a:r>
              <a:rPr lang="cs-CZ" sz="1600" b="1" dirty="0">
                <a:solidFill>
                  <a:schemeClr val="tx1"/>
                </a:solidFill>
              </a:rPr>
              <a:t>	Spotřebuje k tomu jen 10 kWh a 4 kg CO</a:t>
            </a:r>
            <a:r>
              <a:rPr lang="cs-CZ" sz="1600" b="1" baseline="-25000" dirty="0">
                <a:solidFill>
                  <a:schemeClr val="tx1"/>
                </a:solidFill>
              </a:rPr>
              <a:t>2</a:t>
            </a:r>
            <a:r>
              <a:rPr lang="cs-CZ" sz="1600" b="1" dirty="0">
                <a:solidFill>
                  <a:schemeClr val="tx1"/>
                </a:solidFill>
              </a:rPr>
              <a:t> (perspektivně OZE: 0 kg CO</a:t>
            </a:r>
            <a:r>
              <a:rPr lang="cs-CZ" sz="1600" b="1" baseline="-25000" dirty="0">
                <a:solidFill>
                  <a:schemeClr val="tx1"/>
                </a:solidFill>
              </a:rPr>
              <a:t>2</a:t>
            </a:r>
            <a:r>
              <a:rPr lang="cs-CZ" sz="1600" b="1" dirty="0">
                <a:solidFill>
                  <a:schemeClr val="tx1"/>
                </a:solidFill>
              </a:rPr>
              <a:t>) na osobu.</a:t>
            </a:r>
          </a:p>
        </p:txBody>
      </p:sp>
      <p:graphicFrame>
        <p:nvGraphicFramePr>
          <p:cNvPr id="12" name="Graf 11"/>
          <p:cNvGraphicFramePr/>
          <p:nvPr>
            <p:extLst/>
          </p:nvPr>
        </p:nvGraphicFramePr>
        <p:xfrm>
          <a:off x="5886674" y="2753833"/>
          <a:ext cx="5629275" cy="3827169"/>
        </p:xfrm>
        <a:graphic>
          <a:graphicData uri="http://schemas.openxmlformats.org/drawingml/2006/chart">
            <c:chart xmlns:c="http://schemas.openxmlformats.org/drawingml/2006/chart" xmlns:r="http://schemas.openxmlformats.org/officeDocument/2006/relationships" r:id="rId2"/>
          </a:graphicData>
        </a:graphic>
      </p:graphicFrame>
      <p:pic>
        <p:nvPicPr>
          <p:cNvPr id="16" name="Picture 3"/>
          <p:cNvPicPr>
            <a:picLocks noChangeAspect="1" noChangeArrowheads="1"/>
          </p:cNvPicPr>
          <p:nvPr/>
        </p:nvPicPr>
        <p:blipFill>
          <a:blip r:embed="rId3" cstate="print"/>
          <a:srcRect/>
          <a:stretch>
            <a:fillRect/>
          </a:stretch>
        </p:blipFill>
        <p:spPr bwMode="auto">
          <a:xfrm>
            <a:off x="428177" y="2864128"/>
            <a:ext cx="4799811" cy="3597360"/>
          </a:xfrm>
          <a:prstGeom prst="rect">
            <a:avLst/>
          </a:prstGeom>
          <a:noFill/>
          <a:ln w="9525">
            <a:noFill/>
            <a:miter lim="800000"/>
            <a:headEnd/>
            <a:tailEnd/>
          </a:ln>
        </p:spPr>
      </p:pic>
    </p:spTree>
    <p:extLst>
      <p:ext uri="{BB962C8B-B14F-4D97-AF65-F5344CB8AC3E}">
        <p14:creationId xmlns:p14="http://schemas.microsoft.com/office/powerpoint/2010/main" val="169594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136525"/>
            <a:ext cx="8229600" cy="562074"/>
          </a:xfrm>
        </p:spPr>
        <p:txBody>
          <a:bodyPr>
            <a:normAutofit fontScale="90000"/>
          </a:bodyPr>
          <a:lstStyle/>
          <a:p>
            <a:pPr algn="l"/>
            <a:r>
              <a:rPr lang="cs-CZ" sz="2400" dirty="0"/>
              <a:t>Doprava a energetika</a:t>
            </a:r>
            <a:endParaRPr lang="de-DE" sz="2400" dirty="0"/>
          </a:p>
        </p:txBody>
      </p:sp>
      <p:sp>
        <p:nvSpPr>
          <p:cNvPr id="6" name="Obdélník 5"/>
          <p:cNvSpPr/>
          <p:nvPr/>
        </p:nvSpPr>
        <p:spPr>
          <a:xfrm>
            <a:off x="161925" y="1171778"/>
            <a:ext cx="10696575" cy="2185214"/>
          </a:xfrm>
          <a:prstGeom prst="rect">
            <a:avLst/>
          </a:prstGeom>
        </p:spPr>
        <p:txBody>
          <a:bodyPr wrap="square">
            <a:spAutoFit/>
          </a:bodyPr>
          <a:lstStyle/>
          <a:p>
            <a:r>
              <a:rPr lang="cs-CZ" sz="1600" b="1" dirty="0">
                <a:solidFill>
                  <a:schemeClr val="tx1"/>
                </a:solidFill>
              </a:rPr>
              <a:t>Doprava a energetika jsou dvě strategický síťová odvětví státu, která musí být ve vzájemné rovnováze – statické (kWh) i dynamické (kW).</a:t>
            </a:r>
          </a:p>
          <a:p>
            <a:r>
              <a:rPr lang="cs-CZ" sz="1600" b="1" dirty="0">
                <a:solidFill>
                  <a:schemeClr val="tx1"/>
                </a:solidFill>
              </a:rPr>
              <a:t>Budoucí podoba dopravy bude od energetiky vyžadovat výrazně méně energie (díky náhradě spalovacích motorů elektrickými a výrazně vyšším podílek hromadné dopravy, zejména kolejové), ale v jiné struktuře:</a:t>
            </a:r>
          </a:p>
          <a:p>
            <a:pPr lvl="1">
              <a:buFontTx/>
              <a:buChar char="-"/>
            </a:pPr>
            <a:r>
              <a:rPr lang="cs-CZ" sz="1600" b="1" dirty="0">
                <a:solidFill>
                  <a:schemeClr val="tx1"/>
                </a:solidFill>
              </a:rPr>
              <a:t> výchozí stav (2020): cca 320 PJ/rok, tvořených zejména uhlovodíkovými palivy a minoritně elektřinou (2 </a:t>
            </a:r>
            <a:r>
              <a:rPr lang="cs-CZ" sz="1600" b="1" dirty="0" err="1">
                <a:solidFill>
                  <a:schemeClr val="tx1"/>
                </a:solidFill>
              </a:rPr>
              <a:t>TWh</a:t>
            </a:r>
            <a:r>
              <a:rPr lang="cs-CZ" sz="1600" b="1" dirty="0">
                <a:solidFill>
                  <a:schemeClr val="tx1"/>
                </a:solidFill>
              </a:rPr>
              <a:t>/rok, tedy 7 PJ/rok),</a:t>
            </a:r>
          </a:p>
          <a:p>
            <a:pPr lvl="1">
              <a:buFontTx/>
              <a:buChar char="-"/>
            </a:pPr>
            <a:r>
              <a:rPr lang="cs-CZ" sz="1600" b="1" dirty="0">
                <a:solidFill>
                  <a:schemeClr val="tx1"/>
                </a:solidFill>
              </a:rPr>
              <a:t>  budoucnost: cca  28 </a:t>
            </a:r>
            <a:r>
              <a:rPr lang="cs-CZ" sz="1600" b="1" dirty="0" err="1">
                <a:solidFill>
                  <a:schemeClr val="tx1"/>
                </a:solidFill>
              </a:rPr>
              <a:t>TWh</a:t>
            </a:r>
            <a:r>
              <a:rPr lang="cs-CZ" sz="1600" b="1" dirty="0">
                <a:solidFill>
                  <a:schemeClr val="tx1"/>
                </a:solidFill>
              </a:rPr>
              <a:t>/rok, tedy 100 PJ/rok – výhradně elektřina.</a:t>
            </a:r>
            <a:endParaRPr lang="de-DE" sz="1600" dirty="0">
              <a:solidFill>
                <a:schemeClr val="tx1"/>
              </a:solidFill>
            </a:endParaRPr>
          </a:p>
        </p:txBody>
      </p:sp>
      <p:sp>
        <p:nvSpPr>
          <p:cNvPr id="5" name="Obdélník 4"/>
          <p:cNvSpPr/>
          <p:nvPr/>
        </p:nvSpPr>
        <p:spPr>
          <a:xfrm>
            <a:off x="228600" y="3596290"/>
            <a:ext cx="11541124" cy="2554545"/>
          </a:xfrm>
          <a:prstGeom prst="rect">
            <a:avLst/>
          </a:prstGeom>
        </p:spPr>
        <p:txBody>
          <a:bodyPr wrap="square">
            <a:spAutoFit/>
          </a:bodyPr>
          <a:lstStyle/>
          <a:p>
            <a:r>
              <a:rPr lang="cs-CZ" sz="1600" b="1" dirty="0">
                <a:solidFill>
                  <a:schemeClr val="tx1"/>
                </a:solidFill>
              </a:rPr>
              <a:t>Doprava nabízí energetice:</a:t>
            </a:r>
          </a:p>
          <a:p>
            <a:pPr>
              <a:buFontTx/>
              <a:buChar char="-"/>
            </a:pPr>
            <a:r>
              <a:rPr lang="cs-CZ" sz="1600" b="1" dirty="0">
                <a:solidFill>
                  <a:schemeClr val="tx1"/>
                </a:solidFill>
              </a:rPr>
              <a:t> vybudování vysoce výkonných dálkových HV DC přenosových elektrických vedení v územní rezervě nově budovaných vysokorychlostních železnic ve směrech SZ – JV, JZ – SV a S – J, které umožní propojení ČR s oblastmi velmi výkonných obnovitelných zdrojů elektřiny (viz Usnesení vlády ČR č. 379/2017 a Nařízení EU č. 1316/2013),</a:t>
            </a:r>
          </a:p>
          <a:p>
            <a:pPr>
              <a:buFontTx/>
              <a:buChar char="-"/>
            </a:pPr>
            <a:r>
              <a:rPr lang="cs-CZ" sz="1600" b="1" dirty="0">
                <a:solidFill>
                  <a:schemeClr val="tx1"/>
                </a:solidFill>
              </a:rPr>
              <a:t> využití plochy polí, dosud blokované pěstováním řepky pro výrobu bionafty s výslednou účinností přeměny energie slunce 0,03 % k smysluplnějšímu účelu (FV elektrárna má účinnost 18 %, tedy 600 krát vyšší),</a:t>
            </a:r>
          </a:p>
          <a:p>
            <a:pPr>
              <a:buFontTx/>
              <a:buChar char="-"/>
            </a:pPr>
            <a:r>
              <a:rPr lang="cs-CZ" sz="1600" b="1" dirty="0">
                <a:solidFill>
                  <a:schemeClr val="tx1"/>
                </a:solidFill>
              </a:rPr>
              <a:t> optimální zatěžování elektrizační soustavy řízeným nabíjením zaparkovaných vozidel,</a:t>
            </a:r>
          </a:p>
          <a:p>
            <a:pPr>
              <a:buFontTx/>
              <a:buChar char="-"/>
            </a:pPr>
            <a:r>
              <a:rPr lang="cs-CZ" sz="1600" b="1" dirty="0">
                <a:solidFill>
                  <a:schemeClr val="tx1"/>
                </a:solidFill>
              </a:rPr>
              <a:t> využití </a:t>
            </a:r>
            <a:r>
              <a:rPr lang="cs-CZ" sz="1600" b="1" dirty="0" err="1">
                <a:solidFill>
                  <a:schemeClr val="tx1"/>
                </a:solidFill>
              </a:rPr>
              <a:t>second</a:t>
            </a:r>
            <a:r>
              <a:rPr lang="cs-CZ" sz="1600" b="1" dirty="0">
                <a:solidFill>
                  <a:schemeClr val="tx1"/>
                </a:solidFill>
              </a:rPr>
              <a:t> </a:t>
            </a:r>
            <a:r>
              <a:rPr lang="cs-CZ" sz="1600" b="1" dirty="0" err="1">
                <a:solidFill>
                  <a:schemeClr val="tx1"/>
                </a:solidFill>
              </a:rPr>
              <a:t>hand</a:t>
            </a:r>
            <a:r>
              <a:rPr lang="cs-CZ" sz="1600" b="1" dirty="0">
                <a:solidFill>
                  <a:schemeClr val="tx1"/>
                </a:solidFill>
              </a:rPr>
              <a:t> akumulátorů z vozidel pro stacionární úložiště energie</a:t>
            </a:r>
            <a:endParaRPr lang="de-DE" sz="1600"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599" y="136525"/>
            <a:ext cx="10696575" cy="562074"/>
          </a:xfrm>
        </p:spPr>
        <p:txBody>
          <a:bodyPr>
            <a:normAutofit fontScale="90000"/>
          </a:bodyPr>
          <a:lstStyle/>
          <a:p>
            <a:pPr algn="l"/>
            <a:r>
              <a:rPr lang="cs-CZ" sz="2400" dirty="0"/>
              <a:t>Bezemisní individuální automobilová doprava </a:t>
            </a:r>
            <a:endParaRPr lang="de-DE" sz="2400" dirty="0"/>
          </a:p>
        </p:txBody>
      </p:sp>
      <p:sp>
        <p:nvSpPr>
          <p:cNvPr id="6" name="Obdélník 5"/>
          <p:cNvSpPr/>
          <p:nvPr/>
        </p:nvSpPr>
        <p:spPr>
          <a:xfrm>
            <a:off x="161925" y="1067003"/>
            <a:ext cx="11696700" cy="6124754"/>
          </a:xfrm>
          <a:prstGeom prst="rect">
            <a:avLst/>
          </a:prstGeom>
        </p:spPr>
        <p:txBody>
          <a:bodyPr wrap="square">
            <a:spAutoFit/>
          </a:bodyPr>
          <a:lstStyle/>
          <a:p>
            <a:r>
              <a:rPr lang="cs-CZ" sz="1600" b="1" dirty="0">
                <a:solidFill>
                  <a:schemeClr val="tx1"/>
                </a:solidFill>
              </a:rPr>
              <a:t>Podle Nařízení Evropského Parlamentu a rady č. 443/2019 musí výrobci osobních automobilů po roce 2020 dosáhnout za celou flotilu prodaných vozidel průměrnou uhlíkovou stopu 95 g CO</a:t>
            </a:r>
            <a:r>
              <a:rPr lang="cs-CZ" sz="1600" b="1" baseline="-25000" dirty="0">
                <a:solidFill>
                  <a:schemeClr val="tx1"/>
                </a:solidFill>
              </a:rPr>
              <a:t>2</a:t>
            </a:r>
            <a:r>
              <a:rPr lang="cs-CZ" sz="1600" b="1" dirty="0">
                <a:solidFill>
                  <a:schemeClr val="tx1"/>
                </a:solidFill>
              </a:rPr>
              <a:t>/km. </a:t>
            </a:r>
          </a:p>
          <a:p>
            <a:r>
              <a:rPr lang="cs-CZ" sz="1600" b="1" dirty="0">
                <a:solidFill>
                  <a:schemeClr val="tx1"/>
                </a:solidFill>
              </a:rPr>
              <a:t>To odpovídá spotřebě nafty 3,6 litru na 100 km, respektive spotřebě benzínu 3,9 litru na 100 km. </a:t>
            </a:r>
          </a:p>
          <a:p>
            <a:r>
              <a:rPr lang="cs-CZ" sz="1600" b="1" dirty="0">
                <a:solidFill>
                  <a:schemeClr val="tx1"/>
                </a:solidFill>
              </a:rPr>
              <a:t>Tak malá auta lze vyrobit, avšak nikoliv prodat. Trhem akceptovatelné těžké a výkonné konvenční automobily mají uhlíkovou stopu kolem 125 g CO</a:t>
            </a:r>
            <a:r>
              <a:rPr lang="cs-CZ" sz="1600" b="1" baseline="-25000" dirty="0">
                <a:solidFill>
                  <a:schemeClr val="tx1"/>
                </a:solidFill>
              </a:rPr>
              <a:t>2</a:t>
            </a:r>
            <a:r>
              <a:rPr lang="cs-CZ" sz="1600" b="1" dirty="0">
                <a:solidFill>
                  <a:schemeClr val="tx1"/>
                </a:solidFill>
              </a:rPr>
              <a:t>/km. </a:t>
            </a:r>
          </a:p>
          <a:p>
            <a:r>
              <a:rPr lang="cs-CZ" sz="1600" b="1" dirty="0">
                <a:solidFill>
                  <a:schemeClr val="tx1"/>
                </a:solidFill>
              </a:rPr>
              <a:t>Za této situace mají výrobci automobilů dvě možnosti:</a:t>
            </a:r>
          </a:p>
          <a:p>
            <a:pPr marL="342900" indent="-342900">
              <a:buAutoNum type="alphaLcParenR"/>
            </a:pPr>
            <a:r>
              <a:rPr lang="cs-CZ" sz="1600" b="1" dirty="0">
                <a:solidFill>
                  <a:schemeClr val="tx1"/>
                </a:solidFill>
              </a:rPr>
              <a:t>zastavit výrobu konvenčních automobilů</a:t>
            </a:r>
          </a:p>
          <a:p>
            <a:pPr marL="342900" indent="-342900">
              <a:buAutoNum type="alphaLcParenR"/>
            </a:pPr>
            <a:r>
              <a:rPr lang="cs-CZ" sz="1600" b="1" dirty="0">
                <a:solidFill>
                  <a:schemeClr val="tx1"/>
                </a:solidFill>
              </a:rPr>
              <a:t>doplnit produkci konvenčních automobilů s uhlíkovou stopu kolem 125 g CO</a:t>
            </a:r>
            <a:r>
              <a:rPr lang="cs-CZ" sz="1600" b="1" baseline="-25000" dirty="0">
                <a:solidFill>
                  <a:schemeClr val="tx1"/>
                </a:solidFill>
              </a:rPr>
              <a:t>2</a:t>
            </a:r>
            <a:r>
              <a:rPr lang="cs-CZ" sz="1600" b="1" dirty="0">
                <a:solidFill>
                  <a:schemeClr val="tx1"/>
                </a:solidFill>
              </a:rPr>
              <a:t>/km cca 25 % produkce elektrických automobilů s uhlíkovou stopu 0 g CO</a:t>
            </a:r>
            <a:r>
              <a:rPr lang="cs-CZ" sz="1600" b="1" baseline="-25000" dirty="0">
                <a:solidFill>
                  <a:schemeClr val="tx1"/>
                </a:solidFill>
              </a:rPr>
              <a:t>2</a:t>
            </a:r>
            <a:r>
              <a:rPr lang="cs-CZ" sz="1600" b="1" dirty="0">
                <a:solidFill>
                  <a:schemeClr val="tx1"/>
                </a:solidFill>
              </a:rPr>
              <a:t>/km s cílem dosáhnout výslednou uhlíkovou stopu 95 g CO</a:t>
            </a:r>
            <a:r>
              <a:rPr lang="cs-CZ" sz="1600" b="1" baseline="-25000" dirty="0">
                <a:solidFill>
                  <a:schemeClr val="tx1"/>
                </a:solidFill>
              </a:rPr>
              <a:t>2</a:t>
            </a:r>
            <a:r>
              <a:rPr lang="cs-CZ" sz="1600" b="1" dirty="0">
                <a:solidFill>
                  <a:schemeClr val="tx1"/>
                </a:solidFill>
              </a:rPr>
              <a:t>/km. </a:t>
            </a:r>
          </a:p>
          <a:p>
            <a:r>
              <a:rPr lang="cs-CZ" sz="1600" b="1" dirty="0">
                <a:solidFill>
                  <a:schemeClr val="tx1"/>
                </a:solidFill>
              </a:rPr>
              <a:t>Většina výrobců automobilů se rozhodla pro scénář b). Investují desítky miliard EUR k zavedení výroby elektrických automobilů. Po roce 2020 bude v ČR ročně vyráběno několik set tisíc elektrických automobilů.</a:t>
            </a:r>
          </a:p>
          <a:p>
            <a:endParaRPr lang="cs-CZ" sz="1600" b="1" dirty="0">
              <a:solidFill>
                <a:schemeClr val="tx1"/>
              </a:solidFill>
            </a:endParaRPr>
          </a:p>
          <a:p>
            <a:r>
              <a:rPr lang="cs-CZ" sz="1600" b="1" dirty="0">
                <a:solidFill>
                  <a:schemeClr val="tx1"/>
                </a:solidFill>
              </a:rPr>
              <a:t>Střední denní běh osobního automobilu v ČR je 28 km, tomu odpovídající spotřebu energie cca 0,2 kWh/km . 28 km/den = 5,6 kWh/den dodá běžná jednofázová zásuvka 1 x 230 V / 16 A (3,7 </a:t>
            </a:r>
            <a:r>
              <a:rPr lang="cs-CZ" sz="1600" b="1" dirty="0" err="1">
                <a:solidFill>
                  <a:schemeClr val="tx1"/>
                </a:solidFill>
              </a:rPr>
              <a:t>kVA</a:t>
            </a:r>
            <a:r>
              <a:rPr lang="cs-CZ" sz="1600" b="1" dirty="0">
                <a:solidFill>
                  <a:schemeClr val="tx1"/>
                </a:solidFill>
              </a:rPr>
              <a:t>) za 1,5 hodiny. Průměrný automobil v ČR denně parkuje 23,6 hodiny. V rodinných domcích není problém </a:t>
            </a:r>
            <a:r>
              <a:rPr lang="cs-CZ" sz="1600" b="1">
                <a:solidFill>
                  <a:schemeClr val="tx1"/>
                </a:solidFill>
              </a:rPr>
              <a:t>zajistit levné nabíjení </a:t>
            </a:r>
            <a:r>
              <a:rPr lang="cs-CZ" sz="1600" b="1" dirty="0">
                <a:solidFill>
                  <a:schemeClr val="tx1"/>
                </a:solidFill>
              </a:rPr>
              <a:t>při nočním parkování. </a:t>
            </a:r>
          </a:p>
          <a:p>
            <a:r>
              <a:rPr lang="cs-CZ" sz="1600" b="1" dirty="0">
                <a:solidFill>
                  <a:schemeClr val="tx1"/>
                </a:solidFill>
              </a:rPr>
              <a:t>Potřebný výkon je v noční době levné elektřiny i v bytových domech, kdy obyvatelstvo spí. Jen je potřebné vyvést elektrická vedení od domovních rozvaděčům k parkovacím místům.</a:t>
            </a:r>
          </a:p>
          <a:p>
            <a:endParaRPr lang="cs-CZ" sz="1600" b="1" dirty="0">
              <a:solidFill>
                <a:schemeClr val="tx1"/>
              </a:solidFill>
            </a:endParaRPr>
          </a:p>
          <a:p>
            <a:endParaRPr lang="de-DE" sz="1600" dirty="0">
              <a:solidFill>
                <a:schemeClr val="tx1"/>
              </a:solidFill>
            </a:endParaRPr>
          </a:p>
        </p:txBody>
      </p:sp>
    </p:spTree>
    <p:extLst>
      <p:ext uri="{BB962C8B-B14F-4D97-AF65-F5344CB8AC3E}">
        <p14:creationId xmlns:p14="http://schemas.microsoft.com/office/powerpoint/2010/main" val="2645084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599" y="136525"/>
            <a:ext cx="10696575" cy="562074"/>
          </a:xfrm>
        </p:spPr>
        <p:txBody>
          <a:bodyPr>
            <a:normAutofit fontScale="90000"/>
          </a:bodyPr>
          <a:lstStyle/>
          <a:p>
            <a:pPr algn="l"/>
            <a:r>
              <a:rPr lang="cs-CZ" sz="2400" dirty="0"/>
              <a:t>Bezemisní veřejná hromadná doprava </a:t>
            </a:r>
            <a:endParaRPr lang="de-DE" sz="2400" dirty="0"/>
          </a:p>
        </p:txBody>
      </p:sp>
      <p:sp>
        <p:nvSpPr>
          <p:cNvPr id="6" name="Obdélník 5"/>
          <p:cNvSpPr/>
          <p:nvPr/>
        </p:nvSpPr>
        <p:spPr>
          <a:xfrm>
            <a:off x="6099175" y="1148749"/>
            <a:ext cx="5949950" cy="5386090"/>
          </a:xfrm>
          <a:prstGeom prst="rect">
            <a:avLst/>
          </a:prstGeom>
        </p:spPr>
        <p:txBody>
          <a:bodyPr wrap="square">
            <a:spAutoFit/>
          </a:bodyPr>
          <a:lstStyle/>
          <a:p>
            <a:r>
              <a:rPr lang="cs-CZ" sz="1600" b="1" dirty="0">
                <a:solidFill>
                  <a:schemeClr val="tx1"/>
                </a:solidFill>
              </a:rPr>
              <a:t>Trend nastavený Nařízením Evropského Parlamentu a rady č. 443/2019 bude pokračovat, a to velmi dynamicky:</a:t>
            </a:r>
          </a:p>
          <a:p>
            <a:pPr marL="285750" indent="-285750">
              <a:buFontTx/>
              <a:buChar char="-"/>
            </a:pPr>
            <a:r>
              <a:rPr lang="cs-CZ" sz="1600" b="1" dirty="0">
                <a:solidFill>
                  <a:schemeClr val="tx1"/>
                </a:solidFill>
              </a:rPr>
              <a:t>od roku 2025 dochází k dalšímu zpřísnění limitů uhlíkové stopy pro osobní automobily a to o 37 %, výrobci budou muset v reakci na tento požadavek zvýšit podíl elektrických automobilů. Pravděpodobně však již restrikce nebude nutné, obyvatelstvo nebude mít zájem o nákup automobilů se spalovacími motory.</a:t>
            </a:r>
          </a:p>
          <a:p>
            <a:pPr marL="285750" indent="-285750">
              <a:buFontTx/>
              <a:buChar char="-"/>
            </a:pPr>
            <a:r>
              <a:rPr lang="cs-CZ" sz="1600" b="1" dirty="0">
                <a:solidFill>
                  <a:schemeClr val="tx1"/>
                </a:solidFill>
              </a:rPr>
              <a:t>od roku 2025 vstoupí v platnost podobné limity uhlíkové stopy i pro nákladní automobily. Výrobci na ně budou reagovat zavedením výroby technicky zvládnutých a společensky velmi potřebných rozvážkových elektromobilů. </a:t>
            </a:r>
          </a:p>
          <a:p>
            <a:r>
              <a:rPr lang="cs-CZ" sz="1600" b="1" dirty="0">
                <a:solidFill>
                  <a:schemeClr val="tx1"/>
                </a:solidFill>
              </a:rPr>
              <a:t>Pokud nechce veřejná doprava zaostat za individuální automobilovou dopravu, musí se velmi rychle odpoutat od vozidel se spalovacími motory.</a:t>
            </a:r>
          </a:p>
          <a:p>
            <a:r>
              <a:rPr lang="cs-CZ" sz="1600" b="1" dirty="0">
                <a:solidFill>
                  <a:schemeClr val="tx1"/>
                </a:solidFill>
              </a:rPr>
              <a:t>Technická řešení v kombinaci liniového elektrického napájení a zásobníků energie jsou připravena k použití. </a:t>
            </a:r>
          </a:p>
          <a:p>
            <a:endParaRPr lang="de-DE" sz="1600" dirty="0">
              <a:solidFill>
                <a:schemeClr val="tx1"/>
              </a:solidFill>
            </a:endParaRPr>
          </a:p>
        </p:txBody>
      </p:sp>
      <p:pic>
        <p:nvPicPr>
          <p:cNvPr id="4" name="Picture 2" descr="D:\články 2010\Foto\IM2018090639MO_300dpi.jpg">
            <a:extLst>
              <a:ext uri="{FF2B5EF4-FFF2-40B4-BE49-F238E27FC236}">
                <a16:creationId xmlns:a16="http://schemas.microsoft.com/office/drawing/2014/main" id="{9B95B661-B49B-49A2-9AD3-F8B7E0EA9BE4}"/>
              </a:ext>
            </a:extLst>
          </p:cNvPr>
          <p:cNvPicPr>
            <a:picLocks noChangeAspect="1" noChangeArrowheads="1"/>
          </p:cNvPicPr>
          <p:nvPr/>
        </p:nvPicPr>
        <p:blipFill>
          <a:blip r:embed="rId2"/>
          <a:srcRect/>
          <a:stretch>
            <a:fillRect/>
          </a:stretch>
        </p:blipFill>
        <p:spPr bwMode="auto">
          <a:xfrm>
            <a:off x="400281" y="1739206"/>
            <a:ext cx="5505219" cy="3824464"/>
          </a:xfrm>
          <a:prstGeom prst="rect">
            <a:avLst/>
          </a:prstGeom>
          <a:noFill/>
        </p:spPr>
      </p:pic>
    </p:spTree>
    <p:extLst>
      <p:ext uri="{BB962C8B-B14F-4D97-AF65-F5344CB8AC3E}">
        <p14:creationId xmlns:p14="http://schemas.microsoft.com/office/powerpoint/2010/main" val="749320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a 4"/>
          <p:cNvSpPr/>
          <p:nvPr/>
        </p:nvSpPr>
        <p:spPr bwMode="auto">
          <a:xfrm>
            <a:off x="991543" y="4833156"/>
            <a:ext cx="1440160" cy="1420924"/>
          </a:xfrm>
          <a:prstGeom prst="ellipse">
            <a:avLst/>
          </a:prstGeom>
          <a:solidFill>
            <a:schemeClr val="bg1">
              <a:lumMod val="65000"/>
              <a:alpha val="30000"/>
            </a:schemeClr>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24578" name="Nadpis 3"/>
          <p:cNvSpPr>
            <a:spLocks noGrp="1"/>
          </p:cNvSpPr>
          <p:nvPr>
            <p:ph type="title"/>
          </p:nvPr>
        </p:nvSpPr>
        <p:spPr>
          <a:xfrm>
            <a:off x="0" y="-207403"/>
            <a:ext cx="11811000" cy="1152128"/>
          </a:xfrm>
        </p:spPr>
        <p:txBody>
          <a:bodyPr/>
          <a:lstStyle/>
          <a:p>
            <a:pPr algn="l"/>
            <a:r>
              <a:rPr lang="cs-CZ" dirty="0">
                <a:cs typeface="Arial" charset="0"/>
              </a:rPr>
              <a:t>Důsledky spalování fosilních paliv (skleníkový efekt)</a:t>
            </a:r>
          </a:p>
        </p:txBody>
      </p:sp>
      <p:sp>
        <p:nvSpPr>
          <p:cNvPr id="24579" name="Zástupný symbol pro obsah 2"/>
          <p:cNvSpPr>
            <a:spLocks noGrp="1"/>
          </p:cNvSpPr>
          <p:nvPr>
            <p:ph idx="1"/>
          </p:nvPr>
        </p:nvSpPr>
        <p:spPr>
          <a:xfrm>
            <a:off x="228600" y="1142902"/>
            <a:ext cx="11582399" cy="3474231"/>
          </a:xfrm>
        </p:spPr>
        <p:txBody>
          <a:bodyPr>
            <a:normAutofit/>
          </a:bodyPr>
          <a:lstStyle/>
          <a:p>
            <a:r>
              <a:rPr lang="cs-CZ" b="1" dirty="0">
                <a:cs typeface="Arial" charset="0"/>
              </a:rPr>
              <a:t>Vlivem spalování fosilních paliv stále roste koncentrace oxidu uhličitého v zemském obalu. </a:t>
            </a:r>
          </a:p>
          <a:p>
            <a:r>
              <a:rPr lang="cs-CZ" b="1" dirty="0">
                <a:cs typeface="Arial" charset="0"/>
              </a:rPr>
              <a:t>Zemská atmosféra má tepelně izolační schopnost. Přes noc uchovává teplo, Oxid uhličitý, podobně jako ostatní skleníkové plyny, propouštějí na zemi sluneční záření, ale absorbují tepelné záření vycházející ze země do vesmírného prostoru.</a:t>
            </a:r>
          </a:p>
          <a:p>
            <a:endParaRPr lang="cs-CZ" b="1" dirty="0">
              <a:cs typeface="Arial" charset="0"/>
            </a:endParaRPr>
          </a:p>
          <a:p>
            <a:r>
              <a:rPr lang="cs-CZ" b="1" dirty="0">
                <a:cs typeface="Arial" charset="0"/>
              </a:rPr>
              <a:t>Již koncem 19. století spočítal pozdější nositel Nobelovy ceny </a:t>
            </a:r>
            <a:r>
              <a:rPr lang="cs-CZ" b="1" dirty="0" err="1">
                <a:cs typeface="Arial" charset="0"/>
              </a:rPr>
              <a:t>Swante</a:t>
            </a:r>
            <a:r>
              <a:rPr lang="cs-CZ" b="1" dirty="0">
                <a:cs typeface="Arial" charset="0"/>
              </a:rPr>
              <a:t> </a:t>
            </a:r>
            <a:r>
              <a:rPr lang="cs-CZ" b="1" dirty="0" err="1">
                <a:cs typeface="Arial" charset="0"/>
              </a:rPr>
              <a:t>Arrhenius</a:t>
            </a:r>
            <a:r>
              <a:rPr lang="cs-CZ" b="1" dirty="0">
                <a:cs typeface="Arial" charset="0"/>
              </a:rPr>
              <a:t>, že zvýšení koncentrace CO</a:t>
            </a:r>
            <a:r>
              <a:rPr lang="cs-CZ" b="1" baseline="-25000" dirty="0">
                <a:cs typeface="Arial" charset="0"/>
              </a:rPr>
              <a:t>2</a:t>
            </a:r>
            <a:r>
              <a:rPr lang="cs-CZ" b="1" dirty="0">
                <a:cs typeface="Arial" charset="0"/>
              </a:rPr>
              <a:t> v atmosféře povede ke zvýšení teploty ovzduší.</a:t>
            </a:r>
          </a:p>
          <a:p>
            <a:endParaRPr lang="cs-CZ" b="1" dirty="0">
              <a:cs typeface="Arial" charset="0"/>
            </a:endParaRPr>
          </a:p>
          <a:p>
            <a:r>
              <a:rPr lang="cs-CZ" b="1" dirty="0">
                <a:cs typeface="Arial" charset="0"/>
              </a:rPr>
              <a:t>Nejde jen o růst střední teploty, ale o růst výkyvů.</a:t>
            </a:r>
          </a:p>
          <a:p>
            <a:r>
              <a:rPr lang="cs-CZ" b="1" dirty="0">
                <a:cs typeface="Arial" charset="0"/>
              </a:rPr>
              <a:t>Ilustrují to statistiky pojišťoven – roste riziko poškození věcí přírodními vlivy.</a:t>
            </a:r>
            <a:endParaRPr lang="cs-CZ" dirty="0">
              <a:cs typeface="Arial" charset="0"/>
            </a:endParaRPr>
          </a:p>
        </p:txBody>
      </p:sp>
      <p:sp>
        <p:nvSpPr>
          <p:cNvPr id="4" name="Elipsa 3"/>
          <p:cNvSpPr/>
          <p:nvPr/>
        </p:nvSpPr>
        <p:spPr bwMode="auto">
          <a:xfrm>
            <a:off x="1234046" y="5104420"/>
            <a:ext cx="914400" cy="914400"/>
          </a:xfrm>
          <a:prstGeom prst="ellipse">
            <a:avLst/>
          </a:prstGeom>
          <a:solidFill>
            <a:schemeClr val="tx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Elipsa 5"/>
          <p:cNvSpPr/>
          <p:nvPr/>
        </p:nvSpPr>
        <p:spPr bwMode="auto">
          <a:xfrm>
            <a:off x="6459215" y="4833156"/>
            <a:ext cx="1440160" cy="1420924"/>
          </a:xfrm>
          <a:prstGeom prst="ellipse">
            <a:avLst/>
          </a:prstGeom>
          <a:solidFill>
            <a:schemeClr val="bg1">
              <a:lumMod val="65000"/>
              <a:alpha val="70000"/>
            </a:schemeClr>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7" name="Elipsa 6"/>
          <p:cNvSpPr/>
          <p:nvPr/>
        </p:nvSpPr>
        <p:spPr bwMode="auto">
          <a:xfrm>
            <a:off x="6711243" y="5104420"/>
            <a:ext cx="914400" cy="914400"/>
          </a:xfrm>
          <a:prstGeom prst="ellipse">
            <a:avLst/>
          </a:prstGeom>
          <a:solidFill>
            <a:schemeClr val="tx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8" name="Obdélník 7"/>
          <p:cNvSpPr/>
          <p:nvPr/>
        </p:nvSpPr>
        <p:spPr>
          <a:xfrm>
            <a:off x="2647727" y="4781254"/>
            <a:ext cx="3019400" cy="1446550"/>
          </a:xfrm>
          <a:prstGeom prst="rect">
            <a:avLst/>
          </a:prstGeom>
        </p:spPr>
        <p:txBody>
          <a:bodyPr wrap="square">
            <a:spAutoFit/>
          </a:bodyPr>
          <a:lstStyle/>
          <a:p>
            <a:r>
              <a:rPr lang="cs-CZ" sz="1600" b="1" dirty="0">
                <a:solidFill>
                  <a:schemeClr val="tx1"/>
                </a:solidFill>
                <a:cs typeface="Arial" charset="0"/>
              </a:rPr>
              <a:t>Ovzduší (rok 1800): </a:t>
            </a:r>
          </a:p>
          <a:p>
            <a:r>
              <a:rPr lang="cs-CZ" sz="1600" b="1" dirty="0">
                <a:solidFill>
                  <a:schemeClr val="tx1"/>
                </a:solidFill>
                <a:cs typeface="Arial" charset="0"/>
              </a:rPr>
              <a:t>3 500 miliard t CO</a:t>
            </a:r>
            <a:r>
              <a:rPr lang="cs-CZ" sz="1600" b="1" baseline="-25000" dirty="0">
                <a:solidFill>
                  <a:schemeClr val="tx1"/>
                </a:solidFill>
                <a:cs typeface="Arial" charset="0"/>
              </a:rPr>
              <a:t>2</a:t>
            </a:r>
            <a:r>
              <a:rPr lang="cs-CZ" sz="1600" b="1" dirty="0">
                <a:solidFill>
                  <a:schemeClr val="tx1"/>
                </a:solidFill>
                <a:cs typeface="Arial" charset="0"/>
              </a:rPr>
              <a:t> </a:t>
            </a:r>
          </a:p>
          <a:p>
            <a:r>
              <a:rPr lang="cs-CZ" sz="1600" b="1" dirty="0">
                <a:solidFill>
                  <a:schemeClr val="tx1"/>
                </a:solidFill>
                <a:cs typeface="Arial" charset="0"/>
              </a:rPr>
              <a:t>koncentrace 0,28 ‰</a:t>
            </a:r>
          </a:p>
          <a:p>
            <a:r>
              <a:rPr lang="cs-CZ" sz="1600" b="1" dirty="0">
                <a:solidFill>
                  <a:schemeClr val="tx1"/>
                </a:solidFill>
                <a:cs typeface="Arial" charset="0"/>
              </a:rPr>
              <a:t>výchozí teplota </a:t>
            </a:r>
            <a:endParaRPr lang="de-DE" sz="1600" dirty="0">
              <a:solidFill>
                <a:schemeClr val="tx1"/>
              </a:solidFill>
            </a:endParaRPr>
          </a:p>
        </p:txBody>
      </p:sp>
      <p:sp>
        <p:nvSpPr>
          <p:cNvPr id="9" name="Obdélník 8"/>
          <p:cNvSpPr/>
          <p:nvPr/>
        </p:nvSpPr>
        <p:spPr>
          <a:xfrm>
            <a:off x="8115398" y="4781255"/>
            <a:ext cx="3428901" cy="1446550"/>
          </a:xfrm>
          <a:prstGeom prst="rect">
            <a:avLst/>
          </a:prstGeom>
        </p:spPr>
        <p:txBody>
          <a:bodyPr wrap="square">
            <a:spAutoFit/>
          </a:bodyPr>
          <a:lstStyle/>
          <a:p>
            <a:r>
              <a:rPr lang="cs-CZ" sz="1600" b="1" dirty="0">
                <a:solidFill>
                  <a:schemeClr val="tx1"/>
                </a:solidFill>
                <a:cs typeface="Arial" charset="0"/>
              </a:rPr>
              <a:t>Ovzduší (rok 2018): </a:t>
            </a:r>
          </a:p>
          <a:p>
            <a:r>
              <a:rPr lang="cs-CZ" sz="1600" b="1" dirty="0">
                <a:solidFill>
                  <a:schemeClr val="tx1"/>
                </a:solidFill>
                <a:cs typeface="Arial" charset="0"/>
              </a:rPr>
              <a:t>5 100 miliard t CO</a:t>
            </a:r>
            <a:r>
              <a:rPr lang="cs-CZ" sz="1600" b="1" baseline="-25000" dirty="0">
                <a:solidFill>
                  <a:schemeClr val="tx1"/>
                </a:solidFill>
                <a:cs typeface="Arial" charset="0"/>
              </a:rPr>
              <a:t>2</a:t>
            </a:r>
            <a:r>
              <a:rPr lang="cs-CZ" sz="1600" b="1" dirty="0">
                <a:solidFill>
                  <a:schemeClr val="tx1"/>
                </a:solidFill>
                <a:cs typeface="Arial" charset="0"/>
              </a:rPr>
              <a:t> </a:t>
            </a:r>
          </a:p>
          <a:p>
            <a:r>
              <a:rPr lang="cs-CZ" sz="1600" b="1" dirty="0">
                <a:solidFill>
                  <a:schemeClr val="tx1"/>
                </a:solidFill>
                <a:cs typeface="Arial" charset="0"/>
              </a:rPr>
              <a:t>koncentrace 0,41 ‰</a:t>
            </a:r>
          </a:p>
          <a:p>
            <a:r>
              <a:rPr lang="cs-CZ" sz="1600" b="1" dirty="0">
                <a:solidFill>
                  <a:schemeClr val="tx1"/>
                </a:solidFill>
                <a:cs typeface="Arial" charset="0"/>
              </a:rPr>
              <a:t>výchozí teplota  zvýšená o 1 °C</a:t>
            </a:r>
            <a:endParaRPr lang="de-DE" sz="1600" dirty="0">
              <a:solidFill>
                <a:schemeClr val="tx1"/>
              </a:solidFill>
            </a:endParaRPr>
          </a:p>
        </p:txBody>
      </p:sp>
    </p:spTree>
    <p:extLst>
      <p:ext uri="{BB962C8B-B14F-4D97-AF65-F5344CB8AC3E}">
        <p14:creationId xmlns:p14="http://schemas.microsoft.com/office/powerpoint/2010/main" val="263308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5A69F6-591A-4509-8CED-F185E29DDAA3}"/>
              </a:ext>
            </a:extLst>
          </p:cNvPr>
          <p:cNvSpPr>
            <a:spLocks noGrp="1"/>
          </p:cNvSpPr>
          <p:nvPr>
            <p:ph type="title"/>
          </p:nvPr>
        </p:nvSpPr>
        <p:spPr/>
        <p:txBody>
          <a:bodyPr/>
          <a:lstStyle/>
          <a:p>
            <a:r>
              <a:rPr lang="cs-CZ" dirty="0"/>
              <a:t>Děkuji Vám za Vaši pozornost!</a:t>
            </a:r>
          </a:p>
        </p:txBody>
      </p:sp>
      <p:sp>
        <p:nvSpPr>
          <p:cNvPr id="5" name="Text Placeholder 4">
            <a:extLst>
              <a:ext uri="{FF2B5EF4-FFF2-40B4-BE49-F238E27FC236}">
                <a16:creationId xmlns:a16="http://schemas.microsoft.com/office/drawing/2014/main" id="{F744716D-A6C0-4DBE-A6FD-7848F2F62E63}"/>
              </a:ext>
            </a:extLst>
          </p:cNvPr>
          <p:cNvSpPr>
            <a:spLocks noGrp="1"/>
          </p:cNvSpPr>
          <p:nvPr>
            <p:ph type="body" sz="quarter" idx="14"/>
          </p:nvPr>
        </p:nvSpPr>
        <p:spPr/>
        <p:txBody>
          <a:bodyPr/>
          <a:lstStyle/>
          <a:p>
            <a:r>
              <a:rPr lang="en-US" b="1" dirty="0">
                <a:latin typeface="Arial" charset="0"/>
                <a:cs typeface="Arial" charset="0"/>
              </a:rPr>
              <a:t>J</a:t>
            </a:r>
            <a:r>
              <a:rPr lang="cs-CZ" b="1" dirty="0">
                <a:latin typeface="Arial" charset="0"/>
                <a:cs typeface="Arial" charset="0"/>
              </a:rPr>
              <a:t>iří Pohl</a:t>
            </a:r>
            <a:br>
              <a:rPr lang="en-US" b="1" dirty="0">
                <a:latin typeface="Arial" charset="0"/>
                <a:cs typeface="Arial" charset="0"/>
              </a:rPr>
            </a:br>
            <a:r>
              <a:rPr lang="cs-CZ" b="1" dirty="0">
                <a:latin typeface="Arial" charset="0"/>
                <a:cs typeface="Arial" charset="0"/>
              </a:rPr>
              <a:t>Senior Engineer</a:t>
            </a:r>
          </a:p>
          <a:p>
            <a:r>
              <a:rPr lang="cs-CZ" b="1" dirty="0">
                <a:latin typeface="Arial" charset="0"/>
                <a:cs typeface="Arial" charset="0"/>
              </a:rPr>
              <a:t>Enginnering</a:t>
            </a:r>
          </a:p>
          <a:p>
            <a:r>
              <a:rPr lang="cs-CZ" b="1" dirty="0">
                <a:latin typeface="Arial" charset="0"/>
                <a:cs typeface="Arial" charset="0"/>
              </a:rPr>
              <a:t>Siemens Mobility, s.r.o.</a:t>
            </a:r>
          </a:p>
          <a:p>
            <a:endParaRPr lang="cs-CZ" b="1" dirty="0">
              <a:latin typeface="Arial" charset="0"/>
              <a:cs typeface="Arial" charset="0"/>
            </a:endParaRPr>
          </a:p>
          <a:p>
            <a:r>
              <a:rPr lang="pl-PL" dirty="0">
                <a:latin typeface="Arial" charset="0"/>
                <a:cs typeface="Arial" charset="0"/>
              </a:rPr>
              <a:t>Siemensova 1</a:t>
            </a:r>
            <a:br>
              <a:rPr lang="pl-PL" dirty="0">
                <a:latin typeface="Arial" charset="0"/>
                <a:cs typeface="Arial" charset="0"/>
              </a:rPr>
            </a:br>
            <a:r>
              <a:rPr lang="pl-PL" dirty="0">
                <a:latin typeface="Arial" charset="0"/>
                <a:cs typeface="Arial" charset="0"/>
              </a:rPr>
              <a:t>155 00 Praha</a:t>
            </a:r>
            <a:br>
              <a:rPr lang="pl-PL" dirty="0">
                <a:latin typeface="Arial" charset="0"/>
                <a:cs typeface="Arial" charset="0"/>
              </a:rPr>
            </a:br>
            <a:r>
              <a:rPr lang="pl-PL" dirty="0">
                <a:latin typeface="Arial" charset="0"/>
                <a:cs typeface="Arial" charset="0"/>
              </a:rPr>
              <a:t>Česká republika</a:t>
            </a:r>
            <a:endParaRPr lang="en-US" dirty="0">
              <a:latin typeface="Arial" charset="0"/>
              <a:cs typeface="Arial" charset="0"/>
            </a:endParaRPr>
          </a:p>
          <a:p>
            <a:r>
              <a:rPr lang="cs-CZ" dirty="0">
                <a:latin typeface="Arial" charset="0"/>
                <a:cs typeface="Arial" charset="0"/>
              </a:rPr>
              <a:t>Mobilit</a:t>
            </a:r>
            <a:r>
              <a:rPr lang="fr-FR" dirty="0">
                <a:latin typeface="Arial" charset="0"/>
                <a:cs typeface="Arial" charset="0"/>
              </a:rPr>
              <a:t>: +420 </a:t>
            </a:r>
            <a:r>
              <a:rPr lang="cs-CZ" dirty="0">
                <a:latin typeface="Arial" charset="0"/>
                <a:cs typeface="Arial" charset="0"/>
              </a:rPr>
              <a:t>724 014 931</a:t>
            </a:r>
            <a:endParaRPr lang="en-US" dirty="0">
              <a:latin typeface="Arial" charset="0"/>
              <a:cs typeface="Arial" charset="0"/>
            </a:endParaRPr>
          </a:p>
          <a:p>
            <a:r>
              <a:rPr lang="en-US" dirty="0">
                <a:latin typeface="Arial" charset="0"/>
                <a:cs typeface="Arial" charset="0"/>
              </a:rPr>
              <a:t>E-mail:</a:t>
            </a:r>
            <a:r>
              <a:rPr lang="cs-CZ" dirty="0">
                <a:latin typeface="Arial" charset="0"/>
                <a:cs typeface="Arial" charset="0"/>
              </a:rPr>
              <a:t> </a:t>
            </a:r>
            <a:r>
              <a:rPr lang="en-US" dirty="0">
                <a:latin typeface="Arial" charset="0"/>
                <a:cs typeface="Arial" charset="0"/>
                <a:hlinkClick r:id="rId2"/>
              </a:rPr>
              <a:t>j</a:t>
            </a:r>
            <a:r>
              <a:rPr lang="cs-CZ" dirty="0">
                <a:latin typeface="Arial" charset="0"/>
                <a:cs typeface="Arial" charset="0"/>
                <a:hlinkClick r:id="rId2"/>
              </a:rPr>
              <a:t>iri.pohl</a:t>
            </a:r>
            <a:r>
              <a:rPr lang="en-US" dirty="0">
                <a:latin typeface="Arial" charset="0"/>
                <a:cs typeface="Arial" charset="0"/>
                <a:hlinkClick r:id="rId2"/>
              </a:rPr>
              <a:t>@siemens.com</a:t>
            </a:r>
            <a:endParaRPr lang="en-US" b="1" dirty="0">
              <a:latin typeface="Arial" charset="0"/>
              <a:cs typeface="Arial" charset="0"/>
            </a:endParaRPr>
          </a:p>
        </p:txBody>
      </p:sp>
      <p:sp>
        <p:nvSpPr>
          <p:cNvPr id="6" name="Picture Placeholder 5">
            <a:extLst>
              <a:ext uri="{FF2B5EF4-FFF2-40B4-BE49-F238E27FC236}">
                <a16:creationId xmlns:a16="http://schemas.microsoft.com/office/drawing/2014/main" id="{A460C7CF-8840-4A5B-9EEA-05B2DEAE1DAE}"/>
              </a:ext>
            </a:extLst>
          </p:cNvPr>
          <p:cNvSpPr>
            <a:spLocks noGrp="1"/>
          </p:cNvSpPr>
          <p:nvPr>
            <p:ph type="pic" sz="quarter" idx="15"/>
          </p:nvPr>
        </p:nvSpPr>
        <p:spPr/>
      </p:sp>
      <p:pic>
        <p:nvPicPr>
          <p:cNvPr id="7" name="Picture 6" descr="D:\články 2010\DSC_3223.JPG">
            <a:extLst>
              <a:ext uri="{FF2B5EF4-FFF2-40B4-BE49-F238E27FC236}">
                <a16:creationId xmlns:a16="http://schemas.microsoft.com/office/drawing/2014/main" id="{F77141C6-DCB9-4738-BC59-72B2E1341529}"/>
              </a:ext>
            </a:extLst>
          </p:cNvPr>
          <p:cNvPicPr>
            <a:picLocks noChangeAspect="1" noChangeArrowheads="1"/>
          </p:cNvPicPr>
          <p:nvPr/>
        </p:nvPicPr>
        <p:blipFill>
          <a:blip r:embed="rId3"/>
          <a:srcRect l="18321" r="18321"/>
          <a:stretch>
            <a:fillRect/>
          </a:stretch>
        </p:blipFill>
        <p:spPr bwMode="auto">
          <a:xfrm>
            <a:off x="0" y="1412875"/>
            <a:ext cx="4514400" cy="4752975"/>
          </a:xfrm>
          <a:prstGeom prst="rect">
            <a:avLst/>
          </a:prstGeom>
          <a:noFill/>
          <a:ln w="9525">
            <a:noFill/>
            <a:miter lim="800000"/>
            <a:headEnd/>
            <a:tailEnd/>
          </a:ln>
        </p:spPr>
      </p:pic>
    </p:spTree>
    <p:extLst>
      <p:ext uri="{BB962C8B-B14F-4D97-AF65-F5344CB8AC3E}">
        <p14:creationId xmlns:p14="http://schemas.microsoft.com/office/powerpoint/2010/main" val="54860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DC89B-C0DF-4A0D-94BC-92425AFBBA18}"/>
              </a:ext>
            </a:extLst>
          </p:cNvPr>
          <p:cNvSpPr>
            <a:spLocks noGrp="1"/>
          </p:cNvSpPr>
          <p:nvPr>
            <p:ph type="title"/>
          </p:nvPr>
        </p:nvSpPr>
        <p:spPr/>
        <p:txBody>
          <a:bodyPr/>
          <a:lstStyle/>
          <a:p>
            <a:r>
              <a:rPr lang="cs-CZ" dirty="0"/>
              <a:t>Energetika ČR</a:t>
            </a:r>
          </a:p>
        </p:txBody>
      </p:sp>
      <p:sp>
        <p:nvSpPr>
          <p:cNvPr id="6" name="Content Placeholder 5">
            <a:extLst>
              <a:ext uri="{FF2B5EF4-FFF2-40B4-BE49-F238E27FC236}">
                <a16:creationId xmlns:a16="http://schemas.microsoft.com/office/drawing/2014/main" id="{6F01337B-96FB-497D-B465-9F91B93D5943}"/>
              </a:ext>
            </a:extLst>
          </p:cNvPr>
          <p:cNvSpPr>
            <a:spLocks noGrp="1"/>
          </p:cNvSpPr>
          <p:nvPr>
            <p:ph idx="1"/>
          </p:nvPr>
        </p:nvSpPr>
        <p:spPr>
          <a:xfrm>
            <a:off x="636942" y="1189742"/>
            <a:ext cx="11196470" cy="1459410"/>
          </a:xfrm>
        </p:spPr>
        <p:txBody>
          <a:bodyPr/>
          <a:lstStyle/>
          <a:p>
            <a:pPr>
              <a:spcBef>
                <a:spcPts val="0"/>
              </a:spcBef>
            </a:pPr>
            <a:r>
              <a:rPr lang="cs-CZ" sz="1600" b="1" dirty="0">
                <a:ea typeface="Arial Unicode MS" panose="020B0604020202020204" pitchFamily="34" charset="-128"/>
                <a:cs typeface="Arial Unicode MS" panose="020B0604020202020204" pitchFamily="34" charset="-128"/>
              </a:rPr>
              <a:t>Česká republika si je vědoma negativních důsledků spalování fosilních paliv na nežádoucí změny klimatu a na poškozování zdraví lidí. </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Proto ČR přistoupila k Pařížské dohodě o zastavení růstu oteplení Země na hodnotě 1,5 až  2 °C. </a:t>
            </a:r>
          </a:p>
          <a:p>
            <a:pPr>
              <a:spcBef>
                <a:spcPts val="0"/>
              </a:spcBef>
            </a:pPr>
            <a:r>
              <a:rPr lang="cs-CZ" sz="1600" b="1" dirty="0">
                <a:ea typeface="Arial Unicode MS" panose="020B0604020202020204" pitchFamily="34" charset="-128"/>
                <a:cs typeface="Arial Unicode MS" panose="020B0604020202020204" pitchFamily="34" charset="-128"/>
              </a:rPr>
              <a:t>To znamená zcela přestat do roku 2050 používat uhlí, ropu i zemní plyn a nahradit je bezemisními zdroji. </a:t>
            </a:r>
            <a:endParaRPr lang="cs-CZ" sz="1600" dirty="0"/>
          </a:p>
        </p:txBody>
      </p:sp>
      <p:graphicFrame>
        <p:nvGraphicFramePr>
          <p:cNvPr id="8" name="Objekt 7">
            <a:extLst>
              <a:ext uri="{FF2B5EF4-FFF2-40B4-BE49-F238E27FC236}">
                <a16:creationId xmlns:a16="http://schemas.microsoft.com/office/drawing/2014/main" id="{54B373B8-F6E3-45FA-9850-16625CE8587E}"/>
              </a:ext>
            </a:extLst>
          </p:cNvPr>
          <p:cNvGraphicFramePr>
            <a:graphicFrameLocks noChangeAspect="1"/>
          </p:cNvGraphicFramePr>
          <p:nvPr>
            <p:extLst>
              <p:ext uri="{D42A27DB-BD31-4B8C-83A1-F6EECF244321}">
                <p14:modId xmlns:p14="http://schemas.microsoft.com/office/powerpoint/2010/main" val="1730342740"/>
              </p:ext>
            </p:extLst>
          </p:nvPr>
        </p:nvGraphicFramePr>
        <p:xfrm>
          <a:off x="636942" y="2649152"/>
          <a:ext cx="8005099" cy="3358516"/>
        </p:xfrm>
        <a:graphic>
          <a:graphicData uri="http://schemas.openxmlformats.org/presentationml/2006/ole">
            <mc:AlternateContent xmlns:mc="http://schemas.openxmlformats.org/markup-compatibility/2006">
              <mc:Choice xmlns:v="urn:schemas-microsoft-com:vml" Requires="v">
                <p:oleObj spid="_x0000_s14377" name="Worksheet" r:id="rId3" imgW="5327572" imgH="2235292" progId="Excel.Sheet.12">
                  <p:embed/>
                </p:oleObj>
              </mc:Choice>
              <mc:Fallback>
                <p:oleObj name="Worksheet" r:id="rId3" imgW="5327572" imgH="2235292" progId="Excel.Sheet.12">
                  <p:embed/>
                  <p:pic>
                    <p:nvPicPr>
                      <p:cNvPr id="0" name=""/>
                      <p:cNvPicPr/>
                      <p:nvPr/>
                    </p:nvPicPr>
                    <p:blipFill>
                      <a:blip r:embed="rId4"/>
                      <a:stretch>
                        <a:fillRect/>
                      </a:stretch>
                    </p:blipFill>
                    <p:spPr>
                      <a:xfrm>
                        <a:off x="636942" y="2649152"/>
                        <a:ext cx="8005099" cy="3358516"/>
                      </a:xfrm>
                      <a:prstGeom prst="rect">
                        <a:avLst/>
                      </a:prstGeom>
                    </p:spPr>
                  </p:pic>
                </p:oleObj>
              </mc:Fallback>
            </mc:AlternateContent>
          </a:graphicData>
        </a:graphic>
      </p:graphicFrame>
      <p:sp>
        <p:nvSpPr>
          <p:cNvPr id="2" name="Obdélník 1">
            <a:extLst>
              <a:ext uri="{FF2B5EF4-FFF2-40B4-BE49-F238E27FC236}">
                <a16:creationId xmlns:a16="http://schemas.microsoft.com/office/drawing/2014/main" id="{BCEB9B35-8EA2-43AF-99A9-973AA6ADDFF2}"/>
              </a:ext>
            </a:extLst>
          </p:cNvPr>
          <p:cNvSpPr/>
          <p:nvPr/>
        </p:nvSpPr>
        <p:spPr>
          <a:xfrm>
            <a:off x="3271316" y="6231493"/>
            <a:ext cx="7879080" cy="369332"/>
          </a:xfrm>
          <a:prstGeom prst="rect">
            <a:avLst/>
          </a:prstGeom>
        </p:spPr>
        <p:txBody>
          <a:bodyPr wrap="none">
            <a:spAutoFit/>
          </a:bodyPr>
          <a:lstStyle/>
          <a:p>
            <a:r>
              <a:rPr lang="cs-CZ" b="1" dirty="0">
                <a:solidFill>
                  <a:schemeClr val="tx1"/>
                </a:solidFill>
                <a:ea typeface="Arial Unicode MS" panose="020B0604020202020204" pitchFamily="34" charset="-128"/>
              </a:rPr>
              <a:t>=&gt; každému občanu ČR trvale někde hoří 4 kW ohníček fosilních paliv</a:t>
            </a:r>
            <a:endParaRPr lang="cs-CZ" dirty="0">
              <a:solidFill>
                <a:schemeClr val="tx1"/>
              </a:solidFill>
            </a:endParaRPr>
          </a:p>
        </p:txBody>
      </p:sp>
    </p:spTree>
    <p:extLst>
      <p:ext uri="{BB962C8B-B14F-4D97-AF65-F5344CB8AC3E}">
        <p14:creationId xmlns:p14="http://schemas.microsoft.com/office/powerpoint/2010/main" val="35262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DC89B-C0DF-4A0D-94BC-92425AFBBA18}"/>
              </a:ext>
            </a:extLst>
          </p:cNvPr>
          <p:cNvSpPr>
            <a:spLocks noGrp="1"/>
          </p:cNvSpPr>
          <p:nvPr>
            <p:ph type="title"/>
          </p:nvPr>
        </p:nvSpPr>
        <p:spPr/>
        <p:txBody>
          <a:bodyPr/>
          <a:lstStyle/>
          <a:p>
            <a:r>
              <a:rPr lang="cs-CZ" dirty="0"/>
              <a:t>Budoucí podoba energetiky</a:t>
            </a:r>
          </a:p>
        </p:txBody>
      </p:sp>
      <p:sp>
        <p:nvSpPr>
          <p:cNvPr id="6" name="Content Placeholder 5">
            <a:extLst>
              <a:ext uri="{FF2B5EF4-FFF2-40B4-BE49-F238E27FC236}">
                <a16:creationId xmlns:a16="http://schemas.microsoft.com/office/drawing/2014/main" id="{6F01337B-96FB-497D-B465-9F91B93D5943}"/>
              </a:ext>
            </a:extLst>
          </p:cNvPr>
          <p:cNvSpPr>
            <a:spLocks noGrp="1"/>
          </p:cNvSpPr>
          <p:nvPr>
            <p:ph idx="1"/>
          </p:nvPr>
        </p:nvSpPr>
        <p:spPr>
          <a:xfrm>
            <a:off x="362776" y="1138238"/>
            <a:ext cx="11110847" cy="1776412"/>
          </a:xfrm>
        </p:spPr>
        <p:txBody>
          <a:bodyPr/>
          <a:lstStyle/>
          <a:p>
            <a:pPr>
              <a:spcBef>
                <a:spcPts val="0"/>
              </a:spcBef>
            </a:pPr>
            <a:r>
              <a:rPr lang="cs-CZ" sz="1600" b="1" dirty="0">
                <a:ea typeface="Arial Unicode MS" panose="020B0604020202020204" pitchFamily="34" charset="-128"/>
                <a:cs typeface="Arial Unicode MS" panose="020B0604020202020204" pitchFamily="34" charset="-128"/>
              </a:rPr>
              <a:t>Sluneční paprsky přinášejí na plochu území ČR energii 314 000 PJ/rok, to je 300násobek konečné spotřeby energie v ČR  1 050 PJ/rok. Při 18 % účinnosti fotovoltaické přeměny a 2/3 využití plochy postačuje pro 100 % náhradu konečné spotřeby energie v ČR všech forem (uhlí, ropná paliva, zemní plyn, elektřina teplo) elektřinou solární elektrárna o ploše 218 000 ha. To je 55 % plochy 400 000 ha, na které je v ČR pěstována řepka olejná s výslednou účinnosti energetické přeměny energie slunečního záření na mechanickou práci pohonu vozidla 0,03 %. Pochopitelně je potřeba zajistit akumulaci k vyrovnání ročních průběhů slunečního svitu a spotřeby energie. </a:t>
            </a:r>
          </a:p>
          <a:p>
            <a:pPr>
              <a:spcBef>
                <a:spcPts val="0"/>
              </a:spcBef>
            </a:pPr>
            <a:r>
              <a:rPr lang="cs-CZ" sz="1600" b="1" dirty="0">
                <a:ea typeface="Arial Unicode MS" panose="020B0604020202020204" pitchFamily="34" charset="-128"/>
                <a:cs typeface="Arial Unicode MS" panose="020B0604020202020204" pitchFamily="34" charset="-128"/>
              </a:rPr>
              <a:t>Ale to není nic neobvyklého. Zásobník energie v podobě stodoly byl na statku největší budovou.</a:t>
            </a:r>
            <a:endParaRPr lang="cs-CZ" b="1" dirty="0">
              <a:ea typeface="Arial Unicode MS" panose="020B0604020202020204" pitchFamily="34" charset="-128"/>
              <a:cs typeface="Arial Unicode MS" panose="020B0604020202020204" pitchFamily="34" charset="-128"/>
            </a:endParaRPr>
          </a:p>
          <a:p>
            <a:endParaRPr lang="cs-CZ" sz="1600" b="1" dirty="0">
              <a:ea typeface="Arial Unicode MS" panose="020B0604020202020204" pitchFamily="34" charset="-128"/>
            </a:endParaRPr>
          </a:p>
        </p:txBody>
      </p:sp>
      <p:sp>
        <p:nvSpPr>
          <p:cNvPr id="3" name="Obdélník 2">
            <a:extLst>
              <a:ext uri="{FF2B5EF4-FFF2-40B4-BE49-F238E27FC236}">
                <a16:creationId xmlns:a16="http://schemas.microsoft.com/office/drawing/2014/main" id="{6F6F8623-6C2C-4E72-B175-10C7C04B9B15}"/>
              </a:ext>
            </a:extLst>
          </p:cNvPr>
          <p:cNvSpPr/>
          <p:nvPr/>
        </p:nvSpPr>
        <p:spPr>
          <a:xfrm>
            <a:off x="6766024" y="2914650"/>
            <a:ext cx="4805265" cy="3785652"/>
          </a:xfrm>
          <a:prstGeom prst="rect">
            <a:avLst/>
          </a:prstGeom>
        </p:spPr>
        <p:txBody>
          <a:bodyPr wrap="square">
            <a:spAutoFit/>
          </a:bodyPr>
          <a:lstStyle/>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Náhrada fosilních paliv obnovitelnými zdroji</a:t>
            </a:r>
          </a:p>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je z hlediska přírodních zákonů podmíněna odklonem od národního pojetí energetiky minulostí (domácí zdroje versus import) ke společnému pojetí energetiky budoucnosti: </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zřizování velkých větrných, solárních či vodních elektráren v geograficky výhodných místech,</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vysoce výkonná HV DC elektrická přenosová vedení – spolupráce v rámci EU,</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náhrada zemního metanu obnovitelnými zdroji metanu,</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konverze metan/elektřina a zpět,</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zásobníky elektřiny i metanu,</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řízení spotřeby podle možnosti zdrojů.  </a:t>
            </a:r>
          </a:p>
        </p:txBody>
      </p:sp>
      <p:graphicFrame>
        <p:nvGraphicFramePr>
          <p:cNvPr id="7" name="Graf 6">
            <a:extLst>
              <a:ext uri="{FF2B5EF4-FFF2-40B4-BE49-F238E27FC236}">
                <a16:creationId xmlns:a16="http://schemas.microsoft.com/office/drawing/2014/main" id="{6A5C696C-C9B9-464E-A889-3ACFC3365E26}"/>
              </a:ext>
            </a:extLst>
          </p:cNvPr>
          <p:cNvGraphicFramePr/>
          <p:nvPr>
            <p:extLst/>
          </p:nvPr>
        </p:nvGraphicFramePr>
        <p:xfrm>
          <a:off x="627061" y="3242689"/>
          <a:ext cx="6233822" cy="3531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7424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3825" y="188640"/>
            <a:ext cx="10100494" cy="1143000"/>
          </a:xfrm>
        </p:spPr>
        <p:txBody>
          <a:bodyPr/>
          <a:lstStyle/>
          <a:p>
            <a:pPr algn="l"/>
            <a:r>
              <a:rPr lang="cs-CZ" sz="2400" dirty="0"/>
              <a:t>Zimní energetický balíček EU</a:t>
            </a:r>
            <a:endParaRPr lang="de-DE" sz="2400" dirty="0"/>
          </a:p>
        </p:txBody>
      </p:sp>
      <p:sp>
        <p:nvSpPr>
          <p:cNvPr id="5" name="Zástupný symbol pro zápatí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Jiří Pohl Siemens Mobility, s.r.o. </a:t>
            </a:r>
            <a:endParaRPr lang="de-DE" dirty="0"/>
          </a:p>
        </p:txBody>
      </p:sp>
      <p:graphicFrame>
        <p:nvGraphicFramePr>
          <p:cNvPr id="6" name="Graf 5"/>
          <p:cNvGraphicFramePr/>
          <p:nvPr>
            <p:extLst>
              <p:ext uri="{D42A27DB-BD31-4B8C-83A1-F6EECF244321}">
                <p14:modId xmlns:p14="http://schemas.microsoft.com/office/powerpoint/2010/main" val="1958807566"/>
              </p:ext>
            </p:extLst>
          </p:nvPr>
        </p:nvGraphicFramePr>
        <p:xfrm>
          <a:off x="123825" y="2060848"/>
          <a:ext cx="5895976" cy="4104456"/>
        </p:xfrm>
        <a:graphic>
          <a:graphicData uri="http://schemas.openxmlformats.org/drawingml/2006/chart">
            <c:chart xmlns:c="http://schemas.openxmlformats.org/drawingml/2006/chart" xmlns:r="http://schemas.openxmlformats.org/officeDocument/2006/relationships" r:id="rId2"/>
          </a:graphicData>
        </a:graphic>
      </p:graphicFrame>
      <p:sp>
        <p:nvSpPr>
          <p:cNvPr id="8" name="Obdélník 7"/>
          <p:cNvSpPr/>
          <p:nvPr/>
        </p:nvSpPr>
        <p:spPr>
          <a:xfrm>
            <a:off x="466726" y="1052737"/>
            <a:ext cx="8935538" cy="784830"/>
          </a:xfrm>
          <a:prstGeom prst="rect">
            <a:avLst/>
          </a:prstGeom>
        </p:spPr>
        <p:txBody>
          <a:bodyPr wrap="square">
            <a:spAutoFit/>
          </a:bodyPr>
          <a:lstStyle/>
          <a:p>
            <a:r>
              <a:rPr lang="cs-CZ" b="1" dirty="0">
                <a:solidFill>
                  <a:schemeClr val="tx1"/>
                </a:solidFill>
              </a:rPr>
              <a:t>- do roku 2030 zvýšit energetickou účinnost o 32,5 %,</a:t>
            </a:r>
          </a:p>
          <a:p>
            <a:r>
              <a:rPr lang="cs-CZ" b="1" dirty="0">
                <a:solidFill>
                  <a:schemeClr val="tx1"/>
                </a:solidFill>
              </a:rPr>
              <a:t>- do roku 2030 zvýšit podíl obnovitelných zdrojů energie na 32 %</a:t>
            </a:r>
            <a:endParaRPr lang="de-DE" dirty="0">
              <a:solidFill>
                <a:schemeClr val="tx1"/>
              </a:solidFill>
            </a:endParaRPr>
          </a:p>
        </p:txBody>
      </p:sp>
      <p:sp>
        <p:nvSpPr>
          <p:cNvPr id="9" name="Obdélník 8"/>
          <p:cNvSpPr/>
          <p:nvPr/>
        </p:nvSpPr>
        <p:spPr>
          <a:xfrm>
            <a:off x="6178552" y="2945586"/>
            <a:ext cx="5889622" cy="2446824"/>
          </a:xfrm>
          <a:prstGeom prst="rect">
            <a:avLst/>
          </a:prstGeom>
        </p:spPr>
        <p:txBody>
          <a:bodyPr wrap="square">
            <a:spAutoFit/>
          </a:bodyPr>
          <a:lstStyle/>
          <a:p>
            <a:r>
              <a:rPr lang="cs-CZ" b="1" dirty="0">
                <a:solidFill>
                  <a:schemeClr val="tx1"/>
                </a:solidFill>
              </a:rPr>
              <a:t>motivace/benefity:</a:t>
            </a:r>
          </a:p>
          <a:p>
            <a:pPr>
              <a:buFontTx/>
              <a:buChar char="-"/>
            </a:pPr>
            <a:r>
              <a:rPr lang="cs-CZ" b="1" dirty="0">
                <a:solidFill>
                  <a:schemeClr val="tx1"/>
                </a:solidFill>
              </a:rPr>
              <a:t> vybudování udržitelného energetického systému,</a:t>
            </a:r>
          </a:p>
          <a:p>
            <a:pPr>
              <a:buFontTx/>
              <a:buChar char="-"/>
            </a:pPr>
            <a:r>
              <a:rPr lang="cs-CZ" b="1" dirty="0">
                <a:solidFill>
                  <a:schemeClr val="tx1"/>
                </a:solidFill>
              </a:rPr>
              <a:t> zastavení klimatických změn,</a:t>
            </a:r>
          </a:p>
          <a:p>
            <a:pPr>
              <a:buFontTx/>
              <a:buChar char="-"/>
            </a:pPr>
            <a:r>
              <a:rPr lang="cs-CZ" b="1" dirty="0">
                <a:solidFill>
                  <a:schemeClr val="tx1"/>
                </a:solidFill>
              </a:rPr>
              <a:t> ozdravení ovzduší,</a:t>
            </a:r>
          </a:p>
          <a:p>
            <a:pPr>
              <a:buFontTx/>
              <a:buChar char="-"/>
            </a:pPr>
            <a:r>
              <a:rPr lang="cs-CZ" b="1" dirty="0">
                <a:solidFill>
                  <a:schemeClr val="tx1"/>
                </a:solidFill>
              </a:rPr>
              <a:t>  orientace průmyslu na progresivní technologie,</a:t>
            </a:r>
          </a:p>
          <a:p>
            <a:pPr>
              <a:buFontTx/>
              <a:buChar char="-"/>
            </a:pPr>
            <a:r>
              <a:rPr lang="cs-CZ" b="1" dirty="0">
                <a:solidFill>
                  <a:schemeClr val="tx1"/>
                </a:solidFill>
              </a:rPr>
              <a:t> úspora nákladů</a:t>
            </a:r>
            <a:endParaRPr lang="de-DE"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000" dirty="0"/>
              <a:t>Vnitrostátní plán ČR v oblasti energetiky a klimatu</a:t>
            </a:r>
            <a:br>
              <a:rPr lang="cs-CZ" sz="2000" dirty="0"/>
            </a:br>
            <a:r>
              <a:rPr lang="cs-CZ" sz="2000" dirty="0"/>
              <a:t>Cíle ČR v oblasti energetiky a klimatu</a:t>
            </a:r>
            <a:endParaRPr lang="de-DE" sz="2000" dirty="0">
              <a:solidFill>
                <a:schemeClr val="tx1"/>
              </a:solidFill>
            </a:endParaRPr>
          </a:p>
        </p:txBody>
      </p:sp>
      <p:sp>
        <p:nvSpPr>
          <p:cNvPr id="3" name="Zástupný symbol pro obsah 2"/>
          <p:cNvSpPr>
            <a:spLocks noGrp="1"/>
          </p:cNvSpPr>
          <p:nvPr>
            <p:ph idx="1"/>
          </p:nvPr>
        </p:nvSpPr>
        <p:spPr>
          <a:xfrm>
            <a:off x="333376" y="1215735"/>
            <a:ext cx="5664026" cy="845113"/>
          </a:xfrm>
        </p:spPr>
        <p:txBody>
          <a:bodyPr/>
          <a:lstStyle/>
          <a:p>
            <a:pPr>
              <a:spcBef>
                <a:spcPts val="0"/>
              </a:spcBef>
            </a:pPr>
            <a:r>
              <a:rPr lang="cs-CZ" sz="1400" b="1" dirty="0"/>
              <a:t>Snížit konečnou spotřebu energie mezi roky 2020 a 2030 o 8 %,</a:t>
            </a:r>
          </a:p>
          <a:p>
            <a:pPr>
              <a:spcBef>
                <a:spcPts val="0"/>
              </a:spcBef>
            </a:pPr>
            <a:r>
              <a:rPr lang="cs-CZ" sz="1400" b="1" dirty="0"/>
              <a:t> z 1 050 PJ/rok na 966 PJ/rok, tedy o 84 PJ/rok.</a:t>
            </a:r>
          </a:p>
          <a:p>
            <a:pPr>
              <a:spcBef>
                <a:spcPts val="0"/>
              </a:spcBef>
            </a:pPr>
            <a:r>
              <a:rPr lang="cs-CZ" sz="1400" b="1" dirty="0"/>
              <a:t>=&gt; je potřeba snižovat spotřebu tempem o 0,8 %/rok (8,4 PJ/rok</a:t>
            </a:r>
            <a:r>
              <a:rPr lang="cs-CZ" sz="1400" b="1" baseline="30000" dirty="0"/>
              <a:t>2</a:t>
            </a:r>
            <a:r>
              <a:rPr lang="cs-CZ" sz="1400" b="1" dirty="0"/>
              <a:t>)</a:t>
            </a:r>
            <a:endParaRPr lang="cs-CZ" sz="1400" dirty="0"/>
          </a:p>
        </p:txBody>
      </p:sp>
      <p:graphicFrame>
        <p:nvGraphicFramePr>
          <p:cNvPr id="7" name="Graf 6">
            <a:extLst>
              <a:ext uri="{FF2B5EF4-FFF2-40B4-BE49-F238E27FC236}">
                <a16:creationId xmlns:a16="http://schemas.microsoft.com/office/drawing/2014/main" id="{5C82BF98-118C-4BE8-A9D3-AC0C1C26C976}"/>
              </a:ext>
            </a:extLst>
          </p:cNvPr>
          <p:cNvGraphicFramePr/>
          <p:nvPr>
            <p:extLst/>
          </p:nvPr>
        </p:nvGraphicFramePr>
        <p:xfrm>
          <a:off x="266527" y="2060848"/>
          <a:ext cx="5730875" cy="45365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a:extLst>
              <a:ext uri="{FF2B5EF4-FFF2-40B4-BE49-F238E27FC236}">
                <a16:creationId xmlns:a16="http://schemas.microsoft.com/office/drawing/2014/main" id="{CD853EBD-981E-485A-B7DB-AF04E8467E11}"/>
              </a:ext>
            </a:extLst>
          </p:cNvPr>
          <p:cNvGraphicFramePr/>
          <p:nvPr>
            <p:extLst/>
          </p:nvPr>
        </p:nvGraphicFramePr>
        <p:xfrm>
          <a:off x="5811143" y="2204641"/>
          <a:ext cx="6192688" cy="4320703"/>
        </p:xfrm>
        <a:graphic>
          <a:graphicData uri="http://schemas.openxmlformats.org/drawingml/2006/chart">
            <c:chart xmlns:c="http://schemas.openxmlformats.org/drawingml/2006/chart" xmlns:r="http://schemas.openxmlformats.org/officeDocument/2006/relationships" r:id="rId3"/>
          </a:graphicData>
        </a:graphic>
      </p:graphicFrame>
      <p:sp>
        <p:nvSpPr>
          <p:cNvPr id="6" name="Zástupný symbol pro obsah 2">
            <a:extLst>
              <a:ext uri="{FF2B5EF4-FFF2-40B4-BE49-F238E27FC236}">
                <a16:creationId xmlns:a16="http://schemas.microsoft.com/office/drawing/2014/main" id="{AC346132-0B09-4B11-8517-051B45AE602A}"/>
              </a:ext>
            </a:extLst>
          </p:cNvPr>
          <p:cNvSpPr txBox="1">
            <a:spLocks/>
          </p:cNvSpPr>
          <p:nvPr/>
        </p:nvSpPr>
        <p:spPr bwMode="auto">
          <a:xfrm>
            <a:off x="6457950" y="1215735"/>
            <a:ext cx="5407023" cy="7386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spcBef>
                <a:spcPts val="0"/>
              </a:spcBef>
            </a:pPr>
            <a:r>
              <a:rPr lang="cs-CZ" sz="1400" b="1" kern="0" dirty="0"/>
              <a:t>Snížit produkci CO</a:t>
            </a:r>
            <a:r>
              <a:rPr lang="cs-CZ" sz="1400" b="1" kern="0" baseline="-25000" dirty="0"/>
              <a:t>2 </a:t>
            </a:r>
            <a:r>
              <a:rPr lang="cs-CZ" sz="1400" b="1" kern="0" dirty="0"/>
              <a:t>mezi roky 2020 a 2030 o 10 %,</a:t>
            </a:r>
          </a:p>
          <a:p>
            <a:pPr>
              <a:spcBef>
                <a:spcPts val="0"/>
              </a:spcBef>
            </a:pPr>
            <a:r>
              <a:rPr lang="cs-CZ" sz="1400" b="1" kern="0" dirty="0"/>
              <a:t>ze 116 </a:t>
            </a:r>
            <a:r>
              <a:rPr lang="cs-CZ" sz="1400" b="1" kern="0" dirty="0" err="1"/>
              <a:t>Mt</a:t>
            </a:r>
            <a:r>
              <a:rPr lang="cs-CZ" sz="1400" b="1" kern="0" dirty="0"/>
              <a:t>/rok na 104 </a:t>
            </a:r>
            <a:r>
              <a:rPr lang="cs-CZ" sz="1400" b="1" kern="0" dirty="0" err="1"/>
              <a:t>Mt</a:t>
            </a:r>
            <a:r>
              <a:rPr lang="cs-CZ" sz="1400" b="1" kern="0" dirty="0"/>
              <a:t>/rok, tedy o 12 </a:t>
            </a:r>
            <a:r>
              <a:rPr lang="cs-CZ" sz="1400" b="1" kern="0" dirty="0" err="1"/>
              <a:t>Mt</a:t>
            </a:r>
            <a:r>
              <a:rPr lang="cs-CZ" sz="1400" b="1" kern="0" dirty="0"/>
              <a:t>/rok.</a:t>
            </a:r>
          </a:p>
          <a:p>
            <a:pPr>
              <a:spcBef>
                <a:spcPts val="0"/>
              </a:spcBef>
            </a:pPr>
            <a:r>
              <a:rPr lang="cs-CZ" sz="1400" b="1" dirty="0"/>
              <a:t>=&gt; je potřeba snižovat produkci tempem o 1 %/rok (1,2 </a:t>
            </a:r>
            <a:r>
              <a:rPr lang="cs-CZ" sz="1400" b="1" dirty="0" err="1"/>
              <a:t>Mt</a:t>
            </a:r>
            <a:r>
              <a:rPr lang="cs-CZ" sz="1400" b="1" dirty="0"/>
              <a:t>/rok</a:t>
            </a:r>
            <a:r>
              <a:rPr lang="cs-CZ" sz="1400" b="1" baseline="30000" dirty="0"/>
              <a:t>2</a:t>
            </a:r>
            <a:r>
              <a:rPr lang="cs-CZ" sz="1400" b="1" dirty="0"/>
              <a:t>)</a:t>
            </a:r>
            <a:endParaRPr lang="cs-CZ" sz="1400" dirty="0"/>
          </a:p>
          <a:p>
            <a:pPr>
              <a:spcBef>
                <a:spcPts val="0"/>
              </a:spcBef>
            </a:pPr>
            <a:endParaRPr lang="cs-CZ" sz="1400" kern="0" dirty="0"/>
          </a:p>
        </p:txBody>
      </p:sp>
    </p:spTree>
    <p:extLst>
      <p:ext uri="{BB962C8B-B14F-4D97-AF65-F5344CB8AC3E}">
        <p14:creationId xmlns:p14="http://schemas.microsoft.com/office/powerpoint/2010/main" val="1174931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775" y="44624"/>
            <a:ext cx="9831512" cy="562074"/>
          </a:xfrm>
        </p:spPr>
        <p:txBody>
          <a:bodyPr>
            <a:normAutofit fontScale="90000"/>
          </a:bodyPr>
          <a:lstStyle/>
          <a:p>
            <a:pPr algn="l"/>
            <a:r>
              <a:rPr lang="cs-CZ" sz="2400" dirty="0"/>
              <a:t>Struktura konečné spotřeby energie v ČR</a:t>
            </a:r>
            <a:endParaRPr lang="de-DE" sz="1800" dirty="0"/>
          </a:p>
        </p:txBody>
      </p:sp>
      <p:sp>
        <p:nvSpPr>
          <p:cNvPr id="6" name="Obdélník 5"/>
          <p:cNvSpPr/>
          <p:nvPr/>
        </p:nvSpPr>
        <p:spPr>
          <a:xfrm>
            <a:off x="921500" y="1257729"/>
            <a:ext cx="10888698" cy="369332"/>
          </a:xfrm>
          <a:prstGeom prst="rect">
            <a:avLst/>
          </a:prstGeom>
        </p:spPr>
        <p:txBody>
          <a:bodyPr wrap="square">
            <a:spAutoFit/>
          </a:bodyPr>
          <a:lstStyle/>
          <a:p>
            <a:r>
              <a:rPr lang="cs-CZ" b="1" dirty="0">
                <a:solidFill>
                  <a:schemeClr val="tx1"/>
                </a:solidFill>
              </a:rPr>
              <a:t>Doprava je v ČR velmi významným a trvale rostoucím konečným spotřebitelem energie</a:t>
            </a:r>
            <a:endParaRPr lang="de-DE" dirty="0">
              <a:solidFill>
                <a:schemeClr val="tx1"/>
              </a:solidFill>
            </a:endParaRPr>
          </a:p>
        </p:txBody>
      </p:sp>
      <p:graphicFrame>
        <p:nvGraphicFramePr>
          <p:cNvPr id="7" name="Graf 6"/>
          <p:cNvGraphicFramePr/>
          <p:nvPr>
            <p:extLst>
              <p:ext uri="{D42A27DB-BD31-4B8C-83A1-F6EECF244321}">
                <p14:modId xmlns:p14="http://schemas.microsoft.com/office/powerpoint/2010/main" val="927661286"/>
              </p:ext>
            </p:extLst>
          </p:nvPr>
        </p:nvGraphicFramePr>
        <p:xfrm>
          <a:off x="247996" y="2000250"/>
          <a:ext cx="5851179" cy="43232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a:extLst>
              <a:ext uri="{FF2B5EF4-FFF2-40B4-BE49-F238E27FC236}">
                <a16:creationId xmlns:a16="http://schemas.microsoft.com/office/drawing/2014/main" id="{85192D99-3779-4E12-8B17-87B43C31C9DC}"/>
              </a:ext>
            </a:extLst>
          </p:cNvPr>
          <p:cNvGraphicFramePr/>
          <p:nvPr>
            <p:extLst>
              <p:ext uri="{D42A27DB-BD31-4B8C-83A1-F6EECF244321}">
                <p14:modId xmlns:p14="http://schemas.microsoft.com/office/powerpoint/2010/main" val="2247984626"/>
              </p:ext>
            </p:extLst>
          </p:nvPr>
        </p:nvGraphicFramePr>
        <p:xfrm>
          <a:off x="5906046" y="1919485"/>
          <a:ext cx="5976664" cy="464494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697" y="-15437"/>
            <a:ext cx="13264175" cy="764704"/>
          </a:xfrm>
        </p:spPr>
        <p:txBody>
          <a:bodyPr/>
          <a:lstStyle/>
          <a:p>
            <a:r>
              <a:rPr lang="cs-CZ" sz="2000" dirty="0">
                <a:cs typeface="Arial" charset="0"/>
              </a:rPr>
              <a:t>Realita vývoje spotřeby energie a produkce oxidu uhličitého v ČR</a:t>
            </a:r>
            <a:endParaRPr lang="de-DE" sz="2000" dirty="0">
              <a:cs typeface="Arial" charset="0"/>
            </a:endParaRPr>
          </a:p>
        </p:txBody>
      </p:sp>
      <p:sp>
        <p:nvSpPr>
          <p:cNvPr id="3" name="Zástupný symbol pro obsah 2"/>
          <p:cNvSpPr>
            <a:spLocks noGrp="1"/>
          </p:cNvSpPr>
          <p:nvPr>
            <p:ph idx="1"/>
          </p:nvPr>
        </p:nvSpPr>
        <p:spPr>
          <a:xfrm>
            <a:off x="626566" y="988929"/>
            <a:ext cx="4990345" cy="503957"/>
          </a:xfrm>
        </p:spPr>
        <p:txBody>
          <a:bodyPr/>
          <a:lstStyle/>
          <a:p>
            <a:pPr marL="176213" indent="-176213">
              <a:spcBef>
                <a:spcPts val="300"/>
              </a:spcBef>
              <a:buClr>
                <a:schemeClr val="accent1"/>
              </a:buClr>
            </a:pPr>
            <a:r>
              <a:rPr lang="cs-CZ" sz="1400" b="1" dirty="0">
                <a:ea typeface="Arial Unicode MS" panose="020B0604020202020204" pitchFamily="34" charset="-128"/>
                <a:cs typeface="Arial Unicode MS" panose="020B0604020202020204" pitchFamily="34" charset="-128"/>
              </a:rPr>
              <a:t>Spotřeba energie</a:t>
            </a:r>
            <a:r>
              <a:rPr lang="de-DE" sz="1400" b="1" dirty="0">
                <a:ea typeface="Arial Unicode MS" panose="020B0604020202020204" pitchFamily="34" charset="-128"/>
                <a:cs typeface="Arial Unicode MS" panose="020B0604020202020204" pitchFamily="34" charset="-128"/>
              </a:rPr>
              <a:t> - </a:t>
            </a:r>
            <a:r>
              <a:rPr lang="cs-CZ" sz="1400" b="1" dirty="0">
                <a:ea typeface="Arial Unicode MS" panose="020B0604020202020204" pitchFamily="34" charset="-128"/>
                <a:cs typeface="Arial Unicode MS" panose="020B0604020202020204" pitchFamily="34" charset="-128"/>
              </a:rPr>
              <a:t>t</a:t>
            </a:r>
            <a:r>
              <a:rPr lang="de-DE" sz="1400" b="1" dirty="0" err="1">
                <a:ea typeface="Arial Unicode MS" panose="020B0604020202020204" pitchFamily="34" charset="-128"/>
                <a:cs typeface="Arial Unicode MS" panose="020B0604020202020204" pitchFamily="34" charset="-128"/>
              </a:rPr>
              <a:t>rend</a:t>
            </a:r>
            <a:r>
              <a:rPr lang="de-DE" sz="1400" b="1" dirty="0">
                <a:ea typeface="Arial Unicode MS" panose="020B0604020202020204" pitchFamily="34" charset="-128"/>
                <a:cs typeface="Arial Unicode MS" panose="020B0604020202020204" pitchFamily="34" charset="-128"/>
              </a:rPr>
              <a:t> 2013 - 2016:</a:t>
            </a:r>
          </a:p>
          <a:p>
            <a:pPr marL="176213" indent="-176213"/>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průmysl a domácnosti</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pokles</a:t>
            </a:r>
            <a:endParaRPr lang="de-DE" sz="1400" b="1" baseline="-25000" dirty="0">
              <a:ea typeface="Arial Unicode MS" panose="020B0604020202020204" pitchFamily="34" charset="-128"/>
              <a:cs typeface="Arial Unicode MS" panose="020B0604020202020204" pitchFamily="34" charset="-128"/>
            </a:endParaRPr>
          </a:p>
          <a:p>
            <a:pPr marL="176213" indent="-176213"/>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doprava</a:t>
            </a:r>
            <a:r>
              <a:rPr lang="de-DE" sz="1400" b="1" dirty="0">
                <a:ea typeface="Arial Unicode MS" panose="020B0604020202020204" pitchFamily="34" charset="-128"/>
                <a:cs typeface="Arial Unicode MS" panose="020B0604020202020204" pitchFamily="34" charset="-128"/>
              </a:rPr>
              <a:t>:</a:t>
            </a:r>
            <a:r>
              <a:rPr lang="cs-CZ" sz="1400" b="1" dirty="0">
                <a:ea typeface="Arial Unicode MS" panose="020B0604020202020204" pitchFamily="34" charset="-128"/>
                <a:cs typeface="Arial Unicode MS" panose="020B0604020202020204" pitchFamily="34" charset="-128"/>
              </a:rPr>
              <a:t> růst</a:t>
            </a:r>
            <a:r>
              <a:rPr lang="de-DE" sz="1400" b="1" dirty="0">
                <a:ea typeface="Arial Unicode MS" panose="020B0604020202020204" pitchFamily="34" charset="-128"/>
                <a:cs typeface="Arial Unicode MS" panose="020B0604020202020204" pitchFamily="34" charset="-128"/>
              </a:rPr>
              <a:t> 10 PJ/rok</a:t>
            </a:r>
            <a:r>
              <a:rPr lang="de-DE" sz="1400" b="1" baseline="30000" dirty="0">
                <a:ea typeface="Arial Unicode MS" panose="020B0604020202020204" pitchFamily="34" charset="-128"/>
                <a:cs typeface="Arial Unicode MS" panose="020B0604020202020204" pitchFamily="34" charset="-128"/>
              </a:rPr>
              <a:t>2</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3,3</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/rok</a:t>
            </a:r>
            <a:r>
              <a:rPr lang="de-DE" sz="1400" b="1" dirty="0">
                <a:ea typeface="Arial Unicode MS" panose="020B0604020202020204" pitchFamily="34" charset="-128"/>
                <a:cs typeface="Arial Unicode MS" panose="020B0604020202020204" pitchFamily="34" charset="-128"/>
              </a:rPr>
              <a:t>)</a:t>
            </a:r>
            <a:endParaRPr lang="de-DE" sz="1400" dirty="0"/>
          </a:p>
        </p:txBody>
      </p:sp>
      <p:sp>
        <p:nvSpPr>
          <p:cNvPr id="6" name="Zástupný symbol pro obsah 2">
            <a:extLst>
              <a:ext uri="{FF2B5EF4-FFF2-40B4-BE49-F238E27FC236}">
                <a16:creationId xmlns:a16="http://schemas.microsoft.com/office/drawing/2014/main" id="{AC346132-0B09-4B11-8517-051B45AE602A}"/>
              </a:ext>
            </a:extLst>
          </p:cNvPr>
          <p:cNvSpPr txBox="1">
            <a:spLocks/>
          </p:cNvSpPr>
          <p:nvPr/>
        </p:nvSpPr>
        <p:spPr bwMode="auto">
          <a:xfrm>
            <a:off x="6747247" y="1005705"/>
            <a:ext cx="4347828" cy="50395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6213" indent="-176213">
              <a:spcBef>
                <a:spcPts val="300"/>
              </a:spcBef>
              <a:buClr>
                <a:schemeClr val="accent1"/>
              </a:buClr>
            </a:pPr>
            <a:r>
              <a:rPr lang="de-DE" sz="1400" b="1" dirty="0" err="1">
                <a:ea typeface="Arial Unicode MS" panose="020B0604020202020204" pitchFamily="34" charset="-128"/>
                <a:cs typeface="Arial Unicode MS" panose="020B0604020202020204" pitchFamily="34" charset="-128"/>
              </a:rPr>
              <a:t>Produk</a:t>
            </a:r>
            <a:r>
              <a:rPr lang="cs-CZ" sz="1400" b="1" dirty="0" err="1">
                <a:ea typeface="Arial Unicode MS" panose="020B0604020202020204" pitchFamily="34" charset="-128"/>
                <a:cs typeface="Arial Unicode MS" panose="020B0604020202020204" pitchFamily="34" charset="-128"/>
              </a:rPr>
              <a:t>ce</a:t>
            </a:r>
            <a:r>
              <a:rPr lang="cs-CZ" sz="1400" b="1" dirty="0">
                <a:ea typeface="Arial Unicode MS" panose="020B0604020202020204" pitchFamily="34" charset="-128"/>
                <a:cs typeface="Arial Unicode MS" panose="020B0604020202020204" pitchFamily="34" charset="-128"/>
              </a:rPr>
              <a:t> </a:t>
            </a:r>
            <a:r>
              <a:rPr lang="de-DE" sz="1400" b="1" dirty="0">
                <a:ea typeface="Arial Unicode MS" panose="020B0604020202020204" pitchFamily="34" charset="-128"/>
                <a:cs typeface="Arial Unicode MS" panose="020B0604020202020204" pitchFamily="34" charset="-128"/>
              </a:rPr>
              <a:t>CO</a:t>
            </a:r>
            <a:r>
              <a:rPr lang="de-DE" sz="1400" b="1" baseline="-25000" dirty="0">
                <a:ea typeface="Arial Unicode MS" panose="020B0604020202020204" pitchFamily="34" charset="-128"/>
                <a:cs typeface="Arial Unicode MS" panose="020B0604020202020204" pitchFamily="34" charset="-128"/>
              </a:rPr>
              <a:t>2</a:t>
            </a:r>
            <a:r>
              <a:rPr lang="cs-CZ" sz="1400" b="1" baseline="-25000"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t</a:t>
            </a:r>
            <a:r>
              <a:rPr lang="de-DE" sz="1400" b="1" dirty="0" err="1">
                <a:ea typeface="Arial Unicode MS" panose="020B0604020202020204" pitchFamily="34" charset="-128"/>
                <a:cs typeface="Arial Unicode MS" panose="020B0604020202020204" pitchFamily="34" charset="-128"/>
              </a:rPr>
              <a:t>rend</a:t>
            </a:r>
            <a:r>
              <a:rPr lang="de-DE" sz="1400" b="1" dirty="0">
                <a:ea typeface="Arial Unicode MS" panose="020B0604020202020204" pitchFamily="34" charset="-128"/>
                <a:cs typeface="Arial Unicode MS" panose="020B0604020202020204" pitchFamily="34" charset="-128"/>
              </a:rPr>
              <a:t> 2000 - 2016:</a:t>
            </a:r>
          </a:p>
          <a:p>
            <a:pPr marL="176213" indent="-176213">
              <a:spcBef>
                <a:spcPts val="300"/>
              </a:spcBef>
              <a:buClr>
                <a:schemeClr val="accent1"/>
              </a:buClr>
            </a:pP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průmysl a domácnosti</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pokles</a:t>
            </a:r>
            <a:endParaRPr lang="de-DE" sz="1400" b="1" baseline="-25000" dirty="0">
              <a:ea typeface="Arial Unicode MS" panose="020B0604020202020204" pitchFamily="34" charset="-128"/>
              <a:cs typeface="Arial Unicode MS" panose="020B0604020202020204" pitchFamily="34" charset="-128"/>
            </a:endParaRPr>
          </a:p>
          <a:p>
            <a:pPr marL="176213" indent="-176213">
              <a:spcBef>
                <a:spcPts val="300"/>
              </a:spcBef>
              <a:buClr>
                <a:schemeClr val="accent1"/>
              </a:buClr>
            </a:pPr>
            <a:r>
              <a:rPr lang="de-DE" sz="1400" b="1" dirty="0">
                <a:ea typeface="Arial Unicode MS" panose="020B0604020202020204" pitchFamily="34" charset="-128"/>
                <a:cs typeface="Arial Unicode MS" panose="020B0604020202020204" pitchFamily="34" charset="-128"/>
              </a:rPr>
              <a:t> - </a:t>
            </a:r>
            <a:r>
              <a:rPr lang="cs-CZ" sz="1400" b="1" dirty="0">
                <a:ea typeface="Arial Unicode MS" panose="020B0604020202020204" pitchFamily="34" charset="-128"/>
                <a:cs typeface="Arial Unicode MS" panose="020B0604020202020204" pitchFamily="34" charset="-128"/>
              </a:rPr>
              <a:t>doprava</a:t>
            </a:r>
            <a:r>
              <a:rPr lang="de-DE" sz="1400" b="1" dirty="0">
                <a:ea typeface="Arial Unicode MS" panose="020B0604020202020204" pitchFamily="34" charset="-128"/>
                <a:cs typeface="Arial Unicode MS" panose="020B0604020202020204" pitchFamily="34" charset="-128"/>
              </a:rPr>
              <a:t>:</a:t>
            </a:r>
            <a:r>
              <a:rPr lang="cs-CZ" sz="1400" b="1" dirty="0">
                <a:ea typeface="Arial Unicode MS" panose="020B0604020202020204" pitchFamily="34" charset="-128"/>
                <a:cs typeface="Arial Unicode MS" panose="020B0604020202020204" pitchFamily="34" charset="-128"/>
              </a:rPr>
              <a:t> růst</a:t>
            </a:r>
            <a:r>
              <a:rPr lang="de-DE" sz="1400" b="1" dirty="0">
                <a:ea typeface="Arial Unicode MS" panose="020B0604020202020204" pitchFamily="34" charset="-128"/>
                <a:cs typeface="Arial Unicode MS" panose="020B0604020202020204" pitchFamily="34" charset="-128"/>
              </a:rPr>
              <a:t> </a:t>
            </a:r>
            <a:endParaRPr lang="de-DE" sz="1400" kern="0" dirty="0"/>
          </a:p>
        </p:txBody>
      </p:sp>
      <p:graphicFrame>
        <p:nvGraphicFramePr>
          <p:cNvPr id="7" name="Graf 6">
            <a:extLst>
              <a:ext uri="{FF2B5EF4-FFF2-40B4-BE49-F238E27FC236}">
                <a16:creationId xmlns:a16="http://schemas.microsoft.com/office/drawing/2014/main" id="{F0B5E801-B0AB-4F5D-9624-D90A3CAAE458}"/>
              </a:ext>
            </a:extLst>
          </p:cNvPr>
          <p:cNvGraphicFramePr/>
          <p:nvPr>
            <p:extLst/>
          </p:nvPr>
        </p:nvGraphicFramePr>
        <p:xfrm>
          <a:off x="-23812" y="1936375"/>
          <a:ext cx="6122987" cy="42569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 9">
            <a:extLst>
              <a:ext uri="{FF2B5EF4-FFF2-40B4-BE49-F238E27FC236}">
                <a16:creationId xmlns:a16="http://schemas.microsoft.com/office/drawing/2014/main" id="{E9292964-A282-47A2-8676-BC1917046CBA}"/>
              </a:ext>
            </a:extLst>
          </p:cNvPr>
          <p:cNvGraphicFramePr/>
          <p:nvPr>
            <p:extLst/>
          </p:nvPr>
        </p:nvGraphicFramePr>
        <p:xfrm>
          <a:off x="6024282" y="2038277"/>
          <a:ext cx="6031967" cy="4155054"/>
        </p:xfrm>
        <a:graphic>
          <a:graphicData uri="http://schemas.openxmlformats.org/drawingml/2006/chart">
            <c:chart xmlns:c="http://schemas.openxmlformats.org/drawingml/2006/chart" xmlns:r="http://schemas.openxmlformats.org/officeDocument/2006/relationships" r:id="rId3"/>
          </a:graphicData>
        </a:graphic>
      </p:graphicFrame>
      <p:sp>
        <p:nvSpPr>
          <p:cNvPr id="4" name="Obdélník 3">
            <a:extLst>
              <a:ext uri="{FF2B5EF4-FFF2-40B4-BE49-F238E27FC236}">
                <a16:creationId xmlns:a16="http://schemas.microsoft.com/office/drawing/2014/main" id="{4DC83410-0F97-45EA-A2F0-14D12304EF60}"/>
              </a:ext>
            </a:extLst>
          </p:cNvPr>
          <p:cNvSpPr/>
          <p:nvPr/>
        </p:nvSpPr>
        <p:spPr>
          <a:xfrm>
            <a:off x="1709581" y="6155231"/>
            <a:ext cx="10346668" cy="338554"/>
          </a:xfrm>
          <a:prstGeom prst="rect">
            <a:avLst/>
          </a:prstGeom>
        </p:spPr>
        <p:txBody>
          <a:bodyPr wrap="square">
            <a:spAutoFit/>
          </a:bodyPr>
          <a:lstStyle/>
          <a:p>
            <a:r>
              <a:rPr lang="cs-CZ" sz="1600" b="1" dirty="0">
                <a:solidFill>
                  <a:schemeClr val="tx1"/>
                </a:solidFill>
                <a:ea typeface="Arial Unicode MS" panose="020B0604020202020204" pitchFamily="34" charset="-128"/>
                <a:cs typeface="Arial Unicode MS" panose="020B0604020202020204" pitchFamily="34" charset="-128"/>
              </a:rPr>
              <a:t>V dopravě je nutno kromě úspory energie - 0,8 % / rok v prvé řadě zastavit dosavadní růst + 3,3 % / rok !</a:t>
            </a:r>
            <a:r>
              <a:rPr lang="de-DE" sz="1600" b="1" dirty="0">
                <a:solidFill>
                  <a:schemeClr val="tx1"/>
                </a:solidFill>
                <a:ea typeface="Arial Unicode MS" panose="020B0604020202020204" pitchFamily="34" charset="-128"/>
                <a:cs typeface="Arial Unicode MS" panose="020B0604020202020204" pitchFamily="34" charset="-128"/>
              </a:rPr>
              <a:t> </a:t>
            </a:r>
            <a:endParaRPr lang="cs-CZ" sz="1600" dirty="0">
              <a:solidFill>
                <a:schemeClr val="tx1"/>
              </a:solidFill>
            </a:endParaRPr>
          </a:p>
        </p:txBody>
      </p:sp>
    </p:spTree>
    <p:extLst>
      <p:ext uri="{BB962C8B-B14F-4D97-AF65-F5344CB8AC3E}">
        <p14:creationId xmlns:p14="http://schemas.microsoft.com/office/powerpoint/2010/main" val="10487315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VERSION" val="4.1.2.0"/>
  <p:tag name="CDT_CREATORVERSION" val="4.1.2.0"/>
  <p:tag name="CDT_TEMPLATEVERSION" val="2.0.0"/>
  <p:tag name="CDT_FONTSET" val="Arial"/>
  <p:tag name="CDT_CUSTOMER" val="Siemens_2016_16x9"/>
  <p:tag name="CDT_CUSTOMER_NAME" val="Siemens AG (Corporate Design Update 2016)"/>
  <p:tag name="CDT_LANGUAGE" val="1033"/>
  <p:tag name="ARTICULATE_SLIDE_COUNT" val="21"/>
  <p:tag name="ARTICULATE_PROJECT_OPEN" val="0"/>
  <p:tag name="THINKCELLPRESENTATIONDONOTDELETE" val="&lt;?xml version=&quot;1.0&quot; encoding=&quot;UTF-16&quot; standalone=&quot;yes&quot;?&gt;&lt;root reqver=&quot;23045&quot;&gt;&lt;version val=&quot;2516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1&quot;/&gt;&lt;m_eweekdayFirstOfWeekend val=&quot;6&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1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10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10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10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11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1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11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11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11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17.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11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11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2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2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12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12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12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12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128.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A6eubML3QvCkPQnYdnHm4w"/>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32.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62.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6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64.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67.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6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69.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7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6.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8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9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9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9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96.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9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heme/theme1.xml><?xml version="1.0" encoding="utf-8"?>
<a:theme xmlns:a="http://schemas.openxmlformats.org/drawingml/2006/main" name="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FE6ED"/>
        </a:solidFill>
        <a:ln>
          <a:noFill/>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pDef>
    <a:lnDef>
      <a:spPr bwMode="auto">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lIns="0" tIns="0" rIns="0" bIns="0" rtlCol="0">
        <a:spAutoFit/>
      </a:bodyPr>
      <a:lstStyle>
        <a:defPPr marL="176213" indent="-176213">
          <a:spcBef>
            <a:spcPts val="300"/>
          </a:spcBef>
          <a:buClr>
            <a:schemeClr val="accent1"/>
          </a:buClr>
          <a:buFont typeface="Arial" panose="020B0604020202020204" pitchFamily="34" charset="0"/>
          <a:buChar char="•"/>
          <a:defRPr sz="1400" dirty="0" err="1"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extLst>
    <a:ext uri="{05A4C25C-085E-4340-85A3-A5531E510DB2}">
      <thm15:themeFamily xmlns:thm15="http://schemas.microsoft.com/office/thememl/2012/main" name="sie-ppt-2010-16x9-standard-eng-v2-1.pptx  -  Schreibgeschützt" id="{182967AB-1BF3-4DBE-828B-88E71BBD688D}" vid="{A64EFA35-5589-4889-8DEB-549EC3214B0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Override1.xml><?xml version="1.0" encoding="utf-8"?>
<a:themeOverride xmlns:a="http://schemas.openxmlformats.org/drawingml/2006/main">
  <a:clrScheme name="">
    <a:dk1>
      <a:srgbClr val="000000"/>
    </a:dk1>
    <a:lt1>
      <a:srgbClr val="D0D3DA"/>
    </a:lt1>
    <a:dk2>
      <a:srgbClr val="949EAA"/>
    </a:dk2>
    <a:lt2>
      <a:srgbClr val="FFFFFF"/>
    </a:lt2>
    <a:accent1>
      <a:srgbClr val="A0B6C0"/>
    </a:accent1>
    <a:accent2>
      <a:srgbClr val="336699"/>
    </a:accent2>
    <a:accent3>
      <a:srgbClr val="E4E6EA"/>
    </a:accent3>
    <a:accent4>
      <a:srgbClr val="000000"/>
    </a:accent4>
    <a:accent5>
      <a:srgbClr val="CDD7DC"/>
    </a:accent5>
    <a:accent6>
      <a:srgbClr val="2D5C8A"/>
    </a:accent6>
    <a:hlink>
      <a:srgbClr val="CC3300"/>
    </a:hlink>
    <a:folHlink>
      <a:srgbClr val="DDDDDD"/>
    </a:folHlink>
  </a:clrScheme>
  <a:fontScheme name="SIM_Template_cool_grey_D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Four objects + Navigation</Name>
  <PpLayout>32</PpLayout>
  <Index>22</Index>
</p4ppTags>
</file>

<file path=customXml/item10.xml><?xml version="1.0" encoding="utf-8"?>
<p4ppTags>
  <Name>Two columns</Name>
  <PpLayout>29</PpLayout>
  <Index>12</Index>
</p4ppTags>
</file>

<file path=customXml/item11.xml><?xml version="1.0" encoding="utf-8"?>
<p4ppTags/>
</file>

<file path=customXml/item12.xml><?xml version="1.0" encoding="utf-8"?>
<p4ppTags>
  <Name>Free Content</Name>
  <PpLayout>11</PpLayout>
  <Index>9</Index>
</p4ppTags>
</file>

<file path=customXml/item13.xml><?xml version="1.0" encoding="utf-8"?>
<p4ppTags>
  <Name>Text + Index</Name>
  <PpLayout>32</PpLayout>
  <Index>8</Index>
</p4ppTags>
</file>

<file path=customXml/item14.xml><?xml version="1.0" encoding="utf-8"?>
<p4ppTags>
  <Name>Three columns + Navigation</Name>
  <PpLayout>32</PpLayout>
  <Index>20</Index>
</p4ppTags>
</file>

<file path=customXml/item15.xml><?xml version="1.0" encoding="utf-8"?>
<p4ppTags>
  <Name>One object (large) + Navigation</Name>
  <PpLayout>32</PpLayout>
  <Index>17</Index>
</p4ppTags>
</file>

<file path=customXml/item16.xml><?xml version="1.0" encoding="utf-8"?>
<p:properties xmlns:p="http://schemas.microsoft.com/office/2006/metadata/properties" xmlns:xsi="http://www.w3.org/2001/XMLSchema-instance" xmlns:pc="http://schemas.microsoft.com/office/infopath/2007/PartnerControls">
  <documentManagement/>
</p:properties>
</file>

<file path=customXml/item17.xml><?xml version="1.0" encoding="utf-8"?>
<p4ppTags>
  <Name>One object (large)</Name>
  <PpLayout>16</PpLayout>
  <Index>10</Index>
</p4ppTags>
</file>

<file path=customXml/item18.xml><?xml version="1.0" encoding="utf-8"?>
<p4ppTags>
  <Name>Two rows</Name>
  <PpLayout>32</PpLayout>
  <Index>13</Index>
</p4ppTags>
</file>

<file path=customXml/item19.xml><?xml version="1.0" encoding="utf-8"?>
<p4ppTags>
  <Name>Two rows + Navigation</Name>
  <PpLayout>32</PpLayout>
  <Index>21</Index>
</p4ppTags>
</file>

<file path=customXml/item2.xml><?xml version="1.0" encoding="utf-8"?>
<p4ppTags>
  <Name>Four objects</Name>
  <PpLayout>24</PpLayout>
  <Index>15</Index>
</p4ppTags>
</file>

<file path=customXml/item3.xml><?xml version="1.0" encoding="utf-8"?>
<ct:contentTypeSchema xmlns:ct="http://schemas.microsoft.com/office/2006/metadata/contentType" xmlns:ma="http://schemas.microsoft.com/office/2006/metadata/properties/metaAttributes" ct:_="" ma:_="" ma:contentTypeName="Document" ma:contentTypeID="0x010100933D11B1947736488532294EE9F4ED4B" ma:contentTypeVersion="0" ma:contentTypeDescription="Create a new document." ma:contentTypeScope="" ma:versionID="409d8ad1dc0efc9a97244d38c2b0612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4ppTags>
  <Name>One object (small)</Name>
  <PpLayout>16</PpLayout>
  <Index>11</Index>
</p4ppTags>
</file>

<file path=customXml/item5.xml><?xml version="1.0" encoding="utf-8"?>
<p4ppTags>
  <Name>Three columns</Name>
  <PpLayout>32</PpLayout>
  <Index>14</Index>
</p4ppTags>
</file>

<file path=customXml/item6.xml><?xml version="1.0" encoding="utf-8"?>
<p4ppTags>
  <Name>Free Content + Navigation</Name>
  <PpLayout>32</PpLayout>
  <Index>16</Index>
</p4ppTags>
</file>

<file path=customXml/item7.xml><?xml version="1.0" encoding="utf-8"?>
<p4ppTags>
  <Name>One object (small) + Navigation</Name>
  <PpLayout>32</PpLayout>
  <Index>18</Index>
</p4ppTags>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p4ppTags>
  <Name>Two columns + Navigation</Name>
  <PpLayout>32</PpLayout>
  <Index>19</Index>
</p4ppTags>
</file>

<file path=customXml/itemProps1.xml><?xml version="1.0" encoding="utf-8"?>
<ds:datastoreItem xmlns:ds="http://schemas.openxmlformats.org/officeDocument/2006/customXml" ds:itemID="{EAB520BC-C6EC-457E-8AB5-55DB67C86858}">
  <ds:schemaRefs/>
</ds:datastoreItem>
</file>

<file path=customXml/itemProps10.xml><?xml version="1.0" encoding="utf-8"?>
<ds:datastoreItem xmlns:ds="http://schemas.openxmlformats.org/officeDocument/2006/customXml" ds:itemID="{1666F4C2-68F5-4840-A44A-1A646C0925A1}">
  <ds:schemaRefs/>
</ds:datastoreItem>
</file>

<file path=customXml/itemProps11.xml><?xml version="1.0" encoding="utf-8"?>
<ds:datastoreItem xmlns:ds="http://schemas.openxmlformats.org/officeDocument/2006/customXml" ds:itemID="{572FBA73-6DBF-45DA-8282-9342320CFAB0}">
  <ds:schemaRefs/>
</ds:datastoreItem>
</file>

<file path=customXml/itemProps12.xml><?xml version="1.0" encoding="utf-8"?>
<ds:datastoreItem xmlns:ds="http://schemas.openxmlformats.org/officeDocument/2006/customXml" ds:itemID="{D8097D0C-BE3E-4AEC-9593-65CFCCB19297}">
  <ds:schemaRefs/>
</ds:datastoreItem>
</file>

<file path=customXml/itemProps13.xml><?xml version="1.0" encoding="utf-8"?>
<ds:datastoreItem xmlns:ds="http://schemas.openxmlformats.org/officeDocument/2006/customXml" ds:itemID="{7E35FEDB-1F0E-4D67-A313-4AC59C26FF29}">
  <ds:schemaRefs/>
</ds:datastoreItem>
</file>

<file path=customXml/itemProps14.xml><?xml version="1.0" encoding="utf-8"?>
<ds:datastoreItem xmlns:ds="http://schemas.openxmlformats.org/officeDocument/2006/customXml" ds:itemID="{85D77EE6-52B7-48BE-9EDB-748F1EBB53DE}">
  <ds:schemaRefs/>
</ds:datastoreItem>
</file>

<file path=customXml/itemProps15.xml><?xml version="1.0" encoding="utf-8"?>
<ds:datastoreItem xmlns:ds="http://schemas.openxmlformats.org/officeDocument/2006/customXml" ds:itemID="{B27F640E-84DF-4F97-BC70-D045F1E6594F}">
  <ds:schemaRefs/>
</ds:datastoreItem>
</file>

<file path=customXml/itemProps16.xml><?xml version="1.0" encoding="utf-8"?>
<ds:datastoreItem xmlns:ds="http://schemas.openxmlformats.org/officeDocument/2006/customXml" ds:itemID="{8A1ECB66-B471-4C6F-9779-32FCF4993E05}">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17.xml><?xml version="1.0" encoding="utf-8"?>
<ds:datastoreItem xmlns:ds="http://schemas.openxmlformats.org/officeDocument/2006/customXml" ds:itemID="{80661B8B-A327-44F9-823B-4D9EE0B3EC78}">
  <ds:schemaRefs/>
</ds:datastoreItem>
</file>

<file path=customXml/itemProps18.xml><?xml version="1.0" encoding="utf-8"?>
<ds:datastoreItem xmlns:ds="http://schemas.openxmlformats.org/officeDocument/2006/customXml" ds:itemID="{38AB8DE4-FD9B-4166-BEC3-3F1753596133}">
  <ds:schemaRefs/>
</ds:datastoreItem>
</file>

<file path=customXml/itemProps19.xml><?xml version="1.0" encoding="utf-8"?>
<ds:datastoreItem xmlns:ds="http://schemas.openxmlformats.org/officeDocument/2006/customXml" ds:itemID="{6C79E4F8-DCFB-483C-880A-AEEC6AAFC838}">
  <ds:schemaRefs/>
</ds:datastoreItem>
</file>

<file path=customXml/itemProps2.xml><?xml version="1.0" encoding="utf-8"?>
<ds:datastoreItem xmlns:ds="http://schemas.openxmlformats.org/officeDocument/2006/customXml" ds:itemID="{1581BFFB-B4CE-47A8-BE77-DC1339B1E5A7}">
  <ds:schemaRefs/>
</ds:datastoreItem>
</file>

<file path=customXml/itemProps3.xml><?xml version="1.0" encoding="utf-8"?>
<ds:datastoreItem xmlns:ds="http://schemas.openxmlformats.org/officeDocument/2006/customXml" ds:itemID="{62300786-9A80-4B51-AAA7-E96878C1EF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1618AA06-B22E-4D19-9680-0D7830426729}">
  <ds:schemaRefs/>
</ds:datastoreItem>
</file>

<file path=customXml/itemProps5.xml><?xml version="1.0" encoding="utf-8"?>
<ds:datastoreItem xmlns:ds="http://schemas.openxmlformats.org/officeDocument/2006/customXml" ds:itemID="{15CF3461-70D1-4B54-AFAB-DAFDA0A238CD}">
  <ds:schemaRefs/>
</ds:datastoreItem>
</file>

<file path=customXml/itemProps6.xml><?xml version="1.0" encoding="utf-8"?>
<ds:datastoreItem xmlns:ds="http://schemas.openxmlformats.org/officeDocument/2006/customXml" ds:itemID="{7CC5F709-E74B-4E5F-A728-923D5062EBEF}">
  <ds:schemaRefs/>
</ds:datastoreItem>
</file>

<file path=customXml/itemProps7.xml><?xml version="1.0" encoding="utf-8"?>
<ds:datastoreItem xmlns:ds="http://schemas.openxmlformats.org/officeDocument/2006/customXml" ds:itemID="{D9FE249F-833E-4CF0-BECB-552D01D7DC9E}">
  <ds:schemaRefs/>
</ds:datastoreItem>
</file>

<file path=customXml/itemProps8.xml><?xml version="1.0" encoding="utf-8"?>
<ds:datastoreItem xmlns:ds="http://schemas.openxmlformats.org/officeDocument/2006/customXml" ds:itemID="{055C50BE-9F34-4285-8C05-27F825913123}">
  <ds:schemaRefs>
    <ds:schemaRef ds:uri="http://schemas.microsoft.com/sharepoint/v3/contenttype/forms"/>
  </ds:schemaRefs>
</ds:datastoreItem>
</file>

<file path=customXml/itemProps9.xml><?xml version="1.0" encoding="utf-8"?>
<ds:datastoreItem xmlns:ds="http://schemas.openxmlformats.org/officeDocument/2006/customXml" ds:itemID="{D7BABA95-BFFE-422B-8591-3271669EEA88}">
  <ds:schemaRefs/>
</ds:datastoreItem>
</file>

<file path=docProps/app.xml><?xml version="1.0" encoding="utf-8"?>
<Properties xmlns="http://schemas.openxmlformats.org/officeDocument/2006/extended-properties" xmlns:vt="http://schemas.openxmlformats.org/officeDocument/2006/docPropsVTypes">
  <Template/>
  <TotalTime>0</TotalTime>
  <Words>3424</Words>
  <Application>Microsoft Office PowerPoint</Application>
  <PresentationFormat>Vlastní</PresentationFormat>
  <Paragraphs>308</Paragraphs>
  <Slides>30</Slides>
  <Notes>2</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3</vt:i4>
      </vt:variant>
      <vt:variant>
        <vt:lpstr>Nadpisy snímků</vt:lpstr>
      </vt:variant>
      <vt:variant>
        <vt:i4>30</vt:i4>
      </vt:variant>
    </vt:vector>
  </HeadingPairs>
  <TitlesOfParts>
    <vt:vector size="37" baseType="lpstr">
      <vt:lpstr>Arial</vt:lpstr>
      <vt:lpstr>Symbol</vt:lpstr>
      <vt:lpstr>Wingdings</vt:lpstr>
      <vt:lpstr>Siemens 2017 – 16:9</vt:lpstr>
      <vt:lpstr>think-cell Folie</vt:lpstr>
      <vt:lpstr>Worksheet</vt:lpstr>
      <vt:lpstr>Acrobat Document</vt:lpstr>
      <vt:lpstr>Vnitrostátní plán ČR v oblasti energetiky a klimatu  a vize jeho naplňování v dopravě  26. Konference Integrované dopravní systémy Žďár nad Sázavou, 13. a 14.5. 2019  Jiří Pohl, Siemens Mobility, s.r.o.  člen Výboru pro udržitelnou energetiku Rady vlády pro udržitelný rozvoj člen Výboru pro udržitelnou dopravu Rady vlády pro udržitelný rozvoj</vt:lpstr>
      <vt:lpstr>Transfer oxidu uhličitého</vt:lpstr>
      <vt:lpstr>Důsledky spalování fosilních paliv (skleníkový efekt)</vt:lpstr>
      <vt:lpstr>Energetika ČR</vt:lpstr>
      <vt:lpstr>Budoucí podoba energetiky</vt:lpstr>
      <vt:lpstr>Zimní energetický balíček EU</vt:lpstr>
      <vt:lpstr>Vnitrostátní plán ČR v oblasti energetiky a klimatu Cíle ČR v oblasti energetiky a klimatu</vt:lpstr>
      <vt:lpstr>Struktura konečné spotřeby energie v ČR</vt:lpstr>
      <vt:lpstr>Realita vývoje spotřeby energie a produkce oxidu uhličitého v ČR</vt:lpstr>
      <vt:lpstr>Úkol pro dopravu:  zastavit růst spotřeby energie a systematicky snižovat spotřebu energie </vt:lpstr>
      <vt:lpstr>Vliv dopravy na životní prostředí</vt:lpstr>
      <vt:lpstr>Úspory zdrojem energie</vt:lpstr>
      <vt:lpstr>Intramodální a extramodální úspory energie v dopravě</vt:lpstr>
      <vt:lpstr>Energetická bilance dopravy v ČR (rok 2020 – výchozí bod Národního plánu v oblasti energetiky a klimatu)</vt:lpstr>
      <vt:lpstr> Rozdílnost účinnosti pohonů</vt:lpstr>
      <vt:lpstr>Elektrická vozba</vt:lpstr>
      <vt:lpstr>Prezentace aplikace PowerPoint</vt:lpstr>
      <vt:lpstr>Prezentace aplikace PowerPoint</vt:lpstr>
      <vt:lpstr>Prezentace aplikace PowerPoint</vt:lpstr>
      <vt:lpstr>Řešení pro částečně elektrizovanou železniční síť: dvouzdrojová vozidla trolej / akumulátor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Doprava a energetika</vt:lpstr>
      <vt:lpstr>Bezemisní individuální automobilová doprava </vt:lpstr>
      <vt:lpstr>Bezemisní veřejná hromadná doprava </vt:lpstr>
      <vt:lpstr>Děkuji Vám za Vaši pozornost!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2017-12-01T19:43:48Z</dcterms:created>
  <dcterms:modified xsi:type="dcterms:W3CDTF">2019-05-12T14:32:58Z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0x010100933D11B1947736488532294EE9F4ED4B</vt:lpwstr>
  </property>
  <property fmtid="{D5CDD505-2E9C-101B-9397-08002B2CF9AE}" pid="3" name="_AdHocReviewCycleID">
    <vt:i4>-995474956</vt:i4>
  </property>
  <property fmtid="{D5CDD505-2E9C-101B-9397-08002B2CF9AE}" pid="4" name="_NewReviewCycle">
    <vt:lpwstr/>
  </property>
</Properties>
</file>