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trictFirstAndLastChars="0" saveSubsetFonts="1" autoCompressPictures="0">
  <p:sldMasterIdLst>
    <p:sldMasterId id="2147483731" r:id="rId1"/>
  </p:sldMasterIdLst>
  <p:notesMasterIdLst>
    <p:notesMasterId r:id="rId27"/>
  </p:notesMasterIdLst>
  <p:handoutMasterIdLst>
    <p:handoutMasterId r:id="rId28"/>
  </p:handoutMasterIdLst>
  <p:sldIdLst>
    <p:sldId id="283" r:id="rId2"/>
    <p:sldId id="375" r:id="rId3"/>
    <p:sldId id="415" r:id="rId4"/>
    <p:sldId id="416" r:id="rId5"/>
    <p:sldId id="417" r:id="rId6"/>
    <p:sldId id="408" r:id="rId7"/>
    <p:sldId id="389" r:id="rId8"/>
    <p:sldId id="418" r:id="rId9"/>
    <p:sldId id="411" r:id="rId10"/>
    <p:sldId id="419" r:id="rId11"/>
    <p:sldId id="368" r:id="rId12"/>
    <p:sldId id="431" r:id="rId13"/>
    <p:sldId id="410" r:id="rId14"/>
    <p:sldId id="413" r:id="rId15"/>
    <p:sldId id="420" r:id="rId16"/>
    <p:sldId id="427" r:id="rId17"/>
    <p:sldId id="430" r:id="rId18"/>
    <p:sldId id="367" r:id="rId19"/>
    <p:sldId id="424" r:id="rId20"/>
    <p:sldId id="425" r:id="rId21"/>
    <p:sldId id="426" r:id="rId22"/>
    <p:sldId id="422" r:id="rId23"/>
    <p:sldId id="421" r:id="rId24"/>
    <p:sldId id="423" r:id="rId25"/>
    <p:sldId id="280" r:id="rId26"/>
  </p:sldIdLst>
  <p:sldSz cx="8961438" cy="6721475"/>
  <p:notesSz cx="6735763" cy="9866313"/>
  <p:custDataLst>
    <p:tags r:id="rId29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17">
          <p15:clr>
            <a:srgbClr val="A4A3A4"/>
          </p15:clr>
        </p15:guide>
        <p15:guide id="2" pos="282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5CC"/>
    <a:srgbClr val="808080"/>
    <a:srgbClr val="91AFFF"/>
    <a:srgbClr val="002960"/>
    <a:srgbClr val="FF660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Bez stylu, bez mřížky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709" autoAdjust="0"/>
    <p:restoredTop sz="94162" autoAdjust="0"/>
  </p:normalViewPr>
  <p:slideViewPr>
    <p:cSldViewPr snapToGrid="0" snapToObjects="1">
      <p:cViewPr varScale="1">
        <p:scale>
          <a:sx n="119" d="100"/>
          <a:sy n="119" d="100"/>
        </p:scale>
        <p:origin x="1614" y="102"/>
      </p:cViewPr>
      <p:guideLst>
        <p:guide orient="horz" pos="2117"/>
        <p:guide pos="282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D:\GRAFIKA\Ostatn&#237;\Statistiky\Grafy\bus_grafy_ruzne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D:\GRAFIKA\Ostatn&#237;\Statistiky\Grafy\bus_grafy_ruzne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00"/>
            </a:pPr>
            <a:r>
              <a:rPr lang="cs-CZ" sz="1400" b="1" i="0" u="none" strike="noStrike" baseline="0">
                <a:effectLst/>
              </a:rPr>
              <a:t>Dopravní výkony příměstských autobusových linek PID v mil. vozokm</a:t>
            </a:r>
            <a:r>
              <a:rPr lang="cs-CZ" sz="1400" b="1" i="0" u="none" strike="noStrike" baseline="0"/>
              <a:t> </a:t>
            </a:r>
            <a:endParaRPr lang="cs-CZ" sz="1400"/>
          </a:p>
        </c:rich>
      </c:tx>
      <c:overlay val="0"/>
    </c:title>
    <c:autoTitleDeleted val="0"/>
    <c:plotArea>
      <c:layout/>
      <c:lineChart>
        <c:grouping val="standard"/>
        <c:varyColors val="0"/>
        <c:ser>
          <c:idx val="2"/>
          <c:order val="0"/>
          <c:tx>
            <c:strRef>
              <c:f>List1!$A$12</c:f>
              <c:strCache>
                <c:ptCount val="1"/>
                <c:pt idx="0">
                  <c:v>mil. vozokm</c:v>
                </c:pt>
              </c:strCache>
            </c:strRef>
          </c:tx>
          <c:spPr>
            <a:ln w="38100"/>
          </c:spPr>
          <c:marker>
            <c:symbol val="none"/>
          </c:marker>
          <c:cat>
            <c:numRef>
              <c:f>List1!$B$11:$AB$11</c:f>
              <c:numCache>
                <c:formatCode>General</c:formatCode>
                <c:ptCount val="27"/>
                <c:pt idx="0">
                  <c:v>1992</c:v>
                </c:pt>
                <c:pt idx="1">
                  <c:v>1993</c:v>
                </c:pt>
                <c:pt idx="2">
                  <c:v>1994</c:v>
                </c:pt>
                <c:pt idx="3">
                  <c:v>1995</c:v>
                </c:pt>
                <c:pt idx="4">
                  <c:v>1996</c:v>
                </c:pt>
                <c:pt idx="5">
                  <c:v>1997</c:v>
                </c:pt>
                <c:pt idx="6">
                  <c:v>1998</c:v>
                </c:pt>
                <c:pt idx="7">
                  <c:v>1999</c:v>
                </c:pt>
                <c:pt idx="8">
                  <c:v>2000</c:v>
                </c:pt>
                <c:pt idx="9">
                  <c:v>2001</c:v>
                </c:pt>
                <c:pt idx="10">
                  <c:v>2002</c:v>
                </c:pt>
                <c:pt idx="11">
                  <c:v>2003</c:v>
                </c:pt>
                <c:pt idx="12">
                  <c:v>2004</c:v>
                </c:pt>
                <c:pt idx="13">
                  <c:v>2005</c:v>
                </c:pt>
                <c:pt idx="14">
                  <c:v>2006</c:v>
                </c:pt>
                <c:pt idx="15">
                  <c:v>2007</c:v>
                </c:pt>
                <c:pt idx="16">
                  <c:v>2008</c:v>
                </c:pt>
                <c:pt idx="17">
                  <c:v>2009</c:v>
                </c:pt>
                <c:pt idx="18">
                  <c:v>2010</c:v>
                </c:pt>
                <c:pt idx="19">
                  <c:v>2011</c:v>
                </c:pt>
                <c:pt idx="20">
                  <c:v>2012</c:v>
                </c:pt>
                <c:pt idx="21">
                  <c:v>2013</c:v>
                </c:pt>
                <c:pt idx="22">
                  <c:v>2014</c:v>
                </c:pt>
                <c:pt idx="23">
                  <c:v>2015</c:v>
                </c:pt>
                <c:pt idx="24">
                  <c:v>2016</c:v>
                </c:pt>
                <c:pt idx="25">
                  <c:v>2017</c:v>
                </c:pt>
                <c:pt idx="26">
                  <c:v>2018</c:v>
                </c:pt>
              </c:numCache>
            </c:numRef>
          </c:cat>
          <c:val>
            <c:numRef>
              <c:f>List1!$B$12:$AB$12</c:f>
              <c:numCache>
                <c:formatCode>0.0</c:formatCode>
                <c:ptCount val="27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0.1</c:v>
                </c:pt>
                <c:pt idx="4">
                  <c:v>2.5</c:v>
                </c:pt>
                <c:pt idx="5">
                  <c:v>4.0999999999999996</c:v>
                </c:pt>
                <c:pt idx="6">
                  <c:v>5</c:v>
                </c:pt>
                <c:pt idx="7">
                  <c:v>6.7</c:v>
                </c:pt>
                <c:pt idx="8">
                  <c:v>9.3000000000000007</c:v>
                </c:pt>
                <c:pt idx="9">
                  <c:v>12.9</c:v>
                </c:pt>
                <c:pt idx="10">
                  <c:v>15.8</c:v>
                </c:pt>
                <c:pt idx="11">
                  <c:v>17.600000000000001</c:v>
                </c:pt>
                <c:pt idx="12">
                  <c:v>20.2</c:v>
                </c:pt>
                <c:pt idx="13">
                  <c:v>22.2</c:v>
                </c:pt>
                <c:pt idx="14">
                  <c:v>22.4</c:v>
                </c:pt>
                <c:pt idx="15">
                  <c:v>23.6</c:v>
                </c:pt>
                <c:pt idx="16">
                  <c:v>24.3</c:v>
                </c:pt>
                <c:pt idx="17">
                  <c:v>24.6</c:v>
                </c:pt>
                <c:pt idx="18">
                  <c:v>25.6</c:v>
                </c:pt>
                <c:pt idx="19">
                  <c:v>25.9</c:v>
                </c:pt>
                <c:pt idx="20">
                  <c:v>26.9</c:v>
                </c:pt>
                <c:pt idx="21">
                  <c:v>26.8</c:v>
                </c:pt>
                <c:pt idx="22">
                  <c:v>26</c:v>
                </c:pt>
                <c:pt idx="23">
                  <c:v>28.8</c:v>
                </c:pt>
                <c:pt idx="24">
                  <c:v>30.6</c:v>
                </c:pt>
                <c:pt idx="25">
                  <c:v>38.299999999999997</c:v>
                </c:pt>
                <c:pt idx="26">
                  <c:v>42.6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8AC-4EF0-BAE9-372CC425E51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15306496"/>
        <c:axId val="115308032"/>
      </c:lineChart>
      <c:catAx>
        <c:axId val="1153064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15308032"/>
        <c:crosses val="autoZero"/>
        <c:auto val="1"/>
        <c:lblAlgn val="ctr"/>
        <c:lblOffset val="100"/>
        <c:noMultiLvlLbl val="0"/>
      </c:catAx>
      <c:valAx>
        <c:axId val="115308032"/>
        <c:scaling>
          <c:orientation val="minMax"/>
          <c:max val="5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cs-CZ"/>
                  <a:t>mil. vozokm</a:t>
                </a:r>
              </a:p>
            </c:rich>
          </c:tx>
          <c:overlay val="0"/>
        </c:title>
        <c:numFmt formatCode="0.0" sourceLinked="1"/>
        <c:majorTickMark val="out"/>
        <c:minorTickMark val="none"/>
        <c:tickLblPos val="nextTo"/>
        <c:crossAx val="11530649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00"/>
            </a:pPr>
            <a:r>
              <a:rPr lang="cs-CZ" sz="1400" b="1" i="0" u="none" strike="noStrike" baseline="0">
                <a:effectLst/>
              </a:rPr>
              <a:t>Počet obcí obsluhovaných příměstskými autobusovými linkami PID</a:t>
            </a:r>
            <a:r>
              <a:rPr lang="cs-CZ" sz="1400" b="1" i="0" u="none" strike="noStrike" baseline="0"/>
              <a:t> </a:t>
            </a:r>
            <a:endParaRPr lang="cs-CZ" sz="1400"/>
          </a:p>
        </c:rich>
      </c:tx>
      <c:overlay val="0"/>
    </c:title>
    <c:autoTitleDeleted val="0"/>
    <c:plotArea>
      <c:layout/>
      <c:lineChart>
        <c:grouping val="standard"/>
        <c:varyColors val="0"/>
        <c:ser>
          <c:idx val="1"/>
          <c:order val="0"/>
          <c:spPr>
            <a:ln w="38100"/>
          </c:spPr>
          <c:marker>
            <c:symbol val="none"/>
          </c:marker>
          <c:cat>
            <c:numRef>
              <c:f>List1!$B$15:$AB$15</c:f>
              <c:numCache>
                <c:formatCode>General</c:formatCode>
                <c:ptCount val="27"/>
                <c:pt idx="0">
                  <c:v>1992</c:v>
                </c:pt>
                <c:pt idx="1">
                  <c:v>1993</c:v>
                </c:pt>
                <c:pt idx="2">
                  <c:v>1994</c:v>
                </c:pt>
                <c:pt idx="3">
                  <c:v>1995</c:v>
                </c:pt>
                <c:pt idx="4">
                  <c:v>1996</c:v>
                </c:pt>
                <c:pt idx="5">
                  <c:v>1997</c:v>
                </c:pt>
                <c:pt idx="6">
                  <c:v>1998</c:v>
                </c:pt>
                <c:pt idx="7">
                  <c:v>1999</c:v>
                </c:pt>
                <c:pt idx="8">
                  <c:v>2000</c:v>
                </c:pt>
                <c:pt idx="9">
                  <c:v>2001</c:v>
                </c:pt>
                <c:pt idx="10">
                  <c:v>2002</c:v>
                </c:pt>
                <c:pt idx="11">
                  <c:v>2003</c:v>
                </c:pt>
                <c:pt idx="12">
                  <c:v>2004</c:v>
                </c:pt>
                <c:pt idx="13">
                  <c:v>2005</c:v>
                </c:pt>
                <c:pt idx="14">
                  <c:v>2006</c:v>
                </c:pt>
                <c:pt idx="15">
                  <c:v>2007</c:v>
                </c:pt>
                <c:pt idx="16">
                  <c:v>2008</c:v>
                </c:pt>
                <c:pt idx="17">
                  <c:v>2009</c:v>
                </c:pt>
                <c:pt idx="18">
                  <c:v>2010</c:v>
                </c:pt>
                <c:pt idx="19">
                  <c:v>2011</c:v>
                </c:pt>
                <c:pt idx="20">
                  <c:v>2012</c:v>
                </c:pt>
                <c:pt idx="21">
                  <c:v>2013</c:v>
                </c:pt>
                <c:pt idx="22">
                  <c:v>2014</c:v>
                </c:pt>
                <c:pt idx="23">
                  <c:v>2015</c:v>
                </c:pt>
                <c:pt idx="24">
                  <c:v>2016</c:v>
                </c:pt>
                <c:pt idx="25">
                  <c:v>2017</c:v>
                </c:pt>
                <c:pt idx="26">
                  <c:v>2018</c:v>
                </c:pt>
              </c:numCache>
            </c:numRef>
          </c:cat>
          <c:val>
            <c:numRef>
              <c:f>List1!$B$16:$AB$16</c:f>
              <c:numCache>
                <c:formatCode>General</c:formatCode>
                <c:ptCount val="27"/>
                <c:pt idx="0">
                  <c:v>2</c:v>
                </c:pt>
                <c:pt idx="1">
                  <c:v>4</c:v>
                </c:pt>
                <c:pt idx="2">
                  <c:v>7</c:v>
                </c:pt>
                <c:pt idx="3">
                  <c:v>15</c:v>
                </c:pt>
                <c:pt idx="4">
                  <c:v>55</c:v>
                </c:pt>
                <c:pt idx="5">
                  <c:v>69</c:v>
                </c:pt>
                <c:pt idx="6">
                  <c:v>83</c:v>
                </c:pt>
                <c:pt idx="7">
                  <c:v>104</c:v>
                </c:pt>
                <c:pt idx="8">
                  <c:v>159</c:v>
                </c:pt>
                <c:pt idx="9">
                  <c:v>218</c:v>
                </c:pt>
                <c:pt idx="10">
                  <c:v>251</c:v>
                </c:pt>
                <c:pt idx="11">
                  <c:v>286</c:v>
                </c:pt>
                <c:pt idx="12">
                  <c:v>299</c:v>
                </c:pt>
                <c:pt idx="13">
                  <c:v>299</c:v>
                </c:pt>
                <c:pt idx="14">
                  <c:v>300</c:v>
                </c:pt>
                <c:pt idx="15">
                  <c:v>299</c:v>
                </c:pt>
                <c:pt idx="16">
                  <c:v>299</c:v>
                </c:pt>
                <c:pt idx="17">
                  <c:v>299</c:v>
                </c:pt>
                <c:pt idx="18">
                  <c:v>300</c:v>
                </c:pt>
                <c:pt idx="19">
                  <c:v>300</c:v>
                </c:pt>
                <c:pt idx="20">
                  <c:v>308</c:v>
                </c:pt>
                <c:pt idx="21">
                  <c:v>308</c:v>
                </c:pt>
                <c:pt idx="22">
                  <c:v>309</c:v>
                </c:pt>
                <c:pt idx="23">
                  <c:v>313</c:v>
                </c:pt>
                <c:pt idx="24">
                  <c:v>332</c:v>
                </c:pt>
                <c:pt idx="25">
                  <c:v>462</c:v>
                </c:pt>
                <c:pt idx="26">
                  <c:v>462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092-4B35-B687-89B478B4B59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15353088"/>
        <c:axId val="115354624"/>
      </c:lineChart>
      <c:catAx>
        <c:axId val="11535308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15354624"/>
        <c:crosses val="autoZero"/>
        <c:auto val="1"/>
        <c:lblAlgn val="ctr"/>
        <c:lblOffset val="100"/>
        <c:noMultiLvlLbl val="0"/>
      </c:catAx>
      <c:valAx>
        <c:axId val="115354624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cs-CZ"/>
                  <a:t>Počet obcí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11535308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469C417-AC5E-40CA-B1D8-C80F08003724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CA85B287-4897-4FE2-90A5-D4573E7D2DC4}">
      <dgm:prSet phldrT="[Text]"/>
      <dgm:spPr>
        <a:solidFill>
          <a:srgbClr val="01438A"/>
        </a:solidFill>
        <a:ln>
          <a:solidFill>
            <a:srgbClr val="01438A"/>
          </a:solidFill>
        </a:ln>
      </dgm:spPr>
      <dgm:t>
        <a:bodyPr/>
        <a:lstStyle/>
        <a:p>
          <a:r>
            <a:rPr lang="cs-CZ" dirty="0">
              <a:solidFill>
                <a:schemeClr val="bg1"/>
              </a:solidFill>
              <a:latin typeface="Calibri" panose="020F0502020204030204" pitchFamily="34" charset="0"/>
            </a:rPr>
            <a:t>kvalitnější informace o pohybu obyvatel</a:t>
          </a:r>
        </a:p>
      </dgm:t>
    </dgm:pt>
    <dgm:pt modelId="{DD8F42FC-60C0-4F6D-BAA2-B4FEBD57A5E9}" type="parTrans" cxnId="{D3A40A77-B3BA-43EF-A814-11656C8F65C9}">
      <dgm:prSet/>
      <dgm:spPr/>
      <dgm:t>
        <a:bodyPr/>
        <a:lstStyle/>
        <a:p>
          <a:endParaRPr lang="cs-CZ">
            <a:latin typeface="Calibri" panose="020F0502020204030204" pitchFamily="34" charset="0"/>
          </a:endParaRPr>
        </a:p>
      </dgm:t>
    </dgm:pt>
    <dgm:pt modelId="{41E89125-7A63-48B7-AF07-47CFA092D135}" type="sibTrans" cxnId="{D3A40A77-B3BA-43EF-A814-11656C8F65C9}">
      <dgm:prSet/>
      <dgm:spPr>
        <a:solidFill>
          <a:srgbClr val="FF0000"/>
        </a:solidFill>
      </dgm:spPr>
      <dgm:t>
        <a:bodyPr/>
        <a:lstStyle/>
        <a:p>
          <a:endParaRPr lang="cs-CZ">
            <a:latin typeface="Calibri" panose="020F0502020204030204" pitchFamily="34" charset="0"/>
          </a:endParaRPr>
        </a:p>
      </dgm:t>
    </dgm:pt>
    <dgm:pt modelId="{B67EFD15-6424-4DE3-91F2-948DA15C363C}">
      <dgm:prSet phldrT="[Text]"/>
      <dgm:spPr>
        <a:solidFill>
          <a:srgbClr val="01438A"/>
        </a:solidFill>
        <a:ln>
          <a:solidFill>
            <a:srgbClr val="01438A"/>
          </a:solidFill>
        </a:ln>
      </dgm:spPr>
      <dgm:t>
        <a:bodyPr/>
        <a:lstStyle/>
        <a:p>
          <a:r>
            <a:rPr lang="cs-CZ" dirty="0">
              <a:solidFill>
                <a:schemeClr val="bg1"/>
              </a:solidFill>
              <a:latin typeface="Calibri" panose="020F0502020204030204" pitchFamily="34" charset="0"/>
            </a:rPr>
            <a:t>lepší projektování veřejné dopravy</a:t>
          </a:r>
        </a:p>
      </dgm:t>
    </dgm:pt>
    <dgm:pt modelId="{BD865F08-CC81-4F86-8C02-E5BDB0FEF9C6}" type="parTrans" cxnId="{BCE1D91B-6A55-4004-A22B-F859239CD2DC}">
      <dgm:prSet/>
      <dgm:spPr/>
      <dgm:t>
        <a:bodyPr/>
        <a:lstStyle/>
        <a:p>
          <a:endParaRPr lang="cs-CZ">
            <a:latin typeface="Calibri" panose="020F0502020204030204" pitchFamily="34" charset="0"/>
          </a:endParaRPr>
        </a:p>
      </dgm:t>
    </dgm:pt>
    <dgm:pt modelId="{CDFC1026-C72C-4225-9044-F13B9D0548C8}" type="sibTrans" cxnId="{BCE1D91B-6A55-4004-A22B-F859239CD2DC}">
      <dgm:prSet/>
      <dgm:spPr>
        <a:solidFill>
          <a:srgbClr val="FF0000"/>
        </a:solidFill>
      </dgm:spPr>
      <dgm:t>
        <a:bodyPr/>
        <a:lstStyle/>
        <a:p>
          <a:endParaRPr lang="cs-CZ">
            <a:latin typeface="Calibri" panose="020F0502020204030204" pitchFamily="34" charset="0"/>
          </a:endParaRPr>
        </a:p>
      </dgm:t>
    </dgm:pt>
    <dgm:pt modelId="{B8BB5942-FDE4-4F4C-80F0-6244753F0D68}">
      <dgm:prSet phldrT="[Text]"/>
      <dgm:spPr>
        <a:solidFill>
          <a:srgbClr val="01438A"/>
        </a:solidFill>
        <a:ln>
          <a:solidFill>
            <a:srgbClr val="01438A"/>
          </a:solidFill>
        </a:ln>
      </dgm:spPr>
      <dgm:t>
        <a:bodyPr/>
        <a:lstStyle/>
        <a:p>
          <a:r>
            <a:rPr lang="cs-CZ" dirty="0">
              <a:solidFill>
                <a:schemeClr val="bg1"/>
              </a:solidFill>
              <a:latin typeface="Calibri" panose="020F0502020204030204" pitchFamily="34" charset="0"/>
            </a:rPr>
            <a:t>více spokojených cestujících</a:t>
          </a:r>
        </a:p>
      </dgm:t>
    </dgm:pt>
    <dgm:pt modelId="{C36663BE-2A85-4950-A6D6-9FD7A76C46B8}" type="parTrans" cxnId="{C095FD57-29DE-4037-BBCE-AE26C6539FFD}">
      <dgm:prSet/>
      <dgm:spPr/>
      <dgm:t>
        <a:bodyPr/>
        <a:lstStyle/>
        <a:p>
          <a:endParaRPr lang="cs-CZ">
            <a:latin typeface="Calibri" panose="020F0502020204030204" pitchFamily="34" charset="0"/>
          </a:endParaRPr>
        </a:p>
      </dgm:t>
    </dgm:pt>
    <dgm:pt modelId="{50B21944-DC56-4005-A2EF-A98E11DDC5EB}" type="sibTrans" cxnId="{C095FD57-29DE-4037-BBCE-AE26C6539FFD}">
      <dgm:prSet/>
      <dgm:spPr/>
      <dgm:t>
        <a:bodyPr/>
        <a:lstStyle/>
        <a:p>
          <a:endParaRPr lang="cs-CZ">
            <a:latin typeface="Calibri" panose="020F0502020204030204" pitchFamily="34" charset="0"/>
          </a:endParaRPr>
        </a:p>
      </dgm:t>
    </dgm:pt>
    <dgm:pt modelId="{20525374-7037-4A5F-9A18-73AB5A23A3DE}" type="pres">
      <dgm:prSet presAssocID="{9469C417-AC5E-40CA-B1D8-C80F08003724}" presName="Name0" presStyleCnt="0">
        <dgm:presLayoutVars>
          <dgm:dir/>
          <dgm:resizeHandles val="exact"/>
        </dgm:presLayoutVars>
      </dgm:prSet>
      <dgm:spPr/>
    </dgm:pt>
    <dgm:pt modelId="{FBE7590D-8E7C-4A56-A09B-C99EE2BCD0D9}" type="pres">
      <dgm:prSet presAssocID="{CA85B287-4897-4FE2-90A5-D4573E7D2DC4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A9E1E1D9-5EB5-4504-A118-F85D900F70CE}" type="pres">
      <dgm:prSet presAssocID="{41E89125-7A63-48B7-AF07-47CFA092D135}" presName="sibTrans" presStyleLbl="sibTrans2D1" presStyleIdx="0" presStyleCnt="2"/>
      <dgm:spPr/>
      <dgm:t>
        <a:bodyPr/>
        <a:lstStyle/>
        <a:p>
          <a:endParaRPr lang="cs-CZ"/>
        </a:p>
      </dgm:t>
    </dgm:pt>
    <dgm:pt modelId="{0B8CAE97-75CE-45E7-8D2A-A6CF64BB5467}" type="pres">
      <dgm:prSet presAssocID="{41E89125-7A63-48B7-AF07-47CFA092D135}" presName="connectorText" presStyleLbl="sibTrans2D1" presStyleIdx="0" presStyleCnt="2"/>
      <dgm:spPr/>
      <dgm:t>
        <a:bodyPr/>
        <a:lstStyle/>
        <a:p>
          <a:endParaRPr lang="cs-CZ"/>
        </a:p>
      </dgm:t>
    </dgm:pt>
    <dgm:pt modelId="{08BE7C77-1315-4597-AC82-A6DB0D8A8F8F}" type="pres">
      <dgm:prSet presAssocID="{B67EFD15-6424-4DE3-91F2-948DA15C363C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FCB0E2BB-6C03-4D8B-9AAD-9ED944A08F91}" type="pres">
      <dgm:prSet presAssocID="{CDFC1026-C72C-4225-9044-F13B9D0548C8}" presName="sibTrans" presStyleLbl="sibTrans2D1" presStyleIdx="1" presStyleCnt="2"/>
      <dgm:spPr/>
      <dgm:t>
        <a:bodyPr/>
        <a:lstStyle/>
        <a:p>
          <a:endParaRPr lang="cs-CZ"/>
        </a:p>
      </dgm:t>
    </dgm:pt>
    <dgm:pt modelId="{78573847-AD70-42D0-902D-F9A3F77996C0}" type="pres">
      <dgm:prSet presAssocID="{CDFC1026-C72C-4225-9044-F13B9D0548C8}" presName="connectorText" presStyleLbl="sibTrans2D1" presStyleIdx="1" presStyleCnt="2"/>
      <dgm:spPr/>
      <dgm:t>
        <a:bodyPr/>
        <a:lstStyle/>
        <a:p>
          <a:endParaRPr lang="cs-CZ"/>
        </a:p>
      </dgm:t>
    </dgm:pt>
    <dgm:pt modelId="{306A6B00-7644-4058-83D6-7F447743CB29}" type="pres">
      <dgm:prSet presAssocID="{B8BB5942-FDE4-4F4C-80F0-6244753F0D68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B6FBFE14-4747-4779-A6E6-68BD8CCF9713}" type="presOf" srcId="{B8BB5942-FDE4-4F4C-80F0-6244753F0D68}" destId="{306A6B00-7644-4058-83D6-7F447743CB29}" srcOrd="0" destOrd="0" presId="urn:microsoft.com/office/officeart/2005/8/layout/process1"/>
    <dgm:cxn modelId="{47045F95-0D16-4A5C-B084-8D3D92767B03}" type="presOf" srcId="{CDFC1026-C72C-4225-9044-F13B9D0548C8}" destId="{FCB0E2BB-6C03-4D8B-9AAD-9ED944A08F91}" srcOrd="0" destOrd="0" presId="urn:microsoft.com/office/officeart/2005/8/layout/process1"/>
    <dgm:cxn modelId="{D3A40A77-B3BA-43EF-A814-11656C8F65C9}" srcId="{9469C417-AC5E-40CA-B1D8-C80F08003724}" destId="{CA85B287-4897-4FE2-90A5-D4573E7D2DC4}" srcOrd="0" destOrd="0" parTransId="{DD8F42FC-60C0-4F6D-BAA2-B4FEBD57A5E9}" sibTransId="{41E89125-7A63-48B7-AF07-47CFA092D135}"/>
    <dgm:cxn modelId="{1B67472D-E6D9-4D48-9D28-005B3F7F1151}" type="presOf" srcId="{9469C417-AC5E-40CA-B1D8-C80F08003724}" destId="{20525374-7037-4A5F-9A18-73AB5A23A3DE}" srcOrd="0" destOrd="0" presId="urn:microsoft.com/office/officeart/2005/8/layout/process1"/>
    <dgm:cxn modelId="{C095FD57-29DE-4037-BBCE-AE26C6539FFD}" srcId="{9469C417-AC5E-40CA-B1D8-C80F08003724}" destId="{B8BB5942-FDE4-4F4C-80F0-6244753F0D68}" srcOrd="2" destOrd="0" parTransId="{C36663BE-2A85-4950-A6D6-9FD7A76C46B8}" sibTransId="{50B21944-DC56-4005-A2EF-A98E11DDC5EB}"/>
    <dgm:cxn modelId="{CA791116-F3F8-44D9-B478-2D18BB523F2C}" type="presOf" srcId="{CA85B287-4897-4FE2-90A5-D4573E7D2DC4}" destId="{FBE7590D-8E7C-4A56-A09B-C99EE2BCD0D9}" srcOrd="0" destOrd="0" presId="urn:microsoft.com/office/officeart/2005/8/layout/process1"/>
    <dgm:cxn modelId="{BCE1D91B-6A55-4004-A22B-F859239CD2DC}" srcId="{9469C417-AC5E-40CA-B1D8-C80F08003724}" destId="{B67EFD15-6424-4DE3-91F2-948DA15C363C}" srcOrd="1" destOrd="0" parTransId="{BD865F08-CC81-4F86-8C02-E5BDB0FEF9C6}" sibTransId="{CDFC1026-C72C-4225-9044-F13B9D0548C8}"/>
    <dgm:cxn modelId="{D0A31150-0DE9-46A1-8149-D2EB8316F337}" type="presOf" srcId="{41E89125-7A63-48B7-AF07-47CFA092D135}" destId="{A9E1E1D9-5EB5-4504-A118-F85D900F70CE}" srcOrd="0" destOrd="0" presId="urn:microsoft.com/office/officeart/2005/8/layout/process1"/>
    <dgm:cxn modelId="{00277FD5-B30C-48E3-A7D9-080AACBF64C0}" type="presOf" srcId="{41E89125-7A63-48B7-AF07-47CFA092D135}" destId="{0B8CAE97-75CE-45E7-8D2A-A6CF64BB5467}" srcOrd="1" destOrd="0" presId="urn:microsoft.com/office/officeart/2005/8/layout/process1"/>
    <dgm:cxn modelId="{253B6931-29CB-404A-B373-F83DFB2DAADC}" type="presOf" srcId="{CDFC1026-C72C-4225-9044-F13B9D0548C8}" destId="{78573847-AD70-42D0-902D-F9A3F77996C0}" srcOrd="1" destOrd="0" presId="urn:microsoft.com/office/officeart/2005/8/layout/process1"/>
    <dgm:cxn modelId="{ECFD4A49-870F-409F-9222-B91E7C06561B}" type="presOf" srcId="{B67EFD15-6424-4DE3-91F2-948DA15C363C}" destId="{08BE7C77-1315-4597-AC82-A6DB0D8A8F8F}" srcOrd="0" destOrd="0" presId="urn:microsoft.com/office/officeart/2005/8/layout/process1"/>
    <dgm:cxn modelId="{F903B15C-1B6B-4AE9-B591-F8EDF4079EA6}" type="presParOf" srcId="{20525374-7037-4A5F-9A18-73AB5A23A3DE}" destId="{FBE7590D-8E7C-4A56-A09B-C99EE2BCD0D9}" srcOrd="0" destOrd="0" presId="urn:microsoft.com/office/officeart/2005/8/layout/process1"/>
    <dgm:cxn modelId="{0130D5FB-F3F8-409C-8B56-6CEE56E282B6}" type="presParOf" srcId="{20525374-7037-4A5F-9A18-73AB5A23A3DE}" destId="{A9E1E1D9-5EB5-4504-A118-F85D900F70CE}" srcOrd="1" destOrd="0" presId="urn:microsoft.com/office/officeart/2005/8/layout/process1"/>
    <dgm:cxn modelId="{7776E21C-2071-4254-B435-C24449D97CFD}" type="presParOf" srcId="{A9E1E1D9-5EB5-4504-A118-F85D900F70CE}" destId="{0B8CAE97-75CE-45E7-8D2A-A6CF64BB5467}" srcOrd="0" destOrd="0" presId="urn:microsoft.com/office/officeart/2005/8/layout/process1"/>
    <dgm:cxn modelId="{8697390A-83FE-4616-9005-82794ED644D8}" type="presParOf" srcId="{20525374-7037-4A5F-9A18-73AB5A23A3DE}" destId="{08BE7C77-1315-4597-AC82-A6DB0D8A8F8F}" srcOrd="2" destOrd="0" presId="urn:microsoft.com/office/officeart/2005/8/layout/process1"/>
    <dgm:cxn modelId="{AD6FD928-D5EC-425E-A7B7-6C3CFB997165}" type="presParOf" srcId="{20525374-7037-4A5F-9A18-73AB5A23A3DE}" destId="{FCB0E2BB-6C03-4D8B-9AAD-9ED944A08F91}" srcOrd="3" destOrd="0" presId="urn:microsoft.com/office/officeart/2005/8/layout/process1"/>
    <dgm:cxn modelId="{5F5BCAE1-C20F-48DA-9310-08FA1BD49CE4}" type="presParOf" srcId="{FCB0E2BB-6C03-4D8B-9AAD-9ED944A08F91}" destId="{78573847-AD70-42D0-902D-F9A3F77996C0}" srcOrd="0" destOrd="0" presId="urn:microsoft.com/office/officeart/2005/8/layout/process1"/>
    <dgm:cxn modelId="{640EF7A2-A6E4-4BDF-98F3-9951160C39C9}" type="presParOf" srcId="{20525374-7037-4A5F-9A18-73AB5A23A3DE}" destId="{306A6B00-7644-4058-83D6-7F447743CB29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E7590D-8E7C-4A56-A09B-C99EE2BCD0D9}">
      <dsp:nvSpPr>
        <dsp:cNvPr id="0" name=""/>
        <dsp:cNvSpPr/>
      </dsp:nvSpPr>
      <dsp:spPr>
        <a:xfrm>
          <a:off x="4782" y="1749"/>
          <a:ext cx="1429291" cy="1219364"/>
        </a:xfrm>
        <a:prstGeom prst="roundRect">
          <a:avLst>
            <a:gd name="adj" fmla="val 10000"/>
          </a:avLst>
        </a:prstGeom>
        <a:solidFill>
          <a:srgbClr val="01438A"/>
        </a:solidFill>
        <a:ln w="25400" cap="flat" cmpd="sng" algn="ctr">
          <a:solidFill>
            <a:srgbClr val="01438A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800" kern="1200" dirty="0">
              <a:solidFill>
                <a:schemeClr val="bg1"/>
              </a:solidFill>
              <a:latin typeface="Calibri" panose="020F0502020204030204" pitchFamily="34" charset="0"/>
            </a:rPr>
            <a:t>kvalitnější informace o pohybu obyvatel</a:t>
          </a:r>
        </a:p>
      </dsp:txBody>
      <dsp:txXfrm>
        <a:off x="40496" y="37463"/>
        <a:ext cx="1357863" cy="1147936"/>
      </dsp:txXfrm>
    </dsp:sp>
    <dsp:sp modelId="{A9E1E1D9-5EB5-4504-A118-F85D900F70CE}">
      <dsp:nvSpPr>
        <dsp:cNvPr id="0" name=""/>
        <dsp:cNvSpPr/>
      </dsp:nvSpPr>
      <dsp:spPr>
        <a:xfrm>
          <a:off x="1577003" y="434199"/>
          <a:ext cx="303009" cy="354464"/>
        </a:xfrm>
        <a:prstGeom prst="rightArrow">
          <a:avLst>
            <a:gd name="adj1" fmla="val 60000"/>
            <a:gd name="adj2" fmla="val 50000"/>
          </a:avLst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1400" kern="1200">
            <a:latin typeface="Calibri" panose="020F0502020204030204" pitchFamily="34" charset="0"/>
          </a:endParaRPr>
        </a:p>
      </dsp:txBody>
      <dsp:txXfrm>
        <a:off x="1577003" y="505092"/>
        <a:ext cx="212106" cy="212678"/>
      </dsp:txXfrm>
    </dsp:sp>
    <dsp:sp modelId="{08BE7C77-1315-4597-AC82-A6DB0D8A8F8F}">
      <dsp:nvSpPr>
        <dsp:cNvPr id="0" name=""/>
        <dsp:cNvSpPr/>
      </dsp:nvSpPr>
      <dsp:spPr>
        <a:xfrm>
          <a:off x="2005790" y="1749"/>
          <a:ext cx="1429291" cy="1219364"/>
        </a:xfrm>
        <a:prstGeom prst="roundRect">
          <a:avLst>
            <a:gd name="adj" fmla="val 10000"/>
          </a:avLst>
        </a:prstGeom>
        <a:solidFill>
          <a:srgbClr val="01438A"/>
        </a:solidFill>
        <a:ln w="25400" cap="flat" cmpd="sng" algn="ctr">
          <a:solidFill>
            <a:srgbClr val="01438A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800" kern="1200" dirty="0">
              <a:solidFill>
                <a:schemeClr val="bg1"/>
              </a:solidFill>
              <a:latin typeface="Calibri" panose="020F0502020204030204" pitchFamily="34" charset="0"/>
            </a:rPr>
            <a:t>lepší projektování veřejné dopravy</a:t>
          </a:r>
        </a:p>
      </dsp:txBody>
      <dsp:txXfrm>
        <a:off x="2041504" y="37463"/>
        <a:ext cx="1357863" cy="1147936"/>
      </dsp:txXfrm>
    </dsp:sp>
    <dsp:sp modelId="{FCB0E2BB-6C03-4D8B-9AAD-9ED944A08F91}">
      <dsp:nvSpPr>
        <dsp:cNvPr id="0" name=""/>
        <dsp:cNvSpPr/>
      </dsp:nvSpPr>
      <dsp:spPr>
        <a:xfrm>
          <a:off x="3578011" y="434199"/>
          <a:ext cx="303009" cy="354464"/>
        </a:xfrm>
        <a:prstGeom prst="rightArrow">
          <a:avLst>
            <a:gd name="adj1" fmla="val 60000"/>
            <a:gd name="adj2" fmla="val 50000"/>
          </a:avLst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1400" kern="1200">
            <a:latin typeface="Calibri" panose="020F0502020204030204" pitchFamily="34" charset="0"/>
          </a:endParaRPr>
        </a:p>
      </dsp:txBody>
      <dsp:txXfrm>
        <a:off x="3578011" y="505092"/>
        <a:ext cx="212106" cy="212678"/>
      </dsp:txXfrm>
    </dsp:sp>
    <dsp:sp modelId="{306A6B00-7644-4058-83D6-7F447743CB29}">
      <dsp:nvSpPr>
        <dsp:cNvPr id="0" name=""/>
        <dsp:cNvSpPr/>
      </dsp:nvSpPr>
      <dsp:spPr>
        <a:xfrm>
          <a:off x="4006799" y="1749"/>
          <a:ext cx="1429291" cy="1219364"/>
        </a:xfrm>
        <a:prstGeom prst="roundRect">
          <a:avLst>
            <a:gd name="adj" fmla="val 10000"/>
          </a:avLst>
        </a:prstGeom>
        <a:solidFill>
          <a:srgbClr val="01438A"/>
        </a:solidFill>
        <a:ln w="25400" cap="flat" cmpd="sng" algn="ctr">
          <a:solidFill>
            <a:srgbClr val="01438A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800" kern="1200" dirty="0">
              <a:solidFill>
                <a:schemeClr val="bg1"/>
              </a:solidFill>
              <a:latin typeface="Calibri" panose="020F0502020204030204" pitchFamily="34" charset="0"/>
            </a:rPr>
            <a:t>více spokojených cestujících</a:t>
          </a:r>
        </a:p>
      </dsp:txBody>
      <dsp:txXfrm>
        <a:off x="4042513" y="37463"/>
        <a:ext cx="1357863" cy="114793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191515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77838" y="619125"/>
            <a:ext cx="5784850" cy="43402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sp>
      <p:sp>
        <p:nvSpPr>
          <p:cNvPr id="5123" name="Rectangle 3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545847" y="5300008"/>
            <a:ext cx="5740027" cy="123110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cs-CZ" noProof="0" smtClean="0"/>
              <a:t>Click to edit Master text styles</a:t>
            </a:r>
          </a:p>
          <a:p>
            <a:pPr lvl="0"/>
            <a:r>
              <a:rPr lang="en-US" altLang="cs-CZ" noProof="0" smtClean="0"/>
              <a:t>Second level</a:t>
            </a:r>
          </a:p>
          <a:p>
            <a:pPr lvl="0"/>
            <a:r>
              <a:rPr lang="en-US" altLang="cs-CZ" noProof="0" smtClean="0"/>
              <a:t>Third level</a:t>
            </a:r>
          </a:p>
          <a:p>
            <a:pPr lvl="0"/>
            <a:r>
              <a:rPr lang="en-US" altLang="cs-CZ" noProof="0" smtClean="0"/>
              <a:t>Fourth level</a:t>
            </a:r>
          </a:p>
          <a:p>
            <a:pPr lvl="0"/>
            <a:r>
              <a:rPr lang="en-US" altLang="cs-CZ" noProof="0" smtClean="0"/>
              <a:t>Fifth level</a:t>
            </a:r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6010591" y="9489206"/>
            <a:ext cx="534834" cy="18303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algn="r" defTabSz="912361" eaLnBrk="1" hangingPunct="1">
              <a:defRPr sz="1200">
                <a:cs typeface="+mn-cs"/>
              </a:defRPr>
            </a:lvl1pPr>
          </a:lstStyle>
          <a:p>
            <a:pPr>
              <a:defRPr/>
            </a:pPr>
            <a:fld id="{3FAECB33-A450-474C-8FFE-BD49A998AE0E}" type="slidenum">
              <a:rPr lang="en-US" altLang="cs-CZ"/>
              <a:pPr>
                <a:defRPr/>
              </a:pPr>
              <a:t>‹#›</a:t>
            </a:fld>
            <a:endParaRPr lang="en-US" altLang="cs-CZ" dirty="0"/>
          </a:p>
        </p:txBody>
      </p:sp>
      <p:sp>
        <p:nvSpPr>
          <p:cNvPr id="5128" name="doc id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6545360" y="108835"/>
            <a:ext cx="65" cy="12311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algn="r" defTabSz="912361" eaLnBrk="1" hangingPunct="1">
              <a:defRPr sz="800" dirty="0">
                <a:cs typeface="+mn-cs"/>
              </a:defRPr>
            </a:lvl1pPr>
          </a:lstStyle>
          <a:p>
            <a:pPr>
              <a:defRPr/>
            </a:pPr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2352430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895350" rtl="0" eaLnBrk="0" fontAlgn="base" hangingPunct="0">
      <a:spcBef>
        <a:spcPct val="0"/>
      </a:spcBef>
      <a:spcAft>
        <a:spcPct val="0"/>
      </a:spcAft>
      <a:buClr>
        <a:schemeClr val="tx2"/>
      </a:buClr>
      <a:defRPr sz="1600" kern="1200">
        <a:solidFill>
          <a:schemeClr val="tx1"/>
        </a:solidFill>
        <a:latin typeface="Arial" charset="0"/>
        <a:ea typeface="+mn-ea"/>
        <a:cs typeface="+mn-cs"/>
      </a:defRPr>
    </a:lvl1pPr>
    <a:lvl2pPr marL="742950" indent="-285750" algn="l" defTabSz="895350" rtl="0" eaLnBrk="0" fontAlgn="base" hangingPunct="0">
      <a:spcBef>
        <a:spcPct val="0"/>
      </a:spcBef>
      <a:spcAft>
        <a:spcPct val="0"/>
      </a:spcAft>
      <a:buClr>
        <a:schemeClr val="tx2"/>
      </a:buClr>
      <a:buSzPct val="120000"/>
      <a:buFont typeface="Arial" charset="0"/>
      <a:buChar char="▪"/>
      <a:defRPr sz="1600" kern="1200">
        <a:solidFill>
          <a:schemeClr val="tx1"/>
        </a:solidFill>
        <a:latin typeface="Arial" charset="0"/>
        <a:ea typeface="+mn-ea"/>
        <a:cs typeface="+mn-cs"/>
      </a:defRPr>
    </a:lvl2pPr>
    <a:lvl3pPr marL="1143000" indent="-228600" algn="l" defTabSz="895350" rtl="0" eaLnBrk="0" fontAlgn="base" hangingPunct="0">
      <a:spcBef>
        <a:spcPct val="0"/>
      </a:spcBef>
      <a:spcAft>
        <a:spcPct val="0"/>
      </a:spcAft>
      <a:buClr>
        <a:schemeClr val="tx2"/>
      </a:buClr>
      <a:buSzPct val="120000"/>
      <a:buFont typeface="Arial" charset="0"/>
      <a:buChar char="–"/>
      <a:defRPr sz="1600" kern="1200">
        <a:solidFill>
          <a:schemeClr val="tx1"/>
        </a:solidFill>
        <a:latin typeface="Arial" charset="0"/>
        <a:ea typeface="+mn-ea"/>
        <a:cs typeface="+mn-cs"/>
      </a:defRPr>
    </a:lvl3pPr>
    <a:lvl4pPr marL="1600200" indent="-228600" algn="l" defTabSz="895350" rtl="0" eaLnBrk="0" fontAlgn="base" hangingPunct="0">
      <a:spcBef>
        <a:spcPct val="0"/>
      </a:spcBef>
      <a:spcAft>
        <a:spcPct val="0"/>
      </a:spcAft>
      <a:buClr>
        <a:schemeClr val="tx2"/>
      </a:buClr>
      <a:buFont typeface="Arial" charset="0"/>
      <a:buChar char="▫"/>
      <a:defRPr sz="1600" kern="1200">
        <a:solidFill>
          <a:schemeClr val="tx1"/>
        </a:solidFill>
        <a:latin typeface="Arial" charset="0"/>
        <a:ea typeface="+mn-ea"/>
        <a:cs typeface="+mn-cs"/>
      </a:defRPr>
    </a:lvl4pPr>
    <a:lvl5pPr marL="2057400" indent="-228600" algn="l" defTabSz="895350" rtl="0" eaLnBrk="0" fontAlgn="base" hangingPunct="0">
      <a:spcBef>
        <a:spcPct val="0"/>
      </a:spcBef>
      <a:spcAft>
        <a:spcPct val="0"/>
      </a:spcAft>
      <a:buClr>
        <a:schemeClr val="tx2"/>
      </a:buClr>
      <a:buSzPct val="89000"/>
      <a:buFont typeface="Arial" charset="0"/>
      <a:buChar char="-"/>
      <a:defRPr sz="16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tags" Target="../tags/tag3.xml"/><Relationship Id="rId7" Type="http://schemas.openxmlformats.org/officeDocument/2006/relationships/oleObject" Target="../embeddings/oleObject1.bin"/><Relationship Id="rId2" Type="http://schemas.openxmlformats.org/officeDocument/2006/relationships/tags" Target="../tags/tag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jpeg"/><Relationship Id="rId5" Type="http://schemas.openxmlformats.org/officeDocument/2006/relationships/slideMaster" Target="../slideMasters/slideMaster1.xml"/><Relationship Id="rId10" Type="http://schemas.openxmlformats.org/officeDocument/2006/relationships/image" Target="../media/image4.png"/><Relationship Id="rId4" Type="http://schemas.openxmlformats.org/officeDocument/2006/relationships/tags" Target="../tags/tag4.xml"/><Relationship Id="rId9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6.xml"/><Relationship Id="rId7" Type="http://schemas.openxmlformats.org/officeDocument/2006/relationships/image" Target="../media/image6.png"/><Relationship Id="rId2" Type="http://schemas.openxmlformats.org/officeDocument/2006/relationships/tags" Target="../tags/tag5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.emf"/><Relationship Id="rId5" Type="http://schemas.openxmlformats.org/officeDocument/2006/relationships/oleObject" Target="../embeddings/oleObject2.bin"/><Relationship Id="rId4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3" Type="http://schemas.openxmlformats.org/officeDocument/2006/relationships/tags" Target="../tags/tag8.xml"/><Relationship Id="rId7" Type="http://schemas.openxmlformats.org/officeDocument/2006/relationships/oleObject" Target="../embeddings/oleObject3.bin"/><Relationship Id="rId2" Type="http://schemas.openxmlformats.org/officeDocument/2006/relationships/tags" Target="../tags/tag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.jpeg"/><Relationship Id="rId11" Type="http://schemas.openxmlformats.org/officeDocument/2006/relationships/image" Target="../media/image4.png"/><Relationship Id="rId5" Type="http://schemas.openxmlformats.org/officeDocument/2006/relationships/slideMaster" Target="../slideMasters/slideMaster1.xml"/><Relationship Id="rId10" Type="http://schemas.openxmlformats.org/officeDocument/2006/relationships/image" Target="../media/image3.png"/><Relationship Id="rId4" Type="http://schemas.openxmlformats.org/officeDocument/2006/relationships/tags" Target="../tags/tag9.xml"/><Relationship Id="rId9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938" y="0"/>
            <a:ext cx="8947150" cy="672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Volný tvar 4"/>
          <p:cNvSpPr/>
          <p:nvPr/>
        </p:nvSpPr>
        <p:spPr>
          <a:xfrm>
            <a:off x="0" y="0"/>
            <a:ext cx="8961438" cy="6721475"/>
          </a:xfrm>
          <a:custGeom>
            <a:avLst/>
            <a:gdLst>
              <a:gd name="connsiteX0" fmla="*/ 221228 w 8961438"/>
              <a:gd name="connsiteY0" fmla="*/ 144463 h 6721475"/>
              <a:gd name="connsiteX1" fmla="*/ 146050 w 8961438"/>
              <a:gd name="connsiteY1" fmla="*/ 219641 h 6721475"/>
              <a:gd name="connsiteX2" fmla="*/ 146050 w 8961438"/>
              <a:gd name="connsiteY2" fmla="*/ 6500247 h 6721475"/>
              <a:gd name="connsiteX3" fmla="*/ 221228 w 8961438"/>
              <a:gd name="connsiteY3" fmla="*/ 6575425 h 6721475"/>
              <a:gd name="connsiteX4" fmla="*/ 8740210 w 8961438"/>
              <a:gd name="connsiteY4" fmla="*/ 6575425 h 6721475"/>
              <a:gd name="connsiteX5" fmla="*/ 8815388 w 8961438"/>
              <a:gd name="connsiteY5" fmla="*/ 6500247 h 6721475"/>
              <a:gd name="connsiteX6" fmla="*/ 8815388 w 8961438"/>
              <a:gd name="connsiteY6" fmla="*/ 219641 h 6721475"/>
              <a:gd name="connsiteX7" fmla="*/ 8740210 w 8961438"/>
              <a:gd name="connsiteY7" fmla="*/ 144463 h 6721475"/>
              <a:gd name="connsiteX8" fmla="*/ 0 w 8961438"/>
              <a:gd name="connsiteY8" fmla="*/ 0 h 6721475"/>
              <a:gd name="connsiteX9" fmla="*/ 8961438 w 8961438"/>
              <a:gd name="connsiteY9" fmla="*/ 0 h 6721475"/>
              <a:gd name="connsiteX10" fmla="*/ 8961438 w 8961438"/>
              <a:gd name="connsiteY10" fmla="*/ 6721475 h 6721475"/>
              <a:gd name="connsiteX11" fmla="*/ 0 w 8961438"/>
              <a:gd name="connsiteY11" fmla="*/ 6721475 h 6721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961438" h="6721475">
                <a:moveTo>
                  <a:pt x="221228" y="144463"/>
                </a:moveTo>
                <a:cubicBezTo>
                  <a:pt x="179708" y="144463"/>
                  <a:pt x="146050" y="178121"/>
                  <a:pt x="146050" y="219641"/>
                </a:cubicBezTo>
                <a:lnTo>
                  <a:pt x="146050" y="6500247"/>
                </a:lnTo>
                <a:cubicBezTo>
                  <a:pt x="146050" y="6541767"/>
                  <a:pt x="179708" y="6575425"/>
                  <a:pt x="221228" y="6575425"/>
                </a:cubicBezTo>
                <a:lnTo>
                  <a:pt x="8740210" y="6575425"/>
                </a:lnTo>
                <a:cubicBezTo>
                  <a:pt x="8781730" y="6575425"/>
                  <a:pt x="8815388" y="6541767"/>
                  <a:pt x="8815388" y="6500247"/>
                </a:cubicBezTo>
                <a:lnTo>
                  <a:pt x="8815388" y="219641"/>
                </a:lnTo>
                <a:cubicBezTo>
                  <a:pt x="8815388" y="178121"/>
                  <a:pt x="8781730" y="144463"/>
                  <a:pt x="8740210" y="144463"/>
                </a:cubicBezTo>
                <a:close/>
                <a:moveTo>
                  <a:pt x="0" y="0"/>
                </a:moveTo>
                <a:lnTo>
                  <a:pt x="8961438" y="0"/>
                </a:lnTo>
                <a:lnTo>
                  <a:pt x="8961438" y="6721475"/>
                </a:lnTo>
                <a:lnTo>
                  <a:pt x="0" y="6721475"/>
                </a:lnTo>
                <a:close/>
              </a:path>
            </a:pathLst>
          </a:custGeom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cs-CZ" dirty="0">
              <a:solidFill>
                <a:schemeClr val="tx1"/>
              </a:solidFill>
            </a:endParaRPr>
          </a:p>
        </p:txBody>
      </p:sp>
      <p:graphicFrame>
        <p:nvGraphicFramePr>
          <p:cNvPr id="6" name="Object 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39" name="think-cell Slide" r:id="rId7" imgW="360" imgH="360" progId="">
                  <p:embed/>
                </p:oleObj>
              </mc:Choice>
              <mc:Fallback>
                <p:oleObj name="think-cell Slide" r:id="rId7" imgW="360" imgH="360" progId="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1134"/>
          <p:cNvSpPr>
            <a:spLocks noChangeArrowheads="1"/>
          </p:cNvSpPr>
          <p:nvPr>
            <p:custDataLst>
              <p:tags r:id="rId3"/>
            </p:custDataLst>
          </p:nvPr>
        </p:nvSpPr>
        <p:spPr bwMode="gray">
          <a:xfrm>
            <a:off x="2362200" y="525463"/>
            <a:ext cx="6070600" cy="1327150"/>
          </a:xfrm>
          <a:prstGeom prst="round2SameRect">
            <a:avLst>
              <a:gd name="adj1" fmla="val 6233"/>
              <a:gd name="adj2" fmla="val 0"/>
            </a:avLst>
          </a:pr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cs-CZ" dirty="0">
              <a:latin typeface="+mn-lt"/>
              <a:cs typeface="+mn-cs"/>
            </a:endParaRPr>
          </a:p>
        </p:txBody>
      </p:sp>
      <p:pic>
        <p:nvPicPr>
          <p:cNvPr id="8" name="Obrázek 13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31775" y="231775"/>
            <a:ext cx="277813" cy="625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1134"/>
          <p:cNvSpPr>
            <a:spLocks noChangeArrowheads="1"/>
          </p:cNvSpPr>
          <p:nvPr>
            <p:custDataLst>
              <p:tags r:id="rId4"/>
            </p:custDataLst>
          </p:nvPr>
        </p:nvSpPr>
        <p:spPr bwMode="gray">
          <a:xfrm flipV="1">
            <a:off x="2362200" y="1852613"/>
            <a:ext cx="6070600" cy="655637"/>
          </a:xfrm>
          <a:prstGeom prst="round2SameRect">
            <a:avLst>
              <a:gd name="adj1" fmla="val 6233"/>
              <a:gd name="adj2" fmla="val 0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cs-CZ" dirty="0">
              <a:latin typeface="+mn-lt"/>
              <a:cs typeface="+mn-cs"/>
            </a:endParaRPr>
          </a:p>
        </p:txBody>
      </p:sp>
      <p:sp>
        <p:nvSpPr>
          <p:cNvPr id="10" name="Volný tvar 9"/>
          <p:cNvSpPr/>
          <p:nvPr/>
        </p:nvSpPr>
        <p:spPr>
          <a:xfrm flipH="1">
            <a:off x="6994525" y="5813425"/>
            <a:ext cx="1820863" cy="908050"/>
          </a:xfrm>
          <a:custGeom>
            <a:avLst/>
            <a:gdLst>
              <a:gd name="connsiteX0" fmla="*/ 1725931 w 1820863"/>
              <a:gd name="connsiteY0" fmla="*/ 0 h 908049"/>
              <a:gd name="connsiteX1" fmla="*/ 0 w 1820863"/>
              <a:gd name="connsiteY1" fmla="*/ 0 h 908049"/>
              <a:gd name="connsiteX2" fmla="*/ 0 w 1820863"/>
              <a:gd name="connsiteY2" fmla="*/ 908049 h 908049"/>
              <a:gd name="connsiteX3" fmla="*/ 1820863 w 1820863"/>
              <a:gd name="connsiteY3" fmla="*/ 908049 h 908049"/>
              <a:gd name="connsiteX4" fmla="*/ 1820863 w 1820863"/>
              <a:gd name="connsiteY4" fmla="*/ 94932 h 908049"/>
              <a:gd name="connsiteX5" fmla="*/ 1725931 w 1820863"/>
              <a:gd name="connsiteY5" fmla="*/ 0 h 908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20863" h="908049">
                <a:moveTo>
                  <a:pt x="1725931" y="0"/>
                </a:moveTo>
                <a:lnTo>
                  <a:pt x="0" y="0"/>
                </a:lnTo>
                <a:lnTo>
                  <a:pt x="0" y="908049"/>
                </a:lnTo>
                <a:lnTo>
                  <a:pt x="1820863" y="908049"/>
                </a:lnTo>
                <a:lnTo>
                  <a:pt x="1820863" y="94932"/>
                </a:lnTo>
                <a:cubicBezTo>
                  <a:pt x="1820863" y="42503"/>
                  <a:pt x="1778360" y="0"/>
                  <a:pt x="172593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anchor="ctr"/>
          <a:lstStyle/>
          <a:p>
            <a:pPr>
              <a:defRPr/>
            </a:pPr>
            <a:endParaRPr lang="cs-CZ" dirty="0">
              <a:cs typeface="+mn-cs"/>
            </a:endParaRPr>
          </a:p>
        </p:txBody>
      </p:sp>
      <p:pic>
        <p:nvPicPr>
          <p:cNvPr id="11" name="Obrázek 20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150100" y="5956300"/>
            <a:ext cx="1509713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4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2615112" y="749051"/>
            <a:ext cx="5564777" cy="615553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>
              <a:defRPr sz="4000" b="1" baseline="0">
                <a:solidFill>
                  <a:schemeClr val="tx2"/>
                </a:solidFill>
                <a:latin typeface="+mj-lt"/>
                <a:ea typeface="+mj-ea"/>
              </a:defRPr>
            </a:lvl1pPr>
          </a:lstStyle>
          <a:p>
            <a:pPr lvl="0"/>
            <a:r>
              <a:rPr lang="cs-CZ" noProof="0" smtClean="0"/>
              <a:t>Kliknutím lze upravit styl.</a:t>
            </a:r>
            <a:endParaRPr lang="cs-CZ" noProof="0" dirty="0" smtClean="0"/>
          </a:p>
        </p:txBody>
      </p:sp>
      <p:sp>
        <p:nvSpPr>
          <p:cNvPr id="21" name="Content Placeholder 20"/>
          <p:cNvSpPr>
            <a:spLocks noGrp="1"/>
          </p:cNvSpPr>
          <p:nvPr>
            <p:ph sz="quarter" idx="10"/>
          </p:nvPr>
        </p:nvSpPr>
        <p:spPr>
          <a:xfrm>
            <a:off x="2596121" y="1995826"/>
            <a:ext cx="5583768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 smtClean="0"/>
              <a:t>Kliknutím lze upravit styly předlohy textu.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dnadpi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aoblený obdélník 3"/>
          <p:cNvSpPr/>
          <p:nvPr/>
        </p:nvSpPr>
        <p:spPr>
          <a:xfrm>
            <a:off x="146050" y="119063"/>
            <a:ext cx="8669338" cy="6430962"/>
          </a:xfrm>
          <a:prstGeom prst="roundRect">
            <a:avLst>
              <a:gd name="adj" fmla="val 1169"/>
            </a:avLst>
          </a:prstGeom>
          <a:solidFill>
            <a:schemeClr val="tx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>
              <a:solidFill>
                <a:schemeClr val="tx1"/>
              </a:solidFill>
            </a:endParaRPr>
          </a:p>
        </p:txBody>
      </p:sp>
      <p:graphicFrame>
        <p:nvGraphicFramePr>
          <p:cNvPr id="5" name="Object 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63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" name="ACET" hidden="1"/>
          <p:cNvGrpSpPr>
            <a:grpSpLocks/>
          </p:cNvGrpSpPr>
          <p:nvPr/>
        </p:nvGrpSpPr>
        <p:grpSpPr bwMode="auto">
          <a:xfrm>
            <a:off x="1452563" y="1127125"/>
            <a:ext cx="4264025" cy="508000"/>
            <a:chOff x="915" y="710"/>
            <a:chExt cx="2686" cy="320"/>
          </a:xfrm>
        </p:grpSpPr>
        <p:cxnSp>
          <p:nvCxnSpPr>
            <p:cNvPr id="7" name="AutoShape 249"/>
            <p:cNvCxnSpPr>
              <a:cxnSpLocks noChangeShapeType="1"/>
            </p:cNvCxnSpPr>
            <p:nvPr/>
          </p:nvCxnSpPr>
          <p:spPr bwMode="auto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</p:spPr>
        </p:cxnSp>
        <p:sp>
          <p:nvSpPr>
            <p:cNvPr id="8" name="AutoShape 250"/>
            <p:cNvSpPr>
              <a:spLocks noChangeArrowheads="1"/>
            </p:cNvSpPr>
            <p:nvPr/>
          </p:nvSpPr>
          <p:spPr bwMode="auto">
            <a:xfrm>
              <a:off x="915" y="710"/>
              <a:ext cx="2686" cy="320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/>
          </p:spPr>
          <p:txBody>
            <a:bodyPr lIns="0" tIns="0" rIns="0" bIns="18288" anchor="b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en-US" altLang="cs-CZ" b="1" dirty="0" smtClean="0">
                  <a:latin typeface="Alwyn New Lt" panose="020B0303000000020004" pitchFamily="34" charset="0"/>
                  <a:cs typeface="+mn-cs"/>
                </a:rPr>
                <a:t>Title</a:t>
              </a:r>
            </a:p>
            <a:p>
              <a:pPr>
                <a:defRPr/>
              </a:pPr>
              <a:r>
                <a:rPr lang="en-US" altLang="cs-CZ" dirty="0" smtClean="0">
                  <a:solidFill>
                    <a:srgbClr val="808080"/>
                  </a:solidFill>
                  <a:latin typeface="Alwyn New Lt" panose="020B0303000000020004" pitchFamily="34" charset="0"/>
                  <a:cs typeface="+mn-cs"/>
                </a:rPr>
                <a:t>Unit of measure</a:t>
              </a:r>
            </a:p>
          </p:txBody>
        </p:sp>
      </p:grpSp>
      <p:pic>
        <p:nvPicPr>
          <p:cNvPr id="9" name="Obrázek 9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31775" y="231775"/>
            <a:ext cx="277813" cy="625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Slide Number"/>
          <p:cNvSpPr txBox="1">
            <a:spLocks/>
          </p:cNvSpPr>
          <p:nvPr/>
        </p:nvSpPr>
        <p:spPr>
          <a:xfrm>
            <a:off x="8558213" y="6313488"/>
            <a:ext cx="149225" cy="152400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defRPr/>
            </a:pPr>
            <a:fld id="{0D1752B2-76C0-445D-BFED-40C07488AB28}" type="slidenum">
              <a:rPr lang="cs-CZ" altLang="cs-CZ" sz="1000" smtClean="0">
                <a:latin typeface="Calibri" pitchFamily="34" charset="0"/>
                <a:cs typeface="+mn-cs"/>
              </a:rPr>
              <a:pPr algn="r">
                <a:defRPr/>
              </a:pPr>
              <a:t>‹#›</a:t>
            </a:fld>
            <a:endParaRPr lang="cs-CZ" altLang="cs-CZ" sz="1000" dirty="0" smtClean="0">
              <a:latin typeface="Calibri" pitchFamily="34" charset="0"/>
              <a:cs typeface="+mn-cs"/>
            </a:endParaRPr>
          </a:p>
        </p:txBody>
      </p:sp>
      <p:sp>
        <p:nvSpPr>
          <p:cNvPr id="11" name="Rectangle 1134"/>
          <p:cNvSpPr>
            <a:spLocks noChangeArrowheads="1"/>
          </p:cNvSpPr>
          <p:nvPr>
            <p:custDataLst>
              <p:tags r:id="rId3"/>
            </p:custDataLst>
          </p:nvPr>
        </p:nvSpPr>
        <p:spPr bwMode="gray">
          <a:xfrm>
            <a:off x="698500" y="231775"/>
            <a:ext cx="7956550" cy="671513"/>
          </a:xfrm>
          <a:prstGeom prst="roundRect">
            <a:avLst>
              <a:gd name="adj" fmla="val 12648"/>
            </a:avLst>
          </a:pr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cs-CZ" dirty="0">
              <a:latin typeface="+mn-lt"/>
              <a:cs typeface="+mn-cs"/>
            </a:endParaRPr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0"/>
          </p:nvPr>
        </p:nvSpPr>
        <p:spPr>
          <a:xfrm>
            <a:off x="813252" y="992124"/>
            <a:ext cx="7727498" cy="369332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sz="24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cs-CZ" noProof="0" smtClean="0"/>
              <a:t>Kliknutím lze upravit styly předlohy textu.</a:t>
            </a:r>
          </a:p>
        </p:txBody>
      </p:sp>
      <p:sp>
        <p:nvSpPr>
          <p:cNvPr id="12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812800" y="290532"/>
            <a:ext cx="7727950" cy="553998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>
              <a:defRPr sz="3600" b="1" baseline="0">
                <a:solidFill>
                  <a:schemeClr val="tx2"/>
                </a:solidFill>
                <a:latin typeface="+mj-lt"/>
                <a:ea typeface="+mj-ea"/>
              </a:defRPr>
            </a:lvl1pPr>
          </a:lstStyle>
          <a:p>
            <a:pPr lvl="0"/>
            <a:r>
              <a:rPr lang="cs-CZ" noProof="0" smtClean="0"/>
              <a:t>Kliknutím lze upravit styl.</a:t>
            </a:r>
            <a:endParaRPr lang="cs-CZ" noProof="0" dirty="0" smtClean="0"/>
          </a:p>
        </p:txBody>
      </p:sp>
    </p:spTree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ěkovný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938" y="0"/>
            <a:ext cx="8947150" cy="672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Volný tvar 4"/>
          <p:cNvSpPr/>
          <p:nvPr/>
        </p:nvSpPr>
        <p:spPr>
          <a:xfrm>
            <a:off x="0" y="0"/>
            <a:ext cx="8961438" cy="6721475"/>
          </a:xfrm>
          <a:custGeom>
            <a:avLst/>
            <a:gdLst>
              <a:gd name="connsiteX0" fmla="*/ 221228 w 8961438"/>
              <a:gd name="connsiteY0" fmla="*/ 144463 h 6721475"/>
              <a:gd name="connsiteX1" fmla="*/ 146050 w 8961438"/>
              <a:gd name="connsiteY1" fmla="*/ 219641 h 6721475"/>
              <a:gd name="connsiteX2" fmla="*/ 146050 w 8961438"/>
              <a:gd name="connsiteY2" fmla="*/ 6500247 h 6721475"/>
              <a:gd name="connsiteX3" fmla="*/ 221228 w 8961438"/>
              <a:gd name="connsiteY3" fmla="*/ 6575425 h 6721475"/>
              <a:gd name="connsiteX4" fmla="*/ 8740210 w 8961438"/>
              <a:gd name="connsiteY4" fmla="*/ 6575425 h 6721475"/>
              <a:gd name="connsiteX5" fmla="*/ 8815388 w 8961438"/>
              <a:gd name="connsiteY5" fmla="*/ 6500247 h 6721475"/>
              <a:gd name="connsiteX6" fmla="*/ 8815388 w 8961438"/>
              <a:gd name="connsiteY6" fmla="*/ 219641 h 6721475"/>
              <a:gd name="connsiteX7" fmla="*/ 8740210 w 8961438"/>
              <a:gd name="connsiteY7" fmla="*/ 144463 h 6721475"/>
              <a:gd name="connsiteX8" fmla="*/ 0 w 8961438"/>
              <a:gd name="connsiteY8" fmla="*/ 0 h 6721475"/>
              <a:gd name="connsiteX9" fmla="*/ 8961438 w 8961438"/>
              <a:gd name="connsiteY9" fmla="*/ 0 h 6721475"/>
              <a:gd name="connsiteX10" fmla="*/ 8961438 w 8961438"/>
              <a:gd name="connsiteY10" fmla="*/ 6721475 h 6721475"/>
              <a:gd name="connsiteX11" fmla="*/ 0 w 8961438"/>
              <a:gd name="connsiteY11" fmla="*/ 6721475 h 6721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961438" h="6721475">
                <a:moveTo>
                  <a:pt x="221228" y="144463"/>
                </a:moveTo>
                <a:cubicBezTo>
                  <a:pt x="179708" y="144463"/>
                  <a:pt x="146050" y="178121"/>
                  <a:pt x="146050" y="219641"/>
                </a:cubicBezTo>
                <a:lnTo>
                  <a:pt x="146050" y="6500247"/>
                </a:lnTo>
                <a:cubicBezTo>
                  <a:pt x="146050" y="6541767"/>
                  <a:pt x="179708" y="6575425"/>
                  <a:pt x="221228" y="6575425"/>
                </a:cubicBezTo>
                <a:lnTo>
                  <a:pt x="8740210" y="6575425"/>
                </a:lnTo>
                <a:cubicBezTo>
                  <a:pt x="8781730" y="6575425"/>
                  <a:pt x="8815388" y="6541767"/>
                  <a:pt x="8815388" y="6500247"/>
                </a:cubicBezTo>
                <a:lnTo>
                  <a:pt x="8815388" y="219641"/>
                </a:lnTo>
                <a:cubicBezTo>
                  <a:pt x="8815388" y="178121"/>
                  <a:pt x="8781730" y="144463"/>
                  <a:pt x="8740210" y="144463"/>
                </a:cubicBezTo>
                <a:close/>
                <a:moveTo>
                  <a:pt x="0" y="0"/>
                </a:moveTo>
                <a:lnTo>
                  <a:pt x="8961438" y="0"/>
                </a:lnTo>
                <a:lnTo>
                  <a:pt x="8961438" y="6721475"/>
                </a:lnTo>
                <a:lnTo>
                  <a:pt x="0" y="6721475"/>
                </a:lnTo>
                <a:close/>
              </a:path>
            </a:pathLst>
          </a:custGeom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cs-CZ" dirty="0">
              <a:solidFill>
                <a:schemeClr val="tx1"/>
              </a:solidFill>
            </a:endParaRPr>
          </a:p>
        </p:txBody>
      </p:sp>
      <p:graphicFrame>
        <p:nvGraphicFramePr>
          <p:cNvPr id="6" name="Object 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87" name="think-cell Slide" r:id="rId7" imgW="360" imgH="360" progId="">
                  <p:embed/>
                </p:oleObj>
              </mc:Choice>
              <mc:Fallback>
                <p:oleObj name="think-cell Slide" r:id="rId7" imgW="360" imgH="360" progId="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" name="ACET" hidden="1"/>
          <p:cNvGrpSpPr>
            <a:grpSpLocks/>
          </p:cNvGrpSpPr>
          <p:nvPr/>
        </p:nvGrpSpPr>
        <p:grpSpPr bwMode="auto">
          <a:xfrm>
            <a:off x="1452563" y="1127125"/>
            <a:ext cx="4264025" cy="508000"/>
            <a:chOff x="915" y="710"/>
            <a:chExt cx="2686" cy="320"/>
          </a:xfrm>
        </p:grpSpPr>
        <p:cxnSp>
          <p:nvCxnSpPr>
            <p:cNvPr id="8" name="AutoShape 249"/>
            <p:cNvCxnSpPr>
              <a:cxnSpLocks noChangeShapeType="1"/>
            </p:cNvCxnSpPr>
            <p:nvPr/>
          </p:nvCxnSpPr>
          <p:spPr bwMode="auto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</p:spPr>
        </p:cxnSp>
        <p:sp>
          <p:nvSpPr>
            <p:cNvPr id="9" name="AutoShape 250"/>
            <p:cNvSpPr>
              <a:spLocks noChangeArrowheads="1"/>
            </p:cNvSpPr>
            <p:nvPr/>
          </p:nvSpPr>
          <p:spPr bwMode="auto">
            <a:xfrm>
              <a:off x="915" y="710"/>
              <a:ext cx="2686" cy="320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/>
          </p:spPr>
          <p:txBody>
            <a:bodyPr lIns="0" tIns="0" rIns="0" bIns="18288" anchor="b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en-US" altLang="cs-CZ" b="1" dirty="0" smtClean="0">
                  <a:latin typeface="Alwyn New Lt" panose="020B0303000000020004" pitchFamily="34" charset="0"/>
                  <a:cs typeface="+mn-cs"/>
                </a:rPr>
                <a:t>Title</a:t>
              </a:r>
            </a:p>
            <a:p>
              <a:pPr>
                <a:defRPr/>
              </a:pPr>
              <a:r>
                <a:rPr lang="en-US" altLang="cs-CZ" dirty="0" smtClean="0">
                  <a:solidFill>
                    <a:srgbClr val="808080"/>
                  </a:solidFill>
                  <a:latin typeface="Alwyn New Lt" panose="020B0303000000020004" pitchFamily="34" charset="0"/>
                  <a:cs typeface="+mn-cs"/>
                </a:rPr>
                <a:t>Unit of measure</a:t>
              </a:r>
            </a:p>
          </p:txBody>
        </p:sp>
      </p:grpSp>
      <p:pic>
        <p:nvPicPr>
          <p:cNvPr id="10" name="Obrázek 14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31775" y="231775"/>
            <a:ext cx="277813" cy="625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Volný tvar 10"/>
          <p:cNvSpPr>
            <a:spLocks noChangeArrowheads="1"/>
          </p:cNvSpPr>
          <p:nvPr>
            <p:custDataLst>
              <p:tags r:id="rId3"/>
            </p:custDataLst>
          </p:nvPr>
        </p:nvSpPr>
        <p:spPr bwMode="gray">
          <a:xfrm flipV="1">
            <a:off x="2362200" y="3024188"/>
            <a:ext cx="6070600" cy="608012"/>
          </a:xfrm>
          <a:custGeom>
            <a:avLst/>
            <a:gdLst>
              <a:gd name="connsiteX0" fmla="*/ 96940 w 6071746"/>
              <a:gd name="connsiteY0" fmla="*/ 0 h 609473"/>
              <a:gd name="connsiteX1" fmla="*/ 5974806 w 6071746"/>
              <a:gd name="connsiteY1" fmla="*/ 0 h 609473"/>
              <a:gd name="connsiteX2" fmla="*/ 6071746 w 6071746"/>
              <a:gd name="connsiteY2" fmla="*/ 96940 h 609473"/>
              <a:gd name="connsiteX3" fmla="*/ 6071746 w 6071746"/>
              <a:gd name="connsiteY3" fmla="*/ 609473 h 609473"/>
              <a:gd name="connsiteX4" fmla="*/ 0 w 6071746"/>
              <a:gd name="connsiteY4" fmla="*/ 609473 h 609473"/>
              <a:gd name="connsiteX5" fmla="*/ 0 w 6071746"/>
              <a:gd name="connsiteY5" fmla="*/ 96940 h 609473"/>
              <a:gd name="connsiteX6" fmla="*/ 96940 w 6071746"/>
              <a:gd name="connsiteY6" fmla="*/ 0 h 609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71746" h="609473">
                <a:moveTo>
                  <a:pt x="96940" y="0"/>
                </a:moveTo>
                <a:lnTo>
                  <a:pt x="5974806" y="0"/>
                </a:lnTo>
                <a:cubicBezTo>
                  <a:pt x="6028344" y="0"/>
                  <a:pt x="6071746" y="43402"/>
                  <a:pt x="6071746" y="96940"/>
                </a:cubicBezTo>
                <a:lnTo>
                  <a:pt x="6071746" y="609473"/>
                </a:lnTo>
                <a:lnTo>
                  <a:pt x="0" y="609473"/>
                </a:lnTo>
                <a:lnTo>
                  <a:pt x="0" y="96940"/>
                </a:lnTo>
                <a:cubicBezTo>
                  <a:pt x="0" y="43402"/>
                  <a:pt x="43402" y="0"/>
                  <a:pt x="96940" y="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75000"/>
            </a:schemeClr>
          </a:soli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cs-CZ" dirty="0">
              <a:latin typeface="+mn-lt"/>
              <a:cs typeface="+mn-cs"/>
            </a:endParaRPr>
          </a:p>
        </p:txBody>
      </p:sp>
      <p:pic>
        <p:nvPicPr>
          <p:cNvPr id="12" name="Obrázek 12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31775" y="231775"/>
            <a:ext cx="277813" cy="625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134"/>
          <p:cNvSpPr>
            <a:spLocks noChangeArrowheads="1"/>
          </p:cNvSpPr>
          <p:nvPr>
            <p:custDataLst>
              <p:tags r:id="rId4"/>
            </p:custDataLst>
          </p:nvPr>
        </p:nvSpPr>
        <p:spPr bwMode="gray">
          <a:xfrm>
            <a:off x="2362200" y="1471613"/>
            <a:ext cx="6070600" cy="1554162"/>
          </a:xfrm>
          <a:prstGeom prst="round2SameRect">
            <a:avLst>
              <a:gd name="adj1" fmla="val 6233"/>
              <a:gd name="adj2" fmla="val 0"/>
            </a:avLst>
          </a:prstGeom>
          <a:solidFill>
            <a:schemeClr val="accent4">
              <a:alpha val="75000"/>
            </a:schemeClr>
          </a:solidFill>
          <a:ln>
            <a:noFill/>
          </a:ln>
          <a:effectLst/>
          <a:extLst/>
        </p:spPr>
        <p:txBody>
          <a:bodyPr anchor="ctr"/>
          <a:lstStyle/>
          <a:p>
            <a:pPr>
              <a:defRPr/>
            </a:pPr>
            <a:endParaRPr lang="cs-CZ" dirty="0">
              <a:latin typeface="+mn-lt"/>
              <a:cs typeface="+mn-cs"/>
            </a:endParaRPr>
          </a:p>
        </p:txBody>
      </p:sp>
      <p:sp>
        <p:nvSpPr>
          <p:cNvPr id="14" name="Volný tvar 13"/>
          <p:cNvSpPr/>
          <p:nvPr/>
        </p:nvSpPr>
        <p:spPr>
          <a:xfrm flipH="1">
            <a:off x="6994525" y="5813425"/>
            <a:ext cx="1820863" cy="908050"/>
          </a:xfrm>
          <a:custGeom>
            <a:avLst/>
            <a:gdLst>
              <a:gd name="connsiteX0" fmla="*/ 1725931 w 1820863"/>
              <a:gd name="connsiteY0" fmla="*/ 0 h 908049"/>
              <a:gd name="connsiteX1" fmla="*/ 0 w 1820863"/>
              <a:gd name="connsiteY1" fmla="*/ 0 h 908049"/>
              <a:gd name="connsiteX2" fmla="*/ 0 w 1820863"/>
              <a:gd name="connsiteY2" fmla="*/ 908049 h 908049"/>
              <a:gd name="connsiteX3" fmla="*/ 1820863 w 1820863"/>
              <a:gd name="connsiteY3" fmla="*/ 908049 h 908049"/>
              <a:gd name="connsiteX4" fmla="*/ 1820863 w 1820863"/>
              <a:gd name="connsiteY4" fmla="*/ 94932 h 908049"/>
              <a:gd name="connsiteX5" fmla="*/ 1725931 w 1820863"/>
              <a:gd name="connsiteY5" fmla="*/ 0 h 908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20863" h="908049">
                <a:moveTo>
                  <a:pt x="1725931" y="0"/>
                </a:moveTo>
                <a:lnTo>
                  <a:pt x="0" y="0"/>
                </a:lnTo>
                <a:lnTo>
                  <a:pt x="0" y="908049"/>
                </a:lnTo>
                <a:lnTo>
                  <a:pt x="1820863" y="908049"/>
                </a:lnTo>
                <a:lnTo>
                  <a:pt x="1820863" y="94932"/>
                </a:lnTo>
                <a:cubicBezTo>
                  <a:pt x="1820863" y="42503"/>
                  <a:pt x="1778360" y="0"/>
                  <a:pt x="172593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anchor="ctr"/>
          <a:lstStyle/>
          <a:p>
            <a:pPr>
              <a:defRPr/>
            </a:pPr>
            <a:endParaRPr lang="cs-CZ" dirty="0">
              <a:cs typeface="+mn-cs"/>
            </a:endParaRPr>
          </a:p>
        </p:txBody>
      </p:sp>
      <p:pic>
        <p:nvPicPr>
          <p:cNvPr id="15" name="Obrázek 20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7150100" y="5956300"/>
            <a:ext cx="1509713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2612571" y="1708892"/>
            <a:ext cx="5567318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1" baseline="0">
                <a:solidFill>
                  <a:schemeClr val="tx2"/>
                </a:solidFill>
                <a:latin typeface="+mj-lt"/>
                <a:ea typeface="+mj-ea"/>
              </a:defRPr>
            </a:lvl1pPr>
          </a:lstStyle>
          <a:p>
            <a:pPr lvl="0"/>
            <a:r>
              <a:rPr lang="cs-CZ" noProof="0" smtClean="0"/>
              <a:t>Kliknutím lze upravit styl.</a:t>
            </a:r>
            <a:endParaRPr lang="cs-CZ" noProof="0" dirty="0" smtClean="0"/>
          </a:p>
        </p:txBody>
      </p:sp>
      <p:sp>
        <p:nvSpPr>
          <p:cNvPr id="23" name="Content Placeholder 20"/>
          <p:cNvSpPr>
            <a:spLocks noGrp="1"/>
          </p:cNvSpPr>
          <p:nvPr>
            <p:ph sz="quarter" idx="10"/>
          </p:nvPr>
        </p:nvSpPr>
        <p:spPr>
          <a:xfrm>
            <a:off x="2583058" y="2503032"/>
            <a:ext cx="5596831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smtClean="0"/>
              <a:t>Kliknutím lze upravit styly předlohy textu.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dk1" tx1="lt1" bg2="dk2" tx2="lt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</p:sldLayoutIdLst>
  <p:transition spd="med"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l" defTabSz="895350" rtl="0" eaLnBrk="0" fontAlgn="base" hangingPunct="0">
        <a:spcBef>
          <a:spcPct val="0"/>
        </a:spcBef>
        <a:spcAft>
          <a:spcPct val="0"/>
        </a:spcAft>
        <a:tabLst>
          <a:tab pos="269875" algn="l"/>
        </a:tabLst>
        <a:defRPr sz="3200" b="1">
          <a:solidFill>
            <a:srgbClr val="595959"/>
          </a:solidFill>
          <a:latin typeface="Arial" charset="0"/>
          <a:ea typeface="+mj-ea"/>
          <a:cs typeface="+mj-cs"/>
        </a:defRPr>
      </a:lvl1pPr>
      <a:lvl2pPr algn="l" defTabSz="895350" rtl="0" eaLnBrk="0" fontAlgn="base" hangingPunct="0">
        <a:spcBef>
          <a:spcPct val="0"/>
        </a:spcBef>
        <a:spcAft>
          <a:spcPct val="0"/>
        </a:spcAft>
        <a:tabLst>
          <a:tab pos="269875" algn="l"/>
        </a:tabLst>
        <a:defRPr sz="3200" b="1">
          <a:solidFill>
            <a:srgbClr val="595959"/>
          </a:solidFill>
          <a:latin typeface="Arial" charset="0"/>
        </a:defRPr>
      </a:lvl2pPr>
      <a:lvl3pPr algn="l" defTabSz="895350" rtl="0" eaLnBrk="0" fontAlgn="base" hangingPunct="0">
        <a:spcBef>
          <a:spcPct val="0"/>
        </a:spcBef>
        <a:spcAft>
          <a:spcPct val="0"/>
        </a:spcAft>
        <a:tabLst>
          <a:tab pos="269875" algn="l"/>
        </a:tabLst>
        <a:defRPr sz="3200" b="1">
          <a:solidFill>
            <a:srgbClr val="595959"/>
          </a:solidFill>
          <a:latin typeface="Arial" charset="0"/>
        </a:defRPr>
      </a:lvl3pPr>
      <a:lvl4pPr algn="l" defTabSz="895350" rtl="0" eaLnBrk="0" fontAlgn="base" hangingPunct="0">
        <a:spcBef>
          <a:spcPct val="0"/>
        </a:spcBef>
        <a:spcAft>
          <a:spcPct val="0"/>
        </a:spcAft>
        <a:tabLst>
          <a:tab pos="269875" algn="l"/>
        </a:tabLst>
        <a:defRPr sz="3200" b="1">
          <a:solidFill>
            <a:srgbClr val="595959"/>
          </a:solidFill>
          <a:latin typeface="Arial" charset="0"/>
        </a:defRPr>
      </a:lvl4pPr>
      <a:lvl5pPr algn="l" defTabSz="895350" rtl="0" eaLnBrk="0" fontAlgn="base" hangingPunct="0">
        <a:spcBef>
          <a:spcPct val="0"/>
        </a:spcBef>
        <a:spcAft>
          <a:spcPct val="0"/>
        </a:spcAft>
        <a:tabLst>
          <a:tab pos="269875" algn="l"/>
        </a:tabLst>
        <a:defRPr sz="3200" b="1">
          <a:solidFill>
            <a:srgbClr val="595959"/>
          </a:solidFill>
          <a:latin typeface="Arial" charset="0"/>
        </a:defRPr>
      </a:lvl5pPr>
      <a:lvl6pPr marL="457200" algn="l" defTabSz="895350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6pPr>
      <a:lvl7pPr marL="914400" algn="l" defTabSz="895350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7pPr>
      <a:lvl8pPr marL="1371600" algn="l" defTabSz="895350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8pPr>
      <a:lvl9pPr marL="1828800" algn="l" defTabSz="895350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defTabSz="895350" rtl="0" eaLnBrk="0" fontAlgn="base" hangingPunct="0">
        <a:spcBef>
          <a:spcPct val="0"/>
        </a:spcBef>
        <a:spcAft>
          <a:spcPts val="1200"/>
        </a:spcAft>
        <a:buClr>
          <a:schemeClr val="tx1"/>
        </a:buClr>
        <a:defRPr>
          <a:solidFill>
            <a:schemeClr val="tx1"/>
          </a:solidFill>
          <a:latin typeface="Arial" charset="0"/>
          <a:ea typeface="+mn-ea"/>
          <a:cs typeface="+mn-cs"/>
        </a:defRPr>
      </a:lvl1pPr>
      <a:lvl2pPr marL="266700" indent="-265113" algn="l" defTabSz="895350" rtl="0" eaLnBrk="0" fontAlgn="base" hangingPunct="0">
        <a:spcBef>
          <a:spcPct val="0"/>
        </a:spcBef>
        <a:spcAft>
          <a:spcPts val="1200"/>
        </a:spcAft>
        <a:buClr>
          <a:schemeClr val="tx1"/>
        </a:buClr>
        <a:buSzPct val="125000"/>
        <a:buFont typeface="Arial" charset="0"/>
        <a:buChar char="•"/>
        <a:defRPr sz="2400">
          <a:solidFill>
            <a:schemeClr val="tx1"/>
          </a:solidFill>
          <a:latin typeface="Arial" charset="0"/>
        </a:defRPr>
      </a:lvl2pPr>
      <a:lvl3pPr marL="542925" indent="-347663" algn="l" defTabSz="895350" rtl="0" eaLnBrk="0" fontAlgn="base" hangingPunct="0">
        <a:spcBef>
          <a:spcPct val="0"/>
        </a:spcBef>
        <a:spcAft>
          <a:spcPts val="1200"/>
        </a:spcAft>
        <a:buClr>
          <a:schemeClr val="tx1"/>
        </a:buClr>
        <a:buSzPct val="120000"/>
        <a:buFont typeface="Arial" charset="0"/>
        <a:buChar char="–"/>
        <a:defRPr sz="2400">
          <a:solidFill>
            <a:schemeClr val="tx1"/>
          </a:solidFill>
          <a:latin typeface="Arial" charset="0"/>
        </a:defRPr>
      </a:lvl3pPr>
      <a:lvl4pPr marL="714375" indent="-255588" algn="l" defTabSz="895350" rtl="0" eaLnBrk="0" fontAlgn="base" hangingPunct="0">
        <a:spcBef>
          <a:spcPct val="0"/>
        </a:spcBef>
        <a:spcAft>
          <a:spcPts val="1200"/>
        </a:spcAft>
        <a:buClr>
          <a:schemeClr val="tx1"/>
        </a:buClr>
        <a:buSzPct val="120000"/>
        <a:buFont typeface="Arial" charset="0"/>
        <a:buChar char="▫"/>
        <a:defRPr sz="2400">
          <a:solidFill>
            <a:schemeClr val="tx1"/>
          </a:solidFill>
          <a:latin typeface="Arial" charset="0"/>
        </a:defRPr>
      </a:lvl4pPr>
      <a:lvl5pPr marL="619125" indent="1209675" algn="l" defTabSz="895350" rtl="0" eaLnBrk="0" fontAlgn="base" hangingPunct="0">
        <a:spcBef>
          <a:spcPct val="0"/>
        </a:spcBef>
        <a:spcAft>
          <a:spcPts val="1200"/>
        </a:spcAft>
        <a:buClr>
          <a:schemeClr val="tx1"/>
        </a:buClr>
        <a:buSzPct val="89000"/>
        <a:buFont typeface="Arial" charset="0"/>
        <a:defRPr>
          <a:solidFill>
            <a:schemeClr val="tx1"/>
          </a:solidFill>
          <a:latin typeface="Arial" charset="0"/>
        </a:defRPr>
      </a:lvl5pPr>
      <a:lvl6pPr marL="749808" indent="-130175" algn="l" defTabSz="895350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 baseline="0">
          <a:solidFill>
            <a:schemeClr val="tx1"/>
          </a:solidFill>
          <a:latin typeface="+mn-lt"/>
        </a:defRPr>
      </a:lvl6pPr>
      <a:lvl7pPr marL="749808" indent="-130175" algn="l" defTabSz="895350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 baseline="0">
          <a:solidFill>
            <a:schemeClr val="tx1"/>
          </a:solidFill>
          <a:latin typeface="+mn-lt"/>
        </a:defRPr>
      </a:lvl7pPr>
      <a:lvl8pPr marL="749808" indent="-130175" algn="l" defTabSz="895350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 baseline="0">
          <a:solidFill>
            <a:schemeClr val="tx1"/>
          </a:solidFill>
          <a:latin typeface="+mn-lt"/>
        </a:defRPr>
      </a:lvl8pPr>
      <a:lvl9pPr marL="749808" indent="-130175" algn="l" defTabSz="895350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 baseline="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12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45.png"/><Relationship Id="rId7" Type="http://schemas.openxmlformats.org/officeDocument/2006/relationships/diagramLayout" Target="../diagrams/layout1.xml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.xml"/><Relationship Id="rId5" Type="http://schemas.openxmlformats.org/officeDocument/2006/relationships/image" Target="../media/image47.jpeg"/><Relationship Id="rId10" Type="http://schemas.microsoft.com/office/2007/relationships/diagramDrawing" Target="../diagrams/drawing1.xml"/><Relationship Id="rId4" Type="http://schemas.openxmlformats.org/officeDocument/2006/relationships/image" Target="../media/image46.png"/><Relationship Id="rId9" Type="http://schemas.openxmlformats.org/officeDocument/2006/relationships/diagramColors" Target="../diagrams/colors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Nadpis 10"/>
          <p:cNvSpPr>
            <a:spLocks noGrp="1"/>
          </p:cNvSpPr>
          <p:nvPr>
            <p:ph type="ctrTitle"/>
          </p:nvPr>
        </p:nvSpPr>
        <p:spPr bwMode="auto">
          <a:xfrm>
            <a:off x="2543850" y="757094"/>
            <a:ext cx="5828144" cy="840871"/>
          </a:xfrm>
          <a:noFill/>
          <a:ln>
            <a:miter lim="800000"/>
            <a:headEnd/>
            <a:tailEnd/>
          </a:ln>
        </p:spPr>
        <p:txBody>
          <a:bodyPr vert="horz" numCol="1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85000"/>
              </a:lnSpc>
            </a:pPr>
            <a:r>
              <a:rPr lang="cs-CZ" altLang="cs-CZ" sz="3200" dirty="0" smtClean="0">
                <a:latin typeface="Calibri" pitchFamily="34" charset="0"/>
              </a:rPr>
              <a:t>Novinky v integraci Prahy </a:t>
            </a:r>
            <a:br>
              <a:rPr lang="cs-CZ" altLang="cs-CZ" sz="3200" dirty="0" smtClean="0">
                <a:latin typeface="Calibri" pitchFamily="34" charset="0"/>
              </a:rPr>
            </a:br>
            <a:r>
              <a:rPr lang="cs-CZ" altLang="cs-CZ" sz="3200" dirty="0" smtClean="0">
                <a:latin typeface="Calibri" pitchFamily="34" charset="0"/>
              </a:rPr>
              <a:t>a Středočeského kraje</a:t>
            </a:r>
          </a:p>
        </p:txBody>
      </p:sp>
      <p:sp>
        <p:nvSpPr>
          <p:cNvPr id="33794" name="Zástupný symbol pro obsah 11"/>
          <p:cNvSpPr>
            <a:spLocks noGrp="1"/>
          </p:cNvSpPr>
          <p:nvPr>
            <p:ph sz="quarter" idx="10"/>
          </p:nvPr>
        </p:nvSpPr>
        <p:spPr bwMode="auto">
          <a:xfrm>
            <a:off x="2459181" y="1975909"/>
            <a:ext cx="5584825" cy="430887"/>
          </a:xfrm>
          <a:noFill/>
          <a:ln>
            <a:miter lim="800000"/>
            <a:headEnd/>
            <a:tailEnd/>
          </a:ln>
        </p:spPr>
        <p:txBody>
          <a:bodyPr vert="horz" numCol="1" anchor="t" anchorCtr="0" compatLnSpc="1">
            <a:prstTxWarp prst="textNoShape">
              <a:avLst/>
            </a:prstTxWarp>
          </a:bodyPr>
          <a:lstStyle/>
          <a:p>
            <a:pPr marL="0" indent="0" eaLnBrk="1" hangingPunct="1"/>
            <a:r>
              <a:rPr lang="cs-CZ" altLang="cs-CZ" sz="2800" b="1" dirty="0" smtClean="0">
                <a:latin typeface="Calibri" pitchFamily="34" charset="0"/>
              </a:rPr>
              <a:t> Ing. et Ing. Petr Tomčík, ROPID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ctrTitle"/>
          </p:nvPr>
        </p:nvSpPr>
        <p:spPr bwMode="auto">
          <a:xfrm>
            <a:off x="812800" y="321311"/>
            <a:ext cx="7727950" cy="49244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altLang="cs-CZ" sz="3200" dirty="0" smtClean="0">
                <a:latin typeface="Calibri" pitchFamily="34" charset="0"/>
              </a:rPr>
              <a:t>Platnost jízdenek PID na železnici </a:t>
            </a:r>
          </a:p>
        </p:txBody>
      </p:sp>
      <p:sp>
        <p:nvSpPr>
          <p:cNvPr id="2" name="Obdélník 1"/>
          <p:cNvSpPr/>
          <p:nvPr/>
        </p:nvSpPr>
        <p:spPr>
          <a:xfrm>
            <a:off x="753979" y="1061391"/>
            <a:ext cx="7411453" cy="54040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0006" indent="-280006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rgbClr val="009FDA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Tarif PID platí </a:t>
            </a:r>
            <a:r>
              <a:rPr lang="cs-CZ" sz="1800" b="1" dirty="0" smtClean="0">
                <a:solidFill>
                  <a:srgbClr val="009FDA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ve všech:</a:t>
            </a:r>
            <a:endParaRPr lang="cs-CZ" sz="1800" b="1" dirty="0">
              <a:solidFill>
                <a:srgbClr val="009FDA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1174328" lvl="4" indent="-634975">
              <a:lnSpc>
                <a:spcPct val="120000"/>
              </a:lnSpc>
              <a:spcBef>
                <a:spcPts val="728"/>
              </a:spcBef>
              <a:buFont typeface="Arial" panose="020B0604020202020204" pitchFamily="34" charset="0"/>
              <a:buChar char="•"/>
            </a:pPr>
            <a:r>
              <a:rPr lang="cs-CZ" sz="1800" b="1" dirty="0">
                <a:latin typeface="Calibri" panose="020F0502020204030204" pitchFamily="34" charset="0"/>
                <a:cs typeface="Arial" panose="020B0604020202020204" pitchFamily="34" charset="0"/>
              </a:rPr>
              <a:t>osobních vlacích</a:t>
            </a:r>
          </a:p>
          <a:p>
            <a:pPr marL="1174328" lvl="4" indent="-634975">
              <a:lnSpc>
                <a:spcPct val="120000"/>
              </a:lnSpc>
              <a:spcBef>
                <a:spcPts val="728"/>
              </a:spcBef>
              <a:buFont typeface="Arial" panose="020B0604020202020204" pitchFamily="34" charset="0"/>
              <a:buChar char="•"/>
            </a:pPr>
            <a:r>
              <a:rPr lang="cs-CZ" sz="1800" b="1" dirty="0">
                <a:latin typeface="Calibri" panose="020F0502020204030204" pitchFamily="34" charset="0"/>
                <a:cs typeface="Arial" panose="020B0604020202020204" pitchFamily="34" charset="0"/>
              </a:rPr>
              <a:t>spěšných vlacích</a:t>
            </a:r>
          </a:p>
          <a:p>
            <a:pPr marL="1174328" lvl="4" indent="-634975">
              <a:lnSpc>
                <a:spcPct val="120000"/>
              </a:lnSpc>
              <a:spcBef>
                <a:spcPts val="728"/>
              </a:spcBef>
              <a:buFont typeface="Arial" panose="020B0604020202020204" pitchFamily="34" charset="0"/>
              <a:buChar char="•"/>
            </a:pPr>
            <a:r>
              <a:rPr lang="cs-CZ" sz="1800" b="1" dirty="0" smtClean="0">
                <a:latin typeface="Calibri" panose="020F0502020204030204" pitchFamily="34" charset="0"/>
                <a:cs typeface="Arial" panose="020B0604020202020204" pitchFamily="34" charset="0"/>
              </a:rPr>
              <a:t>rychlících (vyjma Ex, EC, IC, SC)</a:t>
            </a:r>
            <a:endParaRPr lang="cs-CZ" sz="1800" b="1" dirty="0"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280006" indent="-280006">
              <a:lnSpc>
                <a:spcPts val="3136"/>
              </a:lnSpc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rgbClr val="009FDA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Cestující mohou ve vlacích využít:</a:t>
            </a:r>
          </a:p>
          <a:p>
            <a:pPr marL="1174328" lvl="4" indent="-634975">
              <a:lnSpc>
                <a:spcPct val="120000"/>
              </a:lnSpc>
              <a:spcBef>
                <a:spcPts val="728"/>
              </a:spcBef>
              <a:buFont typeface="Arial" panose="020B0604020202020204" pitchFamily="34" charset="0"/>
              <a:buChar char="•"/>
            </a:pPr>
            <a:r>
              <a:rPr lang="cs-CZ" sz="1800" b="1" dirty="0">
                <a:latin typeface="Calibri" panose="020F0502020204030204" pitchFamily="34" charset="0"/>
                <a:cs typeface="Arial" panose="020B0604020202020204" pitchFamily="34" charset="0"/>
              </a:rPr>
              <a:t>předplatní časové kupony PID</a:t>
            </a:r>
          </a:p>
          <a:p>
            <a:pPr marL="1174328" lvl="4" indent="-634975">
              <a:lnSpc>
                <a:spcPct val="120000"/>
              </a:lnSpc>
              <a:spcBef>
                <a:spcPts val="728"/>
              </a:spcBef>
              <a:buFont typeface="Arial" panose="020B0604020202020204" pitchFamily="34" charset="0"/>
              <a:buChar char="•"/>
            </a:pPr>
            <a:r>
              <a:rPr lang="cs-CZ" sz="1800" b="1" dirty="0">
                <a:latin typeface="Calibri" panose="020F0502020204030204" pitchFamily="34" charset="0"/>
                <a:cs typeface="Arial" panose="020B0604020202020204" pitchFamily="34" charset="0"/>
              </a:rPr>
              <a:t>jízdenky PID pro jednotlivou </a:t>
            </a:r>
            <a:r>
              <a:rPr lang="cs-CZ" sz="1800" b="1" dirty="0" smtClean="0">
                <a:latin typeface="Calibri" panose="020F0502020204030204" pitchFamily="34" charset="0"/>
                <a:cs typeface="Arial" panose="020B0604020202020204" pitchFamily="34" charset="0"/>
              </a:rPr>
              <a:t>jízdu</a:t>
            </a:r>
          </a:p>
          <a:p>
            <a:pPr marL="1174328" lvl="4" indent="-634975">
              <a:lnSpc>
                <a:spcPct val="120000"/>
              </a:lnSpc>
              <a:spcBef>
                <a:spcPts val="728"/>
              </a:spcBef>
              <a:buFont typeface="Arial" panose="020B0604020202020204" pitchFamily="34" charset="0"/>
              <a:buChar char="•"/>
            </a:pPr>
            <a:r>
              <a:rPr lang="cs-CZ" sz="1800" b="1" dirty="0" smtClean="0">
                <a:latin typeface="Calibri" panose="020F0502020204030204" pitchFamily="34" charset="0"/>
                <a:cs typeface="Arial" panose="020B0604020202020204" pitchFamily="34" charset="0"/>
              </a:rPr>
              <a:t>a kombinovat je s jízdními doklady ČD</a:t>
            </a:r>
            <a:endParaRPr lang="cs-CZ" sz="1800" b="1" dirty="0"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285750" lvl="3" indent="-285750" defTabSz="896021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rgbClr val="009FDA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Jízdenky PID pro jednotlivou jízdu:</a:t>
            </a:r>
          </a:p>
          <a:p>
            <a:pPr marL="1174328" lvl="4" indent="-634975">
              <a:lnSpc>
                <a:spcPct val="120000"/>
              </a:lnSpc>
              <a:spcBef>
                <a:spcPts val="728"/>
              </a:spcBef>
              <a:buFont typeface="Arial" panose="020B0604020202020204" pitchFamily="34" charset="0"/>
              <a:buChar char="•"/>
            </a:pPr>
            <a:r>
              <a:rPr lang="cs-CZ" sz="1800" b="1" dirty="0">
                <a:latin typeface="Calibri" panose="020F0502020204030204" pitchFamily="34" charset="0"/>
                <a:cs typeface="Arial" panose="020B0604020202020204" pitchFamily="34" charset="0"/>
              </a:rPr>
              <a:t>prodávají všechny pokladny </a:t>
            </a:r>
            <a:r>
              <a:rPr lang="cs-CZ" sz="1800" b="1" dirty="0" smtClean="0">
                <a:latin typeface="Calibri" panose="020F0502020204030204" pitchFamily="34" charset="0"/>
                <a:cs typeface="Arial" panose="020B0604020202020204" pitchFamily="34" charset="0"/>
              </a:rPr>
              <a:t>ČD v </a:t>
            </a:r>
            <a:r>
              <a:rPr lang="cs-CZ" sz="1800" b="1" dirty="0">
                <a:latin typeface="Calibri" panose="020F0502020204030204" pitchFamily="34" charset="0"/>
                <a:cs typeface="Arial" panose="020B0604020202020204" pitchFamily="34" charset="0"/>
              </a:rPr>
              <a:t>Praze a Středočeském kraji</a:t>
            </a:r>
          </a:p>
          <a:p>
            <a:pPr marL="1174328" lvl="4" indent="-634975">
              <a:lnSpc>
                <a:spcPct val="120000"/>
              </a:lnSpc>
              <a:spcBef>
                <a:spcPts val="728"/>
              </a:spcBef>
              <a:buFont typeface="Arial" panose="020B0604020202020204" pitchFamily="34" charset="0"/>
              <a:buChar char="•"/>
            </a:pPr>
            <a:r>
              <a:rPr lang="cs-CZ" sz="1800" b="1" dirty="0">
                <a:latin typeface="Calibri" panose="020F0502020204030204" pitchFamily="34" charset="0"/>
                <a:cs typeface="Arial" panose="020B0604020202020204" pitchFamily="34" charset="0"/>
              </a:rPr>
              <a:t>je možné koupit přímo z mobilu </a:t>
            </a:r>
            <a:r>
              <a:rPr lang="cs-CZ" sz="1800" b="1" dirty="0" smtClean="0">
                <a:latin typeface="Calibri" panose="020F0502020204030204" pitchFamily="34" charset="0"/>
                <a:cs typeface="Arial" panose="020B0604020202020204" pitchFamily="34" charset="0"/>
              </a:rPr>
              <a:t>v </a:t>
            </a:r>
            <a:r>
              <a:rPr lang="cs-CZ" sz="1800" b="1" dirty="0">
                <a:latin typeface="Calibri" panose="020F0502020204030204" pitchFamily="34" charset="0"/>
                <a:cs typeface="Arial" panose="020B0604020202020204" pitchFamily="34" charset="0"/>
              </a:rPr>
              <a:t>aplikaci PID Lítačka</a:t>
            </a:r>
          </a:p>
          <a:p>
            <a:pPr marL="1174328" lvl="4" indent="-634975">
              <a:lnSpc>
                <a:spcPct val="120000"/>
              </a:lnSpc>
              <a:spcBef>
                <a:spcPts val="728"/>
              </a:spcBef>
              <a:buFont typeface="Arial" panose="020B0604020202020204" pitchFamily="34" charset="0"/>
              <a:buChar char="•"/>
            </a:pPr>
            <a:r>
              <a:rPr lang="cs-CZ" sz="1800" b="1" dirty="0">
                <a:latin typeface="Calibri" panose="020F0502020204030204" pitchFamily="34" charset="0"/>
                <a:cs typeface="Arial" panose="020B0604020202020204" pitchFamily="34" charset="0"/>
              </a:rPr>
              <a:t>cestující může využít předem zakoupenou papírovou </a:t>
            </a:r>
            <a:r>
              <a:rPr lang="cs-CZ" sz="1800" b="1" dirty="0" smtClean="0">
                <a:latin typeface="Calibri" panose="020F0502020204030204" pitchFamily="34" charset="0"/>
                <a:cs typeface="Arial" panose="020B0604020202020204" pitchFamily="34" charset="0"/>
              </a:rPr>
              <a:t>jízdenku</a:t>
            </a:r>
          </a:p>
          <a:p>
            <a:pPr marL="1174328" lvl="4" indent="-634975">
              <a:lnSpc>
                <a:spcPct val="120000"/>
              </a:lnSpc>
              <a:spcBef>
                <a:spcPts val="728"/>
              </a:spcBef>
              <a:buFont typeface="Arial" panose="020B0604020202020204" pitchFamily="34" charset="0"/>
              <a:buChar char="•"/>
            </a:pPr>
            <a:r>
              <a:rPr lang="cs-CZ" sz="1800" b="1" dirty="0" smtClean="0">
                <a:latin typeface="Calibri" panose="020F0502020204030204" pitchFamily="34" charset="0"/>
                <a:cs typeface="Arial" panose="020B0604020202020204" pitchFamily="34" charset="0"/>
              </a:rPr>
              <a:t>postupně se rozšiřuje síť </a:t>
            </a:r>
            <a:r>
              <a:rPr lang="cs-CZ" sz="1800" b="1" dirty="0" err="1" smtClean="0">
                <a:latin typeface="Calibri" panose="020F0502020204030204" pitchFamily="34" charset="0"/>
                <a:cs typeface="Arial" panose="020B0604020202020204" pitchFamily="34" charset="0"/>
              </a:rPr>
              <a:t>označovačů</a:t>
            </a:r>
            <a:r>
              <a:rPr lang="cs-CZ" sz="1800" b="1" dirty="0" smtClean="0">
                <a:latin typeface="Calibri" panose="020F0502020204030204" pitchFamily="34" charset="0"/>
                <a:cs typeface="Arial" panose="020B0604020202020204" pitchFamily="34" charset="0"/>
              </a:rPr>
              <a:t> papírových jízdenek</a:t>
            </a:r>
            <a:endParaRPr lang="cs-CZ" sz="1800" b="1" dirty="0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18" descr="vlak">
            <a:extLst>
              <a:ext uri="{FF2B5EF4-FFF2-40B4-BE49-F238E27FC236}">
                <a16:creationId xmlns:a16="http://schemas.microsoft.com/office/drawing/2014/main" id="{7F6B50B9-A041-403C-9F27-34FC5609EC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92240" y="1061390"/>
            <a:ext cx="2048510" cy="2062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178041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 idx="4294967295"/>
          </p:nvPr>
        </p:nvSpPr>
        <p:spPr bwMode="auto">
          <a:xfrm>
            <a:off x="854075" y="314961"/>
            <a:ext cx="7727950" cy="492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/>
          <a:p>
            <a:r>
              <a:rPr lang="cs-CZ" altLang="cs-CZ" dirty="0" smtClean="0">
                <a:solidFill>
                  <a:schemeClr val="tx2"/>
                </a:solidFill>
                <a:latin typeface="Calibri" pitchFamily="34" charset="0"/>
              </a:rPr>
              <a:t> </a:t>
            </a:r>
            <a:r>
              <a:rPr lang="cs-CZ" altLang="cs-CZ" sz="2800" dirty="0" smtClean="0">
                <a:solidFill>
                  <a:schemeClr val="tx2"/>
                </a:solidFill>
                <a:latin typeface="Calibri" pitchFamily="34" charset="0"/>
              </a:rPr>
              <a:t>Vývoj počtu cestujících ve vlacích PID v </a:t>
            </a:r>
            <a:r>
              <a:rPr lang="cs-CZ" altLang="cs-CZ" sz="2800" dirty="0" err="1" smtClean="0">
                <a:solidFill>
                  <a:schemeClr val="tx2"/>
                </a:solidFill>
                <a:latin typeface="Calibri" pitchFamily="34" charset="0"/>
              </a:rPr>
              <a:t>prac</a:t>
            </a:r>
            <a:r>
              <a:rPr lang="cs-CZ" altLang="cs-CZ" sz="2800" dirty="0" smtClean="0">
                <a:solidFill>
                  <a:schemeClr val="tx2"/>
                </a:solidFill>
                <a:latin typeface="Calibri" pitchFamily="34" charset="0"/>
              </a:rPr>
              <a:t>. den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624" y="1684421"/>
            <a:ext cx="8037177" cy="4616961"/>
          </a:xfrm>
          <a:prstGeom prst="rect">
            <a:avLst/>
          </a:prstGeom>
        </p:spPr>
      </p:pic>
      <p:sp>
        <p:nvSpPr>
          <p:cNvPr id="4" name="Rectangle 18"/>
          <p:cNvSpPr txBox="1">
            <a:spLocks noChangeArrowheads="1"/>
          </p:cNvSpPr>
          <p:nvPr/>
        </p:nvSpPr>
        <p:spPr bwMode="auto">
          <a:xfrm>
            <a:off x="704850" y="1008815"/>
            <a:ext cx="787717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89535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9535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9535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9535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9535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cs-CZ" altLang="cs-CZ" sz="2400" b="1" dirty="0">
                <a:latin typeface="Calibri" pitchFamily="34" charset="0"/>
              </a:rPr>
              <a:t>Od 1</a:t>
            </a:r>
            <a:r>
              <a:rPr lang="cs-CZ" altLang="cs-CZ" sz="2400" b="1" dirty="0" smtClean="0">
                <a:latin typeface="Calibri" pitchFamily="34" charset="0"/>
              </a:rPr>
              <a:t>. 10. 2018 </a:t>
            </a:r>
            <a:r>
              <a:rPr lang="cs-CZ" altLang="cs-CZ" sz="2400" b="1" dirty="0">
                <a:latin typeface="Calibri" pitchFamily="34" charset="0"/>
              </a:rPr>
              <a:t>plná integrace železnice na území Prahy </a:t>
            </a:r>
            <a:r>
              <a:rPr lang="cs-CZ" altLang="cs-CZ" sz="2400" b="1" dirty="0" smtClean="0">
                <a:latin typeface="Calibri" pitchFamily="34" charset="0"/>
              </a:rPr>
              <a:t/>
            </a:r>
            <a:br>
              <a:rPr lang="cs-CZ" altLang="cs-CZ" sz="2400" b="1" dirty="0" smtClean="0">
                <a:latin typeface="Calibri" pitchFamily="34" charset="0"/>
              </a:rPr>
            </a:br>
            <a:r>
              <a:rPr lang="cs-CZ" altLang="cs-CZ" sz="2400" b="1" dirty="0" smtClean="0">
                <a:latin typeface="Calibri" pitchFamily="34" charset="0"/>
              </a:rPr>
              <a:t>a </a:t>
            </a:r>
            <a:r>
              <a:rPr lang="cs-CZ" altLang="cs-CZ" sz="2400" b="1" dirty="0" err="1" smtClean="0">
                <a:latin typeface="Calibri" pitchFamily="34" charset="0"/>
              </a:rPr>
              <a:t>SčK</a:t>
            </a:r>
            <a:r>
              <a:rPr lang="cs-CZ" altLang="cs-CZ" sz="2400" b="1" dirty="0" smtClean="0">
                <a:latin typeface="Calibri" pitchFamily="34" charset="0"/>
              </a:rPr>
              <a:t> (tzn</a:t>
            </a:r>
            <a:r>
              <a:rPr lang="cs-CZ" altLang="cs-CZ" sz="2400" b="1" dirty="0">
                <a:latin typeface="Calibri" pitchFamily="34" charset="0"/>
              </a:rPr>
              <a:t>. 527 železničních stanic a zastávek)</a:t>
            </a:r>
          </a:p>
        </p:txBody>
      </p:sp>
      <p:sp>
        <p:nvSpPr>
          <p:cNvPr id="8" name="Rectangle 18"/>
          <p:cNvSpPr txBox="1">
            <a:spLocks noChangeArrowheads="1"/>
          </p:cNvSpPr>
          <p:nvPr/>
        </p:nvSpPr>
        <p:spPr bwMode="auto">
          <a:xfrm>
            <a:off x="2342147" y="2161025"/>
            <a:ext cx="4932947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89535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9535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9535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9535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9535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 sz="1200" b="0" i="0" u="none" strike="noStrike" kern="1200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cs-CZ" b="1" dirty="0"/>
              <a:t>Počet přepravených cestujících ve vlacích ČD (pracovní den)</a:t>
            </a:r>
          </a:p>
        </p:txBody>
      </p:sp>
    </p:spTree>
    <p:extLst>
      <p:ext uri="{BB962C8B-B14F-4D97-AF65-F5344CB8AC3E}">
        <p14:creationId xmlns:p14="http://schemas.microsoft.com/office/powerpoint/2010/main" val="200828466"/>
      </p:ext>
    </p:extLst>
  </p:cSld>
  <p:clrMapOvr>
    <a:masterClrMapping/>
  </p:clrMapOvr>
  <p:transition spd="med" advTm="15000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 idx="4294967295"/>
          </p:nvPr>
        </p:nvSpPr>
        <p:spPr bwMode="auto">
          <a:xfrm>
            <a:off x="882471" y="345693"/>
            <a:ext cx="7727950" cy="4308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 eaLnBrk="1" hangingPunct="1"/>
            <a:r>
              <a:rPr lang="cs-CZ" altLang="cs-CZ" sz="2800" dirty="0" smtClean="0">
                <a:solidFill>
                  <a:schemeClr val="tx2"/>
                </a:solidFill>
                <a:latin typeface="Calibri" pitchFamily="34" charset="0"/>
              </a:rPr>
              <a:t>Využití stávající železniční dopravní infrastruktury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484" y="928264"/>
            <a:ext cx="7903937" cy="5599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22044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1"/>
          <p:cNvSpPr>
            <a:spLocks noGrp="1"/>
          </p:cNvSpPr>
          <p:nvPr>
            <p:ph type="ctrTitle" idx="4294967295"/>
          </p:nvPr>
        </p:nvSpPr>
        <p:spPr bwMode="auto">
          <a:xfrm>
            <a:off x="812800" y="297498"/>
            <a:ext cx="7727950" cy="49244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 eaLnBrk="1" hangingPunct="1"/>
            <a:r>
              <a:rPr lang="cs-CZ" altLang="cs-CZ" dirty="0" smtClean="0">
                <a:solidFill>
                  <a:schemeClr val="tx2"/>
                </a:solidFill>
                <a:latin typeface="Calibri" pitchFamily="34" charset="0"/>
              </a:rPr>
              <a:t> Plány pro rok 2019</a:t>
            </a:r>
          </a:p>
        </p:txBody>
      </p:sp>
      <p:sp>
        <p:nvSpPr>
          <p:cNvPr id="38914" name="Rectangle 18"/>
          <p:cNvSpPr txBox="1">
            <a:spLocks noChangeArrowheads="1"/>
          </p:cNvSpPr>
          <p:nvPr/>
        </p:nvSpPr>
        <p:spPr bwMode="auto">
          <a:xfrm>
            <a:off x="749300" y="1128713"/>
            <a:ext cx="7735888" cy="313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342900" indent="-342900" defTabSz="895350" eaLnBrk="0" hangingPunct="0">
              <a:buFont typeface="Arial" charset="0"/>
              <a:buChar char="•"/>
            </a:pPr>
            <a:r>
              <a:rPr lang="cs-CZ" sz="2000" b="1" dirty="0" smtClean="0">
                <a:latin typeface="Calibri" pitchFamily="34" charset="0"/>
              </a:rPr>
              <a:t>Integrace autobusů: </a:t>
            </a:r>
          </a:p>
          <a:p>
            <a:pPr marL="800100" lvl="1" indent="-342900" defTabSz="895350" eaLnBrk="0" hangingPunct="0">
              <a:buFont typeface="Arial" panose="020B0604020202020204" pitchFamily="34" charset="0"/>
              <a:buChar char="•"/>
            </a:pPr>
            <a:r>
              <a:rPr lang="cs-CZ" sz="2000" dirty="0" smtClean="0">
                <a:latin typeface="Calibri" pitchFamily="34" charset="0"/>
              </a:rPr>
              <a:t>Praha – Příbram (červen 2019)</a:t>
            </a:r>
          </a:p>
          <a:p>
            <a:pPr marL="800100" lvl="1" indent="-342900" defTabSz="895350" eaLnBrk="0" hangingPunct="0">
              <a:buFont typeface="Arial" panose="020B0604020202020204" pitchFamily="34" charset="0"/>
              <a:buChar char="•"/>
            </a:pPr>
            <a:r>
              <a:rPr lang="cs-CZ" sz="2000" dirty="0" smtClean="0">
                <a:latin typeface="Calibri" pitchFamily="34" charset="0"/>
              </a:rPr>
              <a:t>Praha – Slaný + Slánsko (červenec 2019)</a:t>
            </a:r>
          </a:p>
          <a:p>
            <a:pPr marL="800100" lvl="1" indent="-342900" defTabSz="895350" eaLnBrk="0" hangingPunct="0">
              <a:buFont typeface="Arial" panose="020B0604020202020204" pitchFamily="34" charset="0"/>
              <a:buChar char="•"/>
            </a:pPr>
            <a:r>
              <a:rPr lang="cs-CZ" sz="2000" dirty="0" smtClean="0">
                <a:latin typeface="Calibri" pitchFamily="34" charset="0"/>
              </a:rPr>
              <a:t>Praha – Nespeky – Benešov (srpen 2019)</a:t>
            </a:r>
          </a:p>
          <a:p>
            <a:pPr marL="800100" lvl="1" indent="-342900" defTabSz="895350" eaLnBrk="0" hangingPunct="0">
              <a:buFont typeface="Arial" panose="020B0604020202020204" pitchFamily="34" charset="0"/>
              <a:buChar char="•"/>
            </a:pPr>
            <a:r>
              <a:rPr lang="cs-CZ" sz="2000" dirty="0" smtClean="0">
                <a:latin typeface="Calibri" pitchFamily="34" charset="0"/>
              </a:rPr>
              <a:t>Praha – Rakovník + </a:t>
            </a:r>
            <a:r>
              <a:rPr lang="cs-CZ" sz="2000" dirty="0" err="1" smtClean="0">
                <a:latin typeface="Calibri" pitchFamily="34" charset="0"/>
              </a:rPr>
              <a:t>Unhošťsko</a:t>
            </a:r>
            <a:r>
              <a:rPr lang="cs-CZ" sz="2000" dirty="0" smtClean="0">
                <a:latin typeface="Calibri" pitchFamily="34" charset="0"/>
              </a:rPr>
              <a:t> (září 2019?)</a:t>
            </a:r>
          </a:p>
          <a:p>
            <a:pPr marL="800100" lvl="1" indent="-342900" defTabSz="895350" eaLnBrk="0" hangingPunct="0">
              <a:buFont typeface="Arial" panose="020B0604020202020204" pitchFamily="34" charset="0"/>
              <a:buChar char="•"/>
            </a:pPr>
            <a:r>
              <a:rPr lang="cs-CZ" sz="2000" dirty="0" smtClean="0">
                <a:latin typeface="Calibri" pitchFamily="34" charset="0"/>
              </a:rPr>
              <a:t>Mladoboleslavsko (září 2019?)</a:t>
            </a:r>
          </a:p>
          <a:p>
            <a:pPr marL="800100" lvl="1" indent="-342900" defTabSz="895350" eaLnBrk="0" hangingPunct="0">
              <a:buFont typeface="Arial" panose="020B0604020202020204" pitchFamily="34" charset="0"/>
              <a:buChar char="•"/>
            </a:pPr>
            <a:r>
              <a:rPr lang="cs-CZ" sz="2000" dirty="0" smtClean="0">
                <a:latin typeface="Calibri" pitchFamily="34" charset="0"/>
              </a:rPr>
              <a:t>Berounsko (prosinec 2019?)</a:t>
            </a:r>
          </a:p>
          <a:p>
            <a:pPr marL="800100" lvl="1" indent="-342900" defTabSz="895350" eaLnBrk="0" hangingPunct="0">
              <a:buFont typeface="Arial" panose="020B0604020202020204" pitchFamily="34" charset="0"/>
              <a:buChar char="•"/>
            </a:pPr>
            <a:r>
              <a:rPr lang="cs-CZ" sz="2000" dirty="0" smtClean="0">
                <a:latin typeface="Calibri" pitchFamily="34" charset="0"/>
              </a:rPr>
              <a:t>Kokořínsko (prosinec 2019?)</a:t>
            </a:r>
          </a:p>
          <a:p>
            <a:pPr lvl="1" defTabSz="895350" eaLnBrk="0" hangingPunct="0"/>
            <a:endParaRPr lang="cs-CZ" sz="2000" dirty="0" smtClean="0">
              <a:latin typeface="Calibri" pitchFamily="34" charset="0"/>
            </a:endParaRPr>
          </a:p>
          <a:p>
            <a:pPr lvl="1" defTabSz="895350" eaLnBrk="0" hangingPunct="0"/>
            <a:r>
              <a:rPr lang="cs-CZ" sz="2400" b="1" dirty="0" smtClean="0">
                <a:solidFill>
                  <a:srgbClr val="C00000"/>
                </a:solidFill>
                <a:latin typeface="Calibri" pitchFamily="34" charset="0"/>
              </a:rPr>
              <a:t>Zbytek Středočeského kraje v roce 2020</a:t>
            </a:r>
          </a:p>
        </p:txBody>
      </p:sp>
      <p:sp>
        <p:nvSpPr>
          <p:cNvPr id="2" name="Obdélník 1"/>
          <p:cNvSpPr/>
          <p:nvPr/>
        </p:nvSpPr>
        <p:spPr>
          <a:xfrm>
            <a:off x="2245360" y="4785361"/>
            <a:ext cx="601457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895350" eaLnBrk="0" hangingPunct="0"/>
            <a:r>
              <a:rPr lang="cs-CZ" altLang="cs-CZ" sz="2400" b="1" dirty="0">
                <a:latin typeface="Calibri" pitchFamily="34" charset="0"/>
              </a:rPr>
              <a:t>do roku 2020 zapojení dalších </a:t>
            </a:r>
            <a:r>
              <a:rPr lang="cs-CZ" altLang="cs-CZ" sz="6000" b="1" dirty="0">
                <a:solidFill>
                  <a:schemeClr val="accent3"/>
                </a:solidFill>
                <a:latin typeface="Calibri" pitchFamily="34" charset="0"/>
              </a:rPr>
              <a:t>17</a:t>
            </a:r>
            <a:r>
              <a:rPr lang="cs-CZ" altLang="cs-CZ" sz="2400" b="1" dirty="0">
                <a:latin typeface="Calibri" pitchFamily="34" charset="0"/>
              </a:rPr>
              <a:t> dopravců </a:t>
            </a:r>
            <a:br>
              <a:rPr lang="cs-CZ" altLang="cs-CZ" sz="2400" b="1" dirty="0">
                <a:latin typeface="Calibri" pitchFamily="34" charset="0"/>
              </a:rPr>
            </a:br>
            <a:r>
              <a:rPr lang="cs-CZ" altLang="cs-CZ" sz="2400" b="1" dirty="0">
                <a:latin typeface="Calibri" pitchFamily="34" charset="0"/>
              </a:rPr>
              <a:t>a cca </a:t>
            </a:r>
            <a:r>
              <a:rPr lang="cs-CZ" altLang="cs-CZ" sz="6000" b="1" dirty="0">
                <a:solidFill>
                  <a:schemeClr val="accent3"/>
                </a:solidFill>
                <a:latin typeface="Calibri" pitchFamily="34" charset="0"/>
              </a:rPr>
              <a:t>500</a:t>
            </a:r>
            <a:r>
              <a:rPr lang="cs-CZ" altLang="cs-CZ" sz="2400" b="1" dirty="0">
                <a:latin typeface="Calibri" pitchFamily="34" charset="0"/>
              </a:rPr>
              <a:t> autobusových linek</a:t>
            </a:r>
          </a:p>
        </p:txBody>
      </p:sp>
      <p:pic>
        <p:nvPicPr>
          <p:cNvPr id="7" name="Picture 14" descr="bu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44653" y="1042988"/>
            <a:ext cx="2196097" cy="2211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6525838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ctrTitle" idx="4294967295"/>
          </p:nvPr>
        </p:nvSpPr>
        <p:spPr bwMode="auto">
          <a:xfrm>
            <a:off x="812800" y="320517"/>
            <a:ext cx="7727950" cy="492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/>
          <a:p>
            <a:r>
              <a:rPr lang="cs-CZ" altLang="cs-CZ" dirty="0" smtClean="0">
                <a:solidFill>
                  <a:schemeClr val="tx2"/>
                </a:solidFill>
                <a:latin typeface="Calibri" pitchFamily="34" charset="0"/>
              </a:rPr>
              <a:t> Vyšší kvalita – nové standardy PID 2020</a:t>
            </a:r>
          </a:p>
        </p:txBody>
      </p:sp>
      <p:pic>
        <p:nvPicPr>
          <p:cNvPr id="14340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431" y="4155419"/>
            <a:ext cx="7764757" cy="2332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18"/>
          <p:cNvSpPr txBox="1">
            <a:spLocks noChangeArrowheads="1"/>
          </p:cNvSpPr>
          <p:nvPr/>
        </p:nvSpPr>
        <p:spPr bwMode="auto">
          <a:xfrm>
            <a:off x="749300" y="1053694"/>
            <a:ext cx="7735888" cy="313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 smtClean="0">
                <a:latin typeface="Calibri" panose="020F0502020204030204" pitchFamily="34" charset="0"/>
              </a:rPr>
              <a:t>klimatizace</a:t>
            </a:r>
            <a:endParaRPr lang="cs-CZ" sz="2400" dirty="0"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 err="1" smtClean="0">
                <a:latin typeface="Calibri" panose="020F0502020204030204" pitchFamily="34" charset="0"/>
              </a:rPr>
              <a:t>nízkopodlažnost</a:t>
            </a:r>
            <a:endParaRPr lang="cs-CZ" sz="2400" dirty="0"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 smtClean="0">
                <a:latin typeface="Calibri" panose="020F0502020204030204" pitchFamily="34" charset="0"/>
              </a:rPr>
              <a:t>pohodlnější </a:t>
            </a:r>
            <a:r>
              <a:rPr lang="cs-CZ" sz="2400" dirty="0">
                <a:latin typeface="Calibri" panose="020F0502020204030204" pitchFamily="34" charset="0"/>
              </a:rPr>
              <a:t>sedačky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latin typeface="Calibri" panose="020F0502020204030204" pitchFamily="34" charset="0"/>
              </a:rPr>
              <a:t>LCD obrazovky s aktuálními přestupy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 smtClean="0">
                <a:latin typeface="Calibri" panose="020F0502020204030204" pitchFamily="34" charset="0"/>
              </a:rPr>
              <a:t>preference </a:t>
            </a:r>
            <a:r>
              <a:rPr lang="cs-CZ" sz="2400" dirty="0">
                <a:latin typeface="Calibri" panose="020F0502020204030204" pitchFamily="34" charset="0"/>
              </a:rPr>
              <a:t>na semaforech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 smtClean="0">
                <a:latin typeface="Calibri" panose="020F0502020204030204" pitchFamily="34" charset="0"/>
              </a:rPr>
              <a:t>jednotný nátěr vozidel</a:t>
            </a:r>
            <a:endParaRPr lang="cs-CZ" sz="2400" dirty="0"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 smtClean="0">
                <a:latin typeface="Calibri" panose="020F0502020204030204" pitchFamily="34" charset="0"/>
              </a:rPr>
              <a:t>ve vlacích povinnost zásuvek, USB dobíječek, </a:t>
            </a:r>
            <a:r>
              <a:rPr lang="cs-CZ" sz="2400" dirty="0" err="1" smtClean="0">
                <a:latin typeface="Calibri" panose="020F0502020204030204" pitchFamily="34" charset="0"/>
              </a:rPr>
              <a:t>wifi</a:t>
            </a:r>
            <a:r>
              <a:rPr lang="cs-CZ" sz="2400" dirty="0">
                <a:latin typeface="Calibri" panose="020F0502020204030204" pitchFamily="34" charset="0"/>
              </a:rPr>
              <a:t> </a:t>
            </a:r>
            <a:r>
              <a:rPr lang="cs-CZ" sz="2400" dirty="0" smtClean="0">
                <a:latin typeface="Calibri" panose="020F0502020204030204" pitchFamily="34" charset="0"/>
              </a:rPr>
              <a:t>…</a:t>
            </a:r>
          </a:p>
          <a:p>
            <a:endParaRPr lang="cs-CZ" sz="1200" b="1" dirty="0">
              <a:latin typeface="Calibri" panose="020F0502020204030204" pitchFamily="34" charset="0"/>
            </a:endParaRPr>
          </a:p>
          <a:p>
            <a:r>
              <a:rPr lang="cs-CZ" altLang="cs-CZ" sz="2400" b="1" dirty="0" smtClean="0">
                <a:solidFill>
                  <a:srgbClr val="C00000"/>
                </a:solidFill>
                <a:latin typeface="Calibri" pitchFamily="34" charset="0"/>
              </a:rPr>
              <a:t>=&gt; reflektování zvyšujících </a:t>
            </a:r>
            <a:r>
              <a:rPr lang="cs-CZ" altLang="cs-CZ" sz="2400" b="1" dirty="0">
                <a:solidFill>
                  <a:srgbClr val="C00000"/>
                </a:solidFill>
                <a:latin typeface="Calibri" pitchFamily="34" charset="0"/>
              </a:rPr>
              <a:t>se </a:t>
            </a:r>
            <a:r>
              <a:rPr lang="cs-CZ" altLang="cs-CZ" sz="2400" b="1" dirty="0" smtClean="0">
                <a:solidFill>
                  <a:srgbClr val="C00000"/>
                </a:solidFill>
                <a:latin typeface="Calibri" pitchFamily="34" charset="0"/>
              </a:rPr>
              <a:t>nároků cestujících na komfort</a:t>
            </a:r>
            <a:endParaRPr lang="cs-CZ" sz="2400" b="1" dirty="0">
              <a:latin typeface="Calibri" panose="020F0502020204030204" pitchFamily="34" charset="0"/>
            </a:endParaRPr>
          </a:p>
        </p:txBody>
      </p:sp>
      <p:pic>
        <p:nvPicPr>
          <p:cNvPr id="6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4511" y="1041400"/>
            <a:ext cx="2708313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571128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/>
          <p:cNvSpPr>
            <a:spLocks noGrp="1"/>
          </p:cNvSpPr>
          <p:nvPr>
            <p:ph type="ctrTitle" idx="4294967295"/>
          </p:nvPr>
        </p:nvSpPr>
        <p:spPr bwMode="auto">
          <a:xfrm>
            <a:off x="812800" y="266720"/>
            <a:ext cx="7727950" cy="55399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 eaLnBrk="1" hangingPunct="1"/>
            <a:r>
              <a:rPr lang="cs-CZ" altLang="cs-CZ" sz="3600" dirty="0" smtClean="0">
                <a:solidFill>
                  <a:schemeClr val="tx2"/>
                </a:solidFill>
                <a:latin typeface="Calibri" pitchFamily="34" charset="0"/>
              </a:rPr>
              <a:t> Vyšší kvalita – nové standardy PID 2020</a:t>
            </a:r>
            <a:endParaRPr lang="cs-CZ" altLang="cs-CZ" sz="2800" dirty="0" smtClean="0">
              <a:solidFill>
                <a:schemeClr val="tx2"/>
              </a:solidFill>
              <a:latin typeface="Calibri" pitchFamily="34" charset="0"/>
            </a:endParaRPr>
          </a:p>
        </p:txBody>
      </p:sp>
      <p:sp>
        <p:nvSpPr>
          <p:cNvPr id="7" name="Rectangle 18"/>
          <p:cNvSpPr txBox="1">
            <a:spLocks noChangeArrowheads="1"/>
          </p:cNvSpPr>
          <p:nvPr/>
        </p:nvSpPr>
        <p:spPr bwMode="auto">
          <a:xfrm>
            <a:off x="956269" y="3630685"/>
            <a:ext cx="7735888" cy="2646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342900" indent="-342900" defTabSz="895350" eaLnBrk="0" hangingPunct="0">
              <a:buFont typeface="Arial" charset="0"/>
              <a:buChar char="•"/>
            </a:pPr>
            <a:r>
              <a:rPr lang="cs-CZ" sz="2000" dirty="0" smtClean="0">
                <a:latin typeface="Calibri" pitchFamily="34" charset="0"/>
              </a:rPr>
              <a:t>projednáno s dopravci, výrobci vozidel, dodavateli komponentů</a:t>
            </a:r>
          </a:p>
          <a:p>
            <a:pPr marL="342900" indent="-342900" defTabSz="895350" eaLnBrk="0" hangingPunct="0">
              <a:buFont typeface="Arial" charset="0"/>
              <a:buChar char="•"/>
            </a:pPr>
            <a:r>
              <a:rPr lang="cs-CZ" sz="2000" b="1" dirty="0" smtClean="0">
                <a:latin typeface="Calibri" pitchFamily="34" charset="0"/>
              </a:rPr>
              <a:t>Rada hl. m. Prahy schválila základní dokument pro autobusy 5.6.2018</a:t>
            </a:r>
          </a:p>
          <a:p>
            <a:pPr marL="342900" indent="-342900" defTabSz="895350" eaLnBrk="0" hangingPunct="0">
              <a:buFont typeface="Arial" charset="0"/>
              <a:buChar char="•"/>
            </a:pPr>
            <a:r>
              <a:rPr lang="cs-CZ" sz="2000" dirty="0" smtClean="0">
                <a:latin typeface="Calibri" pitchFamily="34" charset="0"/>
              </a:rPr>
              <a:t>schválení Středočeským krajem se připravuje</a:t>
            </a:r>
          </a:p>
          <a:p>
            <a:pPr marL="342900" indent="-342900" defTabSz="895350" eaLnBrk="0" hangingPunct="0">
              <a:buFont typeface="Arial" charset="0"/>
              <a:buChar char="•"/>
            </a:pPr>
            <a:r>
              <a:rPr lang="cs-CZ" sz="2000" dirty="0" smtClean="0">
                <a:latin typeface="Calibri" pitchFamily="34" charset="0"/>
              </a:rPr>
              <a:t>návazné přílohy (upřesňující manuály, pravidla pro odbavovací a informační systém, proces certifikace) vydávají organizace ROPID a IDSK (pro autobusy vydáno v březnu 2019)</a:t>
            </a:r>
            <a:endParaRPr lang="cs-CZ" sz="2000" dirty="0">
              <a:latin typeface="Calibri" pitchFamily="34" charset="0"/>
            </a:endParaRPr>
          </a:p>
          <a:p>
            <a:pPr marL="342900" indent="-342900" defTabSz="895350">
              <a:buFont typeface="Arial" charset="0"/>
              <a:buChar char="•"/>
            </a:pPr>
            <a:r>
              <a:rPr lang="cs-CZ" sz="2000" dirty="0" smtClean="0">
                <a:latin typeface="Calibri" pitchFamily="34" charset="0"/>
              </a:rPr>
              <a:t>začátek </a:t>
            </a:r>
            <a:r>
              <a:rPr lang="cs-CZ" sz="2000" dirty="0">
                <a:latin typeface="Calibri" pitchFamily="34" charset="0"/>
              </a:rPr>
              <a:t>platnosti nových standardů: </a:t>
            </a:r>
            <a:r>
              <a:rPr lang="cs-CZ" sz="3200" b="1" dirty="0">
                <a:solidFill>
                  <a:schemeClr val="accent3"/>
                </a:solidFill>
                <a:latin typeface="Calibri" pitchFamily="34" charset="0"/>
              </a:rPr>
              <a:t>1.1.2020</a:t>
            </a:r>
          </a:p>
          <a:p>
            <a:pPr marL="342900" indent="-342900" defTabSz="895350" eaLnBrk="0" hangingPunct="0">
              <a:buFont typeface="Arial" charset="0"/>
              <a:buChar char="•"/>
            </a:pPr>
            <a:endParaRPr lang="cs-CZ" sz="2000" dirty="0">
              <a:latin typeface="Calibri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0" y="1315217"/>
            <a:ext cx="7321550" cy="1820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262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8"/>
          <p:cNvSpPr txBox="1">
            <a:spLocks noChangeArrowheads="1"/>
          </p:cNvSpPr>
          <p:nvPr/>
        </p:nvSpPr>
        <p:spPr bwMode="auto">
          <a:xfrm>
            <a:off x="882471" y="2137372"/>
            <a:ext cx="7596043" cy="4016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95350" eaLnBrk="0" hangingPunct="0"/>
            <a:endParaRPr lang="cs-CZ" sz="1400" b="1" dirty="0" smtClean="0">
              <a:latin typeface="Calibri" pitchFamily="34" charset="0"/>
            </a:endParaRPr>
          </a:p>
          <a:p>
            <a:pPr marL="457200" indent="-457200" defTabSz="895350" eaLnBrk="0" hangingPunct="0">
              <a:buFont typeface="+mj-lt"/>
              <a:buAutoNum type="arabicParenR"/>
            </a:pPr>
            <a:r>
              <a:rPr lang="cs-CZ" sz="2200" b="1" dirty="0" smtClean="0">
                <a:solidFill>
                  <a:srgbClr val="C00000"/>
                </a:solidFill>
                <a:latin typeface="Calibri" pitchFamily="34" charset="0"/>
              </a:rPr>
              <a:t>městské linky na území hl. m. Prahy </a:t>
            </a:r>
          </a:p>
          <a:p>
            <a:pPr marL="800100" lvl="1" indent="-342900" defTabSz="895350" eaLnBrk="0" hangingPunct="0">
              <a:buFont typeface="Arial" panose="020B0604020202020204" pitchFamily="34" charset="0"/>
              <a:buChar char="•"/>
            </a:pPr>
            <a:r>
              <a:rPr lang="cs-CZ" sz="2200" dirty="0" smtClean="0">
                <a:latin typeface="Calibri" pitchFamily="34" charset="0"/>
              </a:rPr>
              <a:t>přímé zadání vnitřnímu provozovateli  - DPP, a. s. </a:t>
            </a:r>
          </a:p>
          <a:p>
            <a:pPr marL="800100" lvl="1" indent="-342900" defTabSz="895350" eaLnBrk="0" hangingPunct="0">
              <a:spcBef>
                <a:spcPts val="0"/>
              </a:spcBef>
              <a:buFont typeface="Symbol" panose="05050102010706020507" pitchFamily="18" charset="2"/>
              <a:buChar char="Þ"/>
            </a:pPr>
            <a:r>
              <a:rPr lang="cs-CZ" sz="2200" u="sng" dirty="0" smtClean="0">
                <a:latin typeface="Calibri" pitchFamily="34" charset="0"/>
              </a:rPr>
              <a:t>prodloužení stávající smlouvy o 5 let</a:t>
            </a:r>
          </a:p>
          <a:p>
            <a:pPr lvl="1" defTabSz="895350" eaLnBrk="0" hangingPunct="0"/>
            <a:endParaRPr lang="cs-CZ" sz="2200" dirty="0" smtClean="0">
              <a:latin typeface="Calibri" pitchFamily="34" charset="0"/>
            </a:endParaRPr>
          </a:p>
          <a:p>
            <a:pPr marL="800100" lvl="1" indent="-342900" defTabSz="895350" eaLnBrk="0" hangingPunct="0">
              <a:buFont typeface="Arial" panose="020B0604020202020204" pitchFamily="34" charset="0"/>
              <a:buChar char="•"/>
            </a:pPr>
            <a:r>
              <a:rPr lang="cs-CZ" sz="2200" dirty="0" smtClean="0">
                <a:latin typeface="Calibri" pitchFamily="34" charset="0"/>
              </a:rPr>
              <a:t>VŘ na svazky městských linek soukromých dopravců</a:t>
            </a:r>
          </a:p>
          <a:p>
            <a:pPr lvl="1" defTabSz="895350" eaLnBrk="0" hangingPunct="0">
              <a:spcBef>
                <a:spcPts val="600"/>
              </a:spcBef>
            </a:pPr>
            <a:r>
              <a:rPr lang="cs-CZ" sz="2200" dirty="0" smtClean="0">
                <a:latin typeface="Calibri" pitchFamily="34" charset="0"/>
              </a:rPr>
              <a:t>=&gt; </a:t>
            </a:r>
            <a:r>
              <a:rPr lang="cs-CZ" sz="2200" u="sng" dirty="0" smtClean="0">
                <a:latin typeface="Calibri" pitchFamily="34" charset="0"/>
              </a:rPr>
              <a:t>soutěž na stávající výkony soukromých dopravců </a:t>
            </a:r>
          </a:p>
          <a:p>
            <a:pPr defTabSz="895350" eaLnBrk="0" hangingPunct="0"/>
            <a:endParaRPr lang="cs-CZ" sz="2200" dirty="0" smtClean="0">
              <a:latin typeface="Calibri" pitchFamily="34" charset="0"/>
            </a:endParaRPr>
          </a:p>
          <a:p>
            <a:pPr marL="457200" indent="-457200" defTabSz="895350" eaLnBrk="0" hangingPunct="0">
              <a:buFont typeface="+mj-lt"/>
              <a:buAutoNum type="arabicParenR" startAt="2"/>
            </a:pPr>
            <a:r>
              <a:rPr lang="cs-CZ" sz="2200" b="1" dirty="0" smtClean="0">
                <a:solidFill>
                  <a:srgbClr val="C00000"/>
                </a:solidFill>
                <a:latin typeface="Calibri" pitchFamily="34" charset="0"/>
              </a:rPr>
              <a:t>příměstské a regionální linky</a:t>
            </a:r>
          </a:p>
          <a:p>
            <a:pPr marL="800100" lvl="1" indent="-342900" defTabSz="895350" eaLnBrk="0" hangingPunct="0">
              <a:buFont typeface="Arial" panose="020B0604020202020204" pitchFamily="34" charset="0"/>
              <a:buChar char="•"/>
            </a:pPr>
            <a:r>
              <a:rPr lang="cs-CZ" sz="2200" dirty="0" smtClean="0">
                <a:latin typeface="Calibri" pitchFamily="34" charset="0"/>
              </a:rPr>
              <a:t>v součinnosti se SČK a s ohledem na vložené investice dopravců možnost prodloužení smluv</a:t>
            </a:r>
            <a:endParaRPr lang="cs-CZ" sz="2200" dirty="0">
              <a:latin typeface="Calibri" pitchFamily="34" charset="0"/>
            </a:endParaRPr>
          </a:p>
          <a:p>
            <a:pPr marL="800100" lvl="1" indent="-342900" defTabSz="895350" eaLnBrk="0" hangingPunct="0">
              <a:spcBef>
                <a:spcPts val="0"/>
              </a:spcBef>
              <a:buFont typeface="Symbol" panose="05050102010706020507" pitchFamily="18" charset="2"/>
              <a:buChar char="Þ"/>
            </a:pPr>
            <a:r>
              <a:rPr lang="cs-CZ" sz="2200" u="sng" dirty="0" smtClean="0">
                <a:latin typeface="Calibri" pitchFamily="34" charset="0"/>
              </a:rPr>
              <a:t>prodloužení stávajících smluv </a:t>
            </a:r>
            <a:r>
              <a:rPr lang="cs-CZ" sz="2200" u="sng" dirty="0">
                <a:latin typeface="Calibri" pitchFamily="34" charset="0"/>
              </a:rPr>
              <a:t>o 5 </a:t>
            </a:r>
            <a:r>
              <a:rPr lang="cs-CZ" sz="2200" u="sng" dirty="0" smtClean="0">
                <a:latin typeface="Calibri" pitchFamily="34" charset="0"/>
              </a:rPr>
              <a:t>let</a:t>
            </a:r>
          </a:p>
        </p:txBody>
      </p:sp>
      <p:pic>
        <p:nvPicPr>
          <p:cNvPr id="34819" name="Picture 14" descr="bu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25360" y="1042987"/>
            <a:ext cx="1231265" cy="123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>
            <a:spLocks noGrp="1"/>
          </p:cNvSpPr>
          <p:nvPr>
            <p:ph type="ctrTitle" idx="4294967295"/>
          </p:nvPr>
        </p:nvSpPr>
        <p:spPr bwMode="auto">
          <a:xfrm>
            <a:off x="882471" y="345693"/>
            <a:ext cx="7727950" cy="4308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 eaLnBrk="1" hangingPunct="1"/>
            <a:r>
              <a:rPr lang="cs-CZ" altLang="cs-CZ" sz="2800" dirty="0" smtClean="0">
                <a:solidFill>
                  <a:schemeClr val="tx2"/>
                </a:solidFill>
                <a:latin typeface="Calibri" pitchFamily="34" charset="0"/>
              </a:rPr>
              <a:t>Smluvní zajištění na území Prahy - autobusy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655" y="1044999"/>
            <a:ext cx="3623377" cy="1146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72449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8"/>
          <p:cNvSpPr txBox="1">
            <a:spLocks noChangeArrowheads="1"/>
          </p:cNvSpPr>
          <p:nvPr/>
        </p:nvSpPr>
        <p:spPr bwMode="auto">
          <a:xfrm>
            <a:off x="689812" y="2223796"/>
            <a:ext cx="7920609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95350" eaLnBrk="0" hangingPunct="0"/>
            <a:endParaRPr lang="cs-CZ" sz="2200" b="1" dirty="0" smtClean="0">
              <a:latin typeface="Calibri" pitchFamily="34" charset="0"/>
            </a:endParaRPr>
          </a:p>
          <a:p>
            <a:r>
              <a:rPr lang="cs-CZ" sz="2200" b="1" dirty="0" smtClean="0">
                <a:solidFill>
                  <a:srgbClr val="C00000"/>
                </a:solidFill>
                <a:latin typeface="Calibri" pitchFamily="34" charset="0"/>
              </a:rPr>
              <a:t>České dráhy, a.s. </a:t>
            </a:r>
            <a:r>
              <a:rPr lang="cs-CZ" sz="2200" dirty="0" smtClean="0">
                <a:latin typeface="Calibri" pitchFamily="34" charset="0"/>
              </a:rPr>
              <a:t>– smlouva uzavřena do konce roku 2019, </a:t>
            </a:r>
            <a:br>
              <a:rPr lang="cs-CZ" sz="2200" dirty="0" smtClean="0">
                <a:latin typeface="Calibri" pitchFamily="34" charset="0"/>
              </a:rPr>
            </a:br>
            <a:r>
              <a:rPr lang="cs-CZ" sz="2200" dirty="0">
                <a:latin typeface="Calibri" pitchFamily="34" charset="0"/>
              </a:rPr>
              <a:t>záměr uzavřít </a:t>
            </a:r>
            <a:r>
              <a:rPr lang="cs-CZ" sz="2200" dirty="0" smtClean="0">
                <a:latin typeface="Calibri" pitchFamily="34" charset="0"/>
              </a:rPr>
              <a:t>s ČD </a:t>
            </a:r>
            <a:r>
              <a:rPr lang="cs-CZ" sz="2200" dirty="0">
                <a:latin typeface="Calibri" pitchFamily="34" charset="0"/>
              </a:rPr>
              <a:t>smluvní zajištění na </a:t>
            </a:r>
            <a:r>
              <a:rPr lang="cs-CZ" sz="2200" dirty="0" smtClean="0">
                <a:latin typeface="Calibri" pitchFamily="34" charset="0"/>
              </a:rPr>
              <a:t>regionální železniční dopravu pro </a:t>
            </a:r>
            <a:r>
              <a:rPr lang="cs-CZ" sz="2200" dirty="0">
                <a:latin typeface="Calibri" pitchFamily="34" charset="0"/>
              </a:rPr>
              <a:t>období 2019 – </a:t>
            </a:r>
            <a:r>
              <a:rPr lang="cs-CZ" sz="2200" dirty="0" smtClean="0">
                <a:latin typeface="Calibri" pitchFamily="34" charset="0"/>
              </a:rPr>
              <a:t>2029</a:t>
            </a:r>
          </a:p>
          <a:p>
            <a:endParaRPr lang="cs-CZ" dirty="0">
              <a:latin typeface="Calibri" pitchFamily="34" charset="0"/>
            </a:endParaRPr>
          </a:p>
          <a:p>
            <a:r>
              <a:rPr lang="cs-CZ" sz="2200" b="1" dirty="0" smtClean="0">
                <a:solidFill>
                  <a:srgbClr val="C00000"/>
                </a:solidFill>
                <a:latin typeface="Calibri" pitchFamily="34" charset="0"/>
              </a:rPr>
              <a:t>KŽC Doprava, s.r.o. </a:t>
            </a:r>
            <a:r>
              <a:rPr lang="cs-CZ" sz="2200" dirty="0" smtClean="0">
                <a:latin typeface="Calibri" pitchFamily="34" charset="0"/>
              </a:rPr>
              <a:t>–  smlouva (Pražský motoráček, městská linka </a:t>
            </a:r>
            <a:r>
              <a:rPr lang="cs-CZ" sz="2200" b="1" dirty="0" smtClean="0">
                <a:latin typeface="Calibri" pitchFamily="34" charset="0"/>
              </a:rPr>
              <a:t>S34 s novými vozidly</a:t>
            </a:r>
            <a:r>
              <a:rPr lang="cs-CZ" sz="2200" dirty="0" smtClean="0">
                <a:latin typeface="Calibri" pitchFamily="34" charset="0"/>
              </a:rPr>
              <a:t>, nostalgické vlaky</a:t>
            </a:r>
            <a:r>
              <a:rPr lang="cs-CZ" sz="2200" dirty="0">
                <a:latin typeface="Calibri" pitchFamily="34" charset="0"/>
              </a:rPr>
              <a:t>) platná</a:t>
            </a:r>
            <a:r>
              <a:rPr lang="cs-CZ" sz="2200" b="1" dirty="0">
                <a:latin typeface="Calibri" pitchFamily="34" charset="0"/>
              </a:rPr>
              <a:t> </a:t>
            </a:r>
            <a:r>
              <a:rPr lang="cs-CZ" sz="2200" dirty="0">
                <a:latin typeface="Calibri" pitchFamily="34" charset="0"/>
              </a:rPr>
              <a:t>do konce roku </a:t>
            </a:r>
            <a:r>
              <a:rPr lang="cs-CZ" sz="2200" dirty="0" smtClean="0">
                <a:latin typeface="Calibri" pitchFamily="34" charset="0"/>
              </a:rPr>
              <a:t>2028</a:t>
            </a:r>
          </a:p>
          <a:p>
            <a:endParaRPr lang="cs-CZ" dirty="0" smtClean="0">
              <a:latin typeface="Calibri" pitchFamily="34" charset="0"/>
            </a:endParaRPr>
          </a:p>
          <a:p>
            <a:r>
              <a:rPr lang="cs-CZ" sz="2200" b="1" dirty="0" smtClean="0">
                <a:solidFill>
                  <a:srgbClr val="C00000"/>
                </a:solidFill>
                <a:latin typeface="Calibri" pitchFamily="34" charset="0"/>
              </a:rPr>
              <a:t>Arriva vlaky, </a:t>
            </a:r>
            <a:r>
              <a:rPr lang="cs-CZ" sz="2200" b="1" dirty="0">
                <a:solidFill>
                  <a:srgbClr val="C00000"/>
                </a:solidFill>
                <a:latin typeface="Calibri" pitchFamily="34" charset="0"/>
              </a:rPr>
              <a:t>s.r.o. </a:t>
            </a:r>
            <a:r>
              <a:rPr lang="cs-CZ" sz="2200" dirty="0">
                <a:latin typeface="Calibri" pitchFamily="34" charset="0"/>
              </a:rPr>
              <a:t>–  </a:t>
            </a:r>
            <a:r>
              <a:rPr lang="cs-CZ" sz="2200" dirty="0" smtClean="0">
                <a:latin typeface="Calibri" pitchFamily="34" charset="0"/>
              </a:rPr>
              <a:t>smlouva městská </a:t>
            </a:r>
            <a:r>
              <a:rPr lang="cs-CZ" sz="2200" dirty="0">
                <a:latin typeface="Calibri" pitchFamily="34" charset="0"/>
              </a:rPr>
              <a:t>linka </a:t>
            </a:r>
            <a:r>
              <a:rPr lang="cs-CZ" sz="2200" b="1" dirty="0" smtClean="0">
                <a:latin typeface="Calibri" pitchFamily="34" charset="0"/>
              </a:rPr>
              <a:t>S49 do doby soutěže</a:t>
            </a:r>
            <a:endParaRPr lang="cs-CZ" sz="2200" u="sng" dirty="0" smtClean="0">
              <a:latin typeface="Calibri" pitchFamily="34" charset="0"/>
            </a:endParaRPr>
          </a:p>
          <a:p>
            <a:pPr defTabSz="895350" eaLnBrk="0" hangingPunct="0"/>
            <a:endParaRPr lang="cs-CZ" sz="2200" dirty="0">
              <a:latin typeface="Calibri" pitchFamily="34" charset="0"/>
            </a:endParaRPr>
          </a:p>
          <a:p>
            <a:pPr defTabSz="895350" eaLnBrk="0" hangingPunct="0"/>
            <a:r>
              <a:rPr lang="cs-CZ" sz="2200" dirty="0" smtClean="0">
                <a:latin typeface="Calibri" pitchFamily="34" charset="0"/>
              </a:rPr>
              <a:t>Příprava VŘ na městské linky </a:t>
            </a:r>
            <a:r>
              <a:rPr lang="cs-CZ" sz="2200" b="1" dirty="0" smtClean="0">
                <a:latin typeface="Calibri" pitchFamily="34" charset="0"/>
              </a:rPr>
              <a:t>S49 a S61</a:t>
            </a:r>
            <a:endParaRPr lang="cs-CZ" sz="2200" b="1" u="sng" dirty="0">
              <a:latin typeface="Calibri" pitchFamily="34" charset="0"/>
            </a:endParaRPr>
          </a:p>
        </p:txBody>
      </p:sp>
      <p:pic>
        <p:nvPicPr>
          <p:cNvPr id="34823" name="Picture 18" descr="vlak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44080" y="1042988"/>
            <a:ext cx="1312545" cy="1321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>
            <a:spLocks noGrp="1"/>
          </p:cNvSpPr>
          <p:nvPr>
            <p:ph type="ctrTitle" idx="4294967295"/>
          </p:nvPr>
        </p:nvSpPr>
        <p:spPr bwMode="auto">
          <a:xfrm>
            <a:off x="882471" y="345693"/>
            <a:ext cx="7727950" cy="4308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 eaLnBrk="1" hangingPunct="1"/>
            <a:r>
              <a:rPr lang="cs-CZ" altLang="cs-CZ" sz="2800" dirty="0" smtClean="0">
                <a:solidFill>
                  <a:schemeClr val="tx2"/>
                </a:solidFill>
                <a:latin typeface="Calibri" pitchFamily="34" charset="0"/>
              </a:rPr>
              <a:t>Smluvní zajištění na území Prahy - železnice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812" y="1042988"/>
            <a:ext cx="5486245" cy="1195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2725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TextovéPole 39"/>
          <p:cNvSpPr txBox="1">
            <a:spLocks noChangeArrowheads="1"/>
          </p:cNvSpPr>
          <p:nvPr/>
        </p:nvSpPr>
        <p:spPr bwMode="auto">
          <a:xfrm>
            <a:off x="835837" y="5849162"/>
            <a:ext cx="7493000" cy="67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kumimoji="1" lang="cs-CZ" sz="1900" b="1" dirty="0">
                <a:solidFill>
                  <a:srgbClr val="FF0000"/>
                </a:solidFill>
                <a:latin typeface="Calibri" pitchFamily="34" charset="0"/>
              </a:rPr>
              <a:t>roky 2012-2014  </a:t>
            </a:r>
            <a:r>
              <a:rPr kumimoji="1" lang="en-US" sz="1900" b="1" dirty="0">
                <a:solidFill>
                  <a:srgbClr val="FF0000"/>
                </a:solidFill>
                <a:latin typeface="Calibri" pitchFamily="34" charset="0"/>
              </a:rPr>
              <a:t>=</a:t>
            </a:r>
            <a:r>
              <a:rPr kumimoji="1" lang="cs-CZ" sz="1900" b="1" dirty="0">
                <a:solidFill>
                  <a:srgbClr val="FF0000"/>
                </a:solidFill>
                <a:latin typeface="Calibri" pitchFamily="34" charset="0"/>
              </a:rPr>
              <a:t>=</a:t>
            </a:r>
            <a:r>
              <a:rPr kumimoji="1" lang="en-US" sz="1900" b="1" dirty="0">
                <a:solidFill>
                  <a:srgbClr val="FF0000"/>
                </a:solidFill>
                <a:latin typeface="Calibri" pitchFamily="34" charset="0"/>
              </a:rPr>
              <a:t>&gt;</a:t>
            </a:r>
            <a:r>
              <a:rPr kumimoji="1" lang="cs-CZ" sz="1900" b="1" dirty="0">
                <a:solidFill>
                  <a:srgbClr val="FF0000"/>
                </a:solidFill>
                <a:latin typeface="Calibri" pitchFamily="34" charset="0"/>
              </a:rPr>
              <a:t> pokles výkonů PID o 5 400 000 </a:t>
            </a:r>
            <a:r>
              <a:rPr kumimoji="1" lang="cs-CZ" sz="1900" b="1" dirty="0" err="1">
                <a:solidFill>
                  <a:srgbClr val="FF0000"/>
                </a:solidFill>
                <a:latin typeface="Calibri" pitchFamily="34" charset="0"/>
              </a:rPr>
              <a:t>vozokm</a:t>
            </a:r>
            <a:r>
              <a:rPr kumimoji="1" lang="cs-CZ" sz="1900" b="1" dirty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kumimoji="1" lang="cs-CZ" sz="1900" b="1" dirty="0" smtClean="0">
                <a:solidFill>
                  <a:srgbClr val="FF0000"/>
                </a:solidFill>
                <a:latin typeface="Calibri" pitchFamily="34" charset="0"/>
              </a:rPr>
              <a:t>(- 2,9 </a:t>
            </a:r>
            <a:r>
              <a:rPr kumimoji="1" lang="cs-CZ" sz="1900" b="1" dirty="0">
                <a:solidFill>
                  <a:srgbClr val="FF0000"/>
                </a:solidFill>
                <a:latin typeface="Calibri" pitchFamily="34" charset="0"/>
              </a:rPr>
              <a:t>%)</a:t>
            </a:r>
          </a:p>
          <a:p>
            <a:pPr eaLnBrk="0" hangingPunct="0"/>
            <a:r>
              <a:rPr kumimoji="1" lang="cs-CZ" sz="1900" b="1" dirty="0">
                <a:solidFill>
                  <a:srgbClr val="00B050"/>
                </a:solidFill>
                <a:latin typeface="Calibri" pitchFamily="34" charset="0"/>
              </a:rPr>
              <a:t>roky 2014-2018  </a:t>
            </a:r>
            <a:r>
              <a:rPr kumimoji="1" lang="en-US" sz="1900" b="1" dirty="0">
                <a:solidFill>
                  <a:srgbClr val="00B050"/>
                </a:solidFill>
                <a:latin typeface="Calibri" pitchFamily="34" charset="0"/>
              </a:rPr>
              <a:t>=</a:t>
            </a:r>
            <a:r>
              <a:rPr kumimoji="1" lang="cs-CZ" sz="1900" b="1" dirty="0">
                <a:solidFill>
                  <a:srgbClr val="00B050"/>
                </a:solidFill>
                <a:latin typeface="Calibri" pitchFamily="34" charset="0"/>
              </a:rPr>
              <a:t>=</a:t>
            </a:r>
            <a:r>
              <a:rPr kumimoji="1" lang="en-US" sz="1900" b="1" dirty="0">
                <a:solidFill>
                  <a:srgbClr val="00B050"/>
                </a:solidFill>
                <a:latin typeface="Calibri" pitchFamily="34" charset="0"/>
              </a:rPr>
              <a:t>&gt;</a:t>
            </a:r>
            <a:r>
              <a:rPr kumimoji="1" lang="cs-CZ" sz="1900" b="1" dirty="0">
                <a:solidFill>
                  <a:srgbClr val="00B050"/>
                </a:solidFill>
                <a:latin typeface="Calibri" pitchFamily="34" charset="0"/>
              </a:rPr>
              <a:t> růst výkonů PID o </a:t>
            </a:r>
            <a:r>
              <a:rPr kumimoji="1" lang="cs-CZ" sz="1900" b="1" dirty="0" smtClean="0">
                <a:solidFill>
                  <a:srgbClr val="00B050"/>
                </a:solidFill>
                <a:latin typeface="Calibri" pitchFamily="34" charset="0"/>
              </a:rPr>
              <a:t>20 800 </a:t>
            </a:r>
            <a:r>
              <a:rPr kumimoji="1" lang="cs-CZ" sz="1900" b="1" dirty="0">
                <a:solidFill>
                  <a:srgbClr val="00B050"/>
                </a:solidFill>
                <a:latin typeface="Calibri" pitchFamily="34" charset="0"/>
              </a:rPr>
              <a:t>000 </a:t>
            </a:r>
            <a:r>
              <a:rPr kumimoji="1" lang="cs-CZ" sz="1900" b="1" dirty="0" err="1">
                <a:solidFill>
                  <a:srgbClr val="00B050"/>
                </a:solidFill>
                <a:latin typeface="Calibri" pitchFamily="34" charset="0"/>
              </a:rPr>
              <a:t>vozokm</a:t>
            </a:r>
            <a:r>
              <a:rPr kumimoji="1" lang="cs-CZ" sz="1900" b="1" dirty="0">
                <a:solidFill>
                  <a:srgbClr val="00B050"/>
                </a:solidFill>
                <a:latin typeface="Calibri" pitchFamily="34" charset="0"/>
              </a:rPr>
              <a:t> </a:t>
            </a:r>
            <a:r>
              <a:rPr kumimoji="1" lang="cs-CZ" sz="1900" b="1" dirty="0" smtClean="0">
                <a:solidFill>
                  <a:srgbClr val="00B050"/>
                </a:solidFill>
                <a:latin typeface="Calibri" pitchFamily="34" charset="0"/>
              </a:rPr>
              <a:t>(+ 11,3 </a:t>
            </a:r>
            <a:r>
              <a:rPr kumimoji="1" lang="cs-CZ" sz="1900" b="1" dirty="0">
                <a:solidFill>
                  <a:srgbClr val="00B050"/>
                </a:solidFill>
                <a:latin typeface="Calibri" pitchFamily="34" charset="0"/>
              </a:rPr>
              <a:t>%)</a:t>
            </a:r>
            <a:endParaRPr kumimoji="1" lang="cs-CZ" sz="2100" b="1" dirty="0">
              <a:solidFill>
                <a:srgbClr val="00B050"/>
              </a:solidFill>
              <a:latin typeface="Calibri" pitchFamily="34" charset="0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ctrTitle" idx="4294967295"/>
          </p:nvPr>
        </p:nvSpPr>
        <p:spPr bwMode="auto">
          <a:xfrm>
            <a:off x="854075" y="314960"/>
            <a:ext cx="7727950" cy="492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/>
          <a:p>
            <a:r>
              <a:rPr lang="cs-CZ" altLang="cs-CZ" dirty="0" smtClean="0">
                <a:solidFill>
                  <a:schemeClr val="tx2"/>
                </a:solidFill>
                <a:latin typeface="Calibri" pitchFamily="34" charset="0"/>
              </a:rPr>
              <a:t> </a:t>
            </a:r>
            <a:r>
              <a:rPr lang="cs-CZ" altLang="cs-CZ" sz="2800" dirty="0" smtClean="0">
                <a:solidFill>
                  <a:schemeClr val="tx2"/>
                </a:solidFill>
                <a:latin typeface="Calibri" pitchFamily="34" charset="0"/>
              </a:rPr>
              <a:t>Vývoj dopravních výkonů PID (2012-2018) v Praze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209" y="946265"/>
            <a:ext cx="8132323" cy="4963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88370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ctrTitle" idx="4294967295"/>
          </p:nvPr>
        </p:nvSpPr>
        <p:spPr bwMode="auto">
          <a:xfrm>
            <a:off x="812800" y="320517"/>
            <a:ext cx="7727950" cy="492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/>
          <a:p>
            <a:r>
              <a:rPr lang="cs-CZ" altLang="cs-CZ" dirty="0" smtClean="0">
                <a:solidFill>
                  <a:schemeClr val="tx2"/>
                </a:solidFill>
                <a:latin typeface="Calibri" pitchFamily="34" charset="0"/>
              </a:rPr>
              <a:t> Rozvoj linek PID v Praze 2020-2029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6E75AE98-E074-41E3-BBB8-74FACD319E68}"/>
              </a:ext>
            </a:extLst>
          </p:cNvPr>
          <p:cNvSpPr txBox="1"/>
          <p:nvPr/>
        </p:nvSpPr>
        <p:spPr>
          <a:xfrm>
            <a:off x="941376" y="1150533"/>
            <a:ext cx="7732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rgbClr val="01438A"/>
                </a:solidFill>
                <a:latin typeface="Calibri" panose="020F0502020204030204" pitchFamily="34" charset="0"/>
              </a:rPr>
              <a:t>„Jaké linkové vedení bude po zprovoznění klíčových dopravních staveb?“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33922207-EA64-4EF8-9C76-44B57101276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26379" y="2049382"/>
            <a:ext cx="4256879" cy="2226482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BE7E3844-AF4C-48B7-9DAD-C6DE1B9EF04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14653" y="4322895"/>
            <a:ext cx="1568605" cy="1043017"/>
          </a:xfrm>
          <a:prstGeom prst="rect">
            <a:avLst/>
          </a:prstGeom>
        </p:spPr>
      </p:pic>
      <p:sp>
        <p:nvSpPr>
          <p:cNvPr id="10" name="Obdélník 9">
            <a:extLst>
              <a:ext uri="{FF2B5EF4-FFF2-40B4-BE49-F238E27FC236}">
                <a16:creationId xmlns:a16="http://schemas.microsoft.com/office/drawing/2014/main" id="{DC872E23-9DA3-4E83-870A-7DDB0548A464}"/>
              </a:ext>
            </a:extLst>
          </p:cNvPr>
          <p:cNvSpPr/>
          <p:nvPr/>
        </p:nvSpPr>
        <p:spPr>
          <a:xfrm>
            <a:off x="680348" y="1934737"/>
            <a:ext cx="3249968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>
                <a:latin typeface="Calibri" panose="020F0502020204030204" pitchFamily="34" charset="0"/>
              </a:rPr>
              <a:t>linkové vedení včetně výhledového počtu spojů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000" b="1" dirty="0"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>
                <a:latin typeface="Calibri" panose="020F0502020204030204" pitchFamily="34" charset="0"/>
              </a:rPr>
              <a:t>informování samospráv, projektantů dopravních staveb i </a:t>
            </a:r>
            <a:r>
              <a:rPr lang="cs-CZ" sz="2000" b="1" dirty="0" smtClean="0">
                <a:latin typeface="Calibri" panose="020F0502020204030204" pitchFamily="34" charset="0"/>
              </a:rPr>
              <a:t>veřejnosti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000" b="1" dirty="0"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>
                <a:latin typeface="Calibri" panose="020F0502020204030204" pitchFamily="34" charset="0"/>
              </a:rPr>
              <a:t>dimenzování vozového parku </a:t>
            </a:r>
            <a:r>
              <a:rPr lang="cs-CZ" sz="2000" b="1" dirty="0" smtClean="0">
                <a:latin typeface="Calibri" panose="020F0502020204030204" pitchFamily="34" charset="0"/>
              </a:rPr>
              <a:t>dopravců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000" b="1" dirty="0"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>
                <a:latin typeface="Calibri" panose="020F0502020204030204" pitchFamily="34" charset="0"/>
              </a:rPr>
              <a:t>plánování rozpočtového výhledu</a:t>
            </a:r>
          </a:p>
          <a:p>
            <a:pPr marL="252032" indent="-252032">
              <a:buFont typeface="Alwyn New Rg" panose="020B0503000000020004" pitchFamily="34" charset="0"/>
              <a:buChar char="—"/>
            </a:pPr>
            <a:endParaRPr lang="cs-CZ" sz="2000" b="1" dirty="0">
              <a:latin typeface="Calibri" panose="020F0502020204030204" pitchFamily="34" charset="0"/>
            </a:endParaRPr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E55E371E-0D63-4E77-9408-7EE6E5796DD1}"/>
              </a:ext>
            </a:extLst>
          </p:cNvPr>
          <p:cNvSpPr/>
          <p:nvPr/>
        </p:nvSpPr>
        <p:spPr>
          <a:xfrm>
            <a:off x="4363453" y="5412943"/>
            <a:ext cx="430996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>
                <a:solidFill>
                  <a:srgbClr val="01438A"/>
                </a:solidFill>
                <a:latin typeface="Calibri" panose="020F0502020204030204" pitchFamily="34" charset="0"/>
              </a:rPr>
              <a:t>dokument momentálně na projednání s </a:t>
            </a:r>
            <a:r>
              <a:rPr lang="cs-CZ" sz="2000" b="1" dirty="0" smtClean="0">
                <a:solidFill>
                  <a:srgbClr val="01438A"/>
                </a:solidFill>
                <a:latin typeface="Calibri" panose="020F0502020204030204" pitchFamily="34" charset="0"/>
              </a:rPr>
              <a:t>městskými částmi</a:t>
            </a:r>
            <a:endParaRPr lang="cs-CZ" sz="2000" b="1" dirty="0">
              <a:solidFill>
                <a:srgbClr val="01438A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967936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1"/>
          <p:cNvSpPr>
            <a:spLocks noGrp="1"/>
          </p:cNvSpPr>
          <p:nvPr>
            <p:ph type="ctrTitle" idx="4294967295"/>
          </p:nvPr>
        </p:nvSpPr>
        <p:spPr bwMode="auto">
          <a:xfrm>
            <a:off x="812800" y="266720"/>
            <a:ext cx="7727950" cy="55399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 eaLnBrk="1" hangingPunct="1"/>
            <a:r>
              <a:rPr lang="cs-CZ" altLang="cs-CZ" sz="3600" dirty="0">
                <a:solidFill>
                  <a:schemeClr val="tx2"/>
                </a:solidFill>
                <a:latin typeface="Calibri" pitchFamily="34" charset="0"/>
              </a:rPr>
              <a:t> </a:t>
            </a:r>
            <a:r>
              <a:rPr lang="cs-CZ" altLang="cs-CZ" sz="2800" dirty="0">
                <a:solidFill>
                  <a:schemeClr val="tx2"/>
                </a:solidFill>
                <a:latin typeface="Calibri" pitchFamily="34" charset="0"/>
              </a:rPr>
              <a:t>Pražská integrovaná doprava (PID)</a:t>
            </a:r>
            <a:endParaRPr lang="cs-CZ" altLang="cs-CZ" sz="2800" dirty="0" smtClean="0">
              <a:solidFill>
                <a:schemeClr val="tx2"/>
              </a:solidFill>
              <a:latin typeface="Calibri" pitchFamily="34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656888F-2D1A-4F69-AE4E-93C65A6B768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9278" y="3971578"/>
            <a:ext cx="2160544" cy="1258281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454211CE-84E9-4933-A195-9397921C066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479" y="2888765"/>
            <a:ext cx="4451922" cy="999943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9463A1B9-A994-4583-8559-7B0F139AAF9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05696" y="1049850"/>
            <a:ext cx="2192704" cy="1757089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26769F3C-1F52-4986-B64A-5425F827717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9278" y="1049849"/>
            <a:ext cx="2178032" cy="1756046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DC88EE41-BE52-4340-9504-B11159DB3AA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05694" y="3970533"/>
            <a:ext cx="2192705" cy="1249801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BF8A14C4-D3AB-4362-95A1-9148512412F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0425" y="1128148"/>
            <a:ext cx="3160325" cy="1019205"/>
          </a:xfrm>
          <a:prstGeom prst="rect">
            <a:avLst/>
          </a:prstGeom>
        </p:spPr>
      </p:pic>
      <p:pic>
        <p:nvPicPr>
          <p:cNvPr id="11" name="Picture 14" descr="bus">
            <a:extLst>
              <a:ext uri="{FF2B5EF4-FFF2-40B4-BE49-F238E27FC236}">
                <a16:creationId xmlns:a16="http://schemas.microsoft.com/office/drawing/2014/main" id="{4FBA6CA1-E0BE-4584-BE81-7E0D5FEDE9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43522" y="5390467"/>
            <a:ext cx="9080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5" descr="metro">
            <a:extLst>
              <a:ext uri="{FF2B5EF4-FFF2-40B4-BE49-F238E27FC236}">
                <a16:creationId xmlns:a16="http://schemas.microsoft.com/office/drawing/2014/main" id="{6B616390-65D0-47C2-A8B0-57CBC4C762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9076" y="5390467"/>
            <a:ext cx="896937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6" descr="privoz">
            <a:extLst>
              <a:ext uri="{FF2B5EF4-FFF2-40B4-BE49-F238E27FC236}">
                <a16:creationId xmlns:a16="http://schemas.microsoft.com/office/drawing/2014/main" id="{A400C0F5-812F-438F-9367-84C4DAA707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57922" y="5390467"/>
            <a:ext cx="914400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7" descr="tram">
            <a:extLst>
              <a:ext uri="{FF2B5EF4-FFF2-40B4-BE49-F238E27FC236}">
                <a16:creationId xmlns:a16="http://schemas.microsoft.com/office/drawing/2014/main" id="{E17B4FE7-16EA-4C82-83C9-E53BA5188D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37876" y="5390467"/>
            <a:ext cx="896937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8" descr="vlak">
            <a:extLst>
              <a:ext uri="{FF2B5EF4-FFF2-40B4-BE49-F238E27FC236}">
                <a16:creationId xmlns:a16="http://schemas.microsoft.com/office/drawing/2014/main" id="{7F6B50B9-A041-403C-9F27-34FC5609EC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2363" y="5390467"/>
            <a:ext cx="9080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ovéPole 18"/>
          <p:cNvSpPr txBox="1"/>
          <p:nvPr/>
        </p:nvSpPr>
        <p:spPr bwMode="auto">
          <a:xfrm>
            <a:off x="5380425" y="2805895"/>
            <a:ext cx="3298807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rtlCol="0">
            <a:spAutoFit/>
          </a:bodyPr>
          <a:lstStyle/>
          <a:p>
            <a:pPr algn="ctr" eaLnBrk="1" hangingPunct="1">
              <a:spcAft>
                <a:spcPts val="1200"/>
              </a:spcAft>
            </a:pPr>
            <a:r>
              <a:rPr lang="cs-CZ" sz="4000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4 000 000</a:t>
            </a:r>
          </a:p>
        </p:txBody>
      </p:sp>
      <p:sp>
        <p:nvSpPr>
          <p:cNvPr id="20" name="Obdélník 19"/>
          <p:cNvSpPr/>
          <p:nvPr/>
        </p:nvSpPr>
        <p:spPr>
          <a:xfrm>
            <a:off x="6202871" y="3264796"/>
            <a:ext cx="165391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spcAft>
                <a:spcPts val="1200"/>
              </a:spcAft>
            </a:pPr>
            <a:r>
              <a:rPr lang="cs-CZ" b="1" dirty="0" smtClean="0">
                <a:latin typeface="Calibri" panose="020F0502020204030204" pitchFamily="34" charset="0"/>
              </a:rPr>
              <a:t>cestujících denně</a:t>
            </a:r>
            <a:endParaRPr lang="cs-CZ" b="1" dirty="0">
              <a:latin typeface="Calibri" panose="020F0502020204030204" pitchFamily="34" charset="0"/>
            </a:endParaRPr>
          </a:p>
        </p:txBody>
      </p:sp>
      <p:sp>
        <p:nvSpPr>
          <p:cNvPr id="21" name="TextovéPole 20"/>
          <p:cNvSpPr txBox="1"/>
          <p:nvPr/>
        </p:nvSpPr>
        <p:spPr bwMode="auto">
          <a:xfrm>
            <a:off x="5380425" y="3662957"/>
            <a:ext cx="3298807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rtlCol="0">
            <a:spAutoFit/>
          </a:bodyPr>
          <a:lstStyle/>
          <a:p>
            <a:pPr algn="ctr" eaLnBrk="1" hangingPunct="1">
              <a:spcAft>
                <a:spcPts val="1200"/>
              </a:spcAft>
            </a:pPr>
            <a:r>
              <a:rPr lang="cs-CZ" sz="4000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34 000</a:t>
            </a:r>
          </a:p>
        </p:txBody>
      </p:sp>
      <p:sp>
        <p:nvSpPr>
          <p:cNvPr id="22" name="Obdélník 21"/>
          <p:cNvSpPr/>
          <p:nvPr/>
        </p:nvSpPr>
        <p:spPr>
          <a:xfrm>
            <a:off x="6412512" y="4121858"/>
            <a:ext cx="123463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spcAft>
                <a:spcPts val="1200"/>
              </a:spcAft>
            </a:pPr>
            <a:r>
              <a:rPr lang="cs-CZ" b="1" dirty="0" smtClean="0">
                <a:latin typeface="Calibri" panose="020F0502020204030204" pitchFamily="34" charset="0"/>
              </a:rPr>
              <a:t>spojů denně</a:t>
            </a:r>
            <a:endParaRPr lang="cs-CZ" b="1" dirty="0">
              <a:latin typeface="Calibri" panose="020F0502020204030204" pitchFamily="34" charset="0"/>
            </a:endParaRPr>
          </a:p>
        </p:txBody>
      </p:sp>
      <p:sp>
        <p:nvSpPr>
          <p:cNvPr id="23" name="TextovéPole 22"/>
          <p:cNvSpPr txBox="1"/>
          <p:nvPr/>
        </p:nvSpPr>
        <p:spPr bwMode="auto">
          <a:xfrm>
            <a:off x="5398045" y="4518788"/>
            <a:ext cx="3298807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rtlCol="0">
            <a:spAutoFit/>
          </a:bodyPr>
          <a:lstStyle/>
          <a:p>
            <a:pPr algn="ctr" eaLnBrk="1" hangingPunct="1">
              <a:spcAft>
                <a:spcPts val="1200"/>
              </a:spcAft>
            </a:pPr>
            <a:r>
              <a:rPr lang="cs-CZ" sz="4000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514</a:t>
            </a:r>
          </a:p>
        </p:txBody>
      </p:sp>
      <p:sp>
        <p:nvSpPr>
          <p:cNvPr id="24" name="Obdélník 23"/>
          <p:cNvSpPr/>
          <p:nvPr/>
        </p:nvSpPr>
        <p:spPr>
          <a:xfrm>
            <a:off x="6749930" y="4951562"/>
            <a:ext cx="59503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spcAft>
                <a:spcPts val="1200"/>
              </a:spcAft>
            </a:pPr>
            <a:r>
              <a:rPr lang="cs-CZ" b="1" dirty="0" smtClean="0">
                <a:latin typeface="Calibri" panose="020F0502020204030204" pitchFamily="34" charset="0"/>
              </a:rPr>
              <a:t>linek</a:t>
            </a:r>
            <a:endParaRPr lang="cs-CZ" b="1" dirty="0">
              <a:latin typeface="Calibri" panose="020F0502020204030204" pitchFamily="34" charset="0"/>
            </a:endParaRPr>
          </a:p>
        </p:txBody>
      </p:sp>
      <p:sp>
        <p:nvSpPr>
          <p:cNvPr id="25" name="TextovéPole 24"/>
          <p:cNvSpPr txBox="1"/>
          <p:nvPr/>
        </p:nvSpPr>
        <p:spPr bwMode="auto">
          <a:xfrm>
            <a:off x="5398045" y="5334665"/>
            <a:ext cx="3298807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rtlCol="0">
            <a:spAutoFit/>
          </a:bodyPr>
          <a:lstStyle/>
          <a:p>
            <a:pPr algn="ctr" eaLnBrk="1" hangingPunct="1">
              <a:spcAft>
                <a:spcPts val="1200"/>
              </a:spcAft>
            </a:pPr>
            <a:r>
              <a:rPr lang="cs-CZ" sz="4000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27</a:t>
            </a:r>
          </a:p>
        </p:txBody>
      </p:sp>
      <p:sp>
        <p:nvSpPr>
          <p:cNvPr id="26" name="Obdélník 25"/>
          <p:cNvSpPr/>
          <p:nvPr/>
        </p:nvSpPr>
        <p:spPr>
          <a:xfrm>
            <a:off x="6559303" y="5793566"/>
            <a:ext cx="97629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spcAft>
                <a:spcPts val="1200"/>
              </a:spcAft>
            </a:pPr>
            <a:r>
              <a:rPr lang="cs-CZ" b="1" dirty="0" smtClean="0">
                <a:latin typeface="Calibri" panose="020F0502020204030204" pitchFamily="34" charset="0"/>
              </a:rPr>
              <a:t>dopravců</a:t>
            </a:r>
            <a:endParaRPr lang="cs-CZ" b="1" dirty="0">
              <a:latin typeface="Calibri" panose="020F0502020204030204" pitchFamily="34" charset="0"/>
            </a:endParaRPr>
          </a:p>
        </p:txBody>
      </p:sp>
      <p:sp>
        <p:nvSpPr>
          <p:cNvPr id="27" name="Content Placeholder 2"/>
          <p:cNvSpPr>
            <a:spLocks noGrp="1"/>
          </p:cNvSpPr>
          <p:nvPr>
            <p:ph sz="quarter" idx="4294967295"/>
          </p:nvPr>
        </p:nvSpPr>
        <p:spPr bwMode="auto">
          <a:xfrm>
            <a:off x="5801895" y="2257590"/>
            <a:ext cx="2476691" cy="369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cs-CZ" altLang="cs-CZ" sz="2400" dirty="0" smtClean="0">
                <a:solidFill>
                  <a:srgbClr val="979797"/>
                </a:solidFill>
                <a:latin typeface="Calibri" pitchFamily="34" charset="0"/>
              </a:rPr>
              <a:t>…již od roku 1993</a:t>
            </a:r>
          </a:p>
        </p:txBody>
      </p:sp>
    </p:spTree>
    <p:extLst>
      <p:ext uri="{BB962C8B-B14F-4D97-AF65-F5344CB8AC3E}">
        <p14:creationId xmlns:p14="http://schemas.microsoft.com/office/powerpoint/2010/main" val="282163253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 idx="4294967295"/>
          </p:nvPr>
        </p:nvSpPr>
        <p:spPr bwMode="auto">
          <a:xfrm>
            <a:off x="882471" y="345693"/>
            <a:ext cx="7727950" cy="4308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 eaLnBrk="1" hangingPunct="1"/>
            <a:r>
              <a:rPr lang="cs-CZ" altLang="cs-CZ" sz="2800" dirty="0" smtClean="0">
                <a:solidFill>
                  <a:schemeClr val="tx2"/>
                </a:solidFill>
                <a:latin typeface="Calibri" pitchFamily="34" charset="0"/>
              </a:rPr>
              <a:t>Jednotný informační systém hlavního města Prahy</a:t>
            </a:r>
          </a:p>
        </p:txBody>
      </p:sp>
      <p:sp>
        <p:nvSpPr>
          <p:cNvPr id="4" name="Nadpis 2">
            <a:extLst>
              <a:ext uri="{FF2B5EF4-FFF2-40B4-BE49-F238E27FC236}">
                <a16:creationId xmlns:a16="http://schemas.microsoft.com/office/drawing/2014/main" id="{5FFF49B0-C4FF-47B0-99D2-EC8A609C9B04}"/>
              </a:ext>
            </a:extLst>
          </p:cNvPr>
          <p:cNvSpPr txBox="1">
            <a:spLocks/>
          </p:cNvSpPr>
          <p:nvPr/>
        </p:nvSpPr>
        <p:spPr>
          <a:xfrm>
            <a:off x="552089" y="1044699"/>
            <a:ext cx="4824774" cy="732141"/>
          </a:xfrm>
          <a:prstGeom prst="rect">
            <a:avLst/>
          </a:prstGeom>
        </p:spPr>
        <p:txBody>
          <a:bodyPr wrap="square" lIns="0" tIns="0" rIns="0" bIns="0" anchor="ctr">
            <a:normAutofit fontScale="97500"/>
          </a:bodyPr>
          <a:lstStyle>
            <a:lvl1pPr algn="l" defTabSz="895350" rtl="0"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 sz="3600" b="1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defTabSz="895350" rtl="0"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 sz="3200" b="1">
                <a:solidFill>
                  <a:srgbClr val="595959"/>
                </a:solidFill>
                <a:latin typeface="Arial" charset="0"/>
              </a:defRPr>
            </a:lvl2pPr>
            <a:lvl3pPr algn="l" defTabSz="895350" rtl="0"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 sz="3200" b="1">
                <a:solidFill>
                  <a:srgbClr val="595959"/>
                </a:solidFill>
                <a:latin typeface="Arial" charset="0"/>
              </a:defRPr>
            </a:lvl3pPr>
            <a:lvl4pPr algn="l" defTabSz="895350" rtl="0"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 sz="3200" b="1">
                <a:solidFill>
                  <a:srgbClr val="595959"/>
                </a:solidFill>
                <a:latin typeface="Arial" charset="0"/>
              </a:defRPr>
            </a:lvl4pPr>
            <a:lvl5pPr algn="l" defTabSz="895350" rtl="0"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 sz="3200" b="1">
                <a:solidFill>
                  <a:srgbClr val="595959"/>
                </a:solidFill>
                <a:latin typeface="Arial" charset="0"/>
              </a:defRPr>
            </a:lvl5pPr>
            <a:lvl6pPr marL="457200"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6pPr>
            <a:lvl7pPr marL="914400"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7pPr>
            <a:lvl8pPr marL="1371600"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8pPr>
            <a:lvl9pPr marL="1828800"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cs-CZ" sz="2352" kern="0" dirty="0" smtClean="0">
                <a:latin typeface="Alwyn New Rg" panose="020B0503000000020004" pitchFamily="34" charset="0"/>
              </a:rPr>
              <a:t>Moderní celoměstský informační a orientační systém</a:t>
            </a:r>
            <a:endParaRPr lang="cs-CZ" sz="2352" kern="0" dirty="0">
              <a:latin typeface="Alwyn New Rg" panose="020B0503000000020004" pitchFamily="34" charset="0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57BEB115-FCF2-4548-B186-FA342C8B5B7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41034" y="1044699"/>
            <a:ext cx="2224357" cy="4246499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2A568731-8147-4DDD-9C18-5D064B04F05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0452"/>
          <a:stretch/>
        </p:blipFill>
        <p:spPr>
          <a:xfrm>
            <a:off x="3137740" y="2764753"/>
            <a:ext cx="3192512" cy="1622388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18F0CB20-3310-4042-8D62-3B3C313B29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350124">
            <a:off x="1818250" y="2886741"/>
            <a:ext cx="902763" cy="1604913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BEB5F047-809F-4A77-9A18-45FB03E08F1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93382">
            <a:off x="893770" y="3509262"/>
            <a:ext cx="1710640" cy="962235"/>
          </a:xfrm>
          <a:prstGeom prst="rect">
            <a:avLst/>
          </a:prstGeom>
        </p:spPr>
      </p:pic>
      <p:sp>
        <p:nvSpPr>
          <p:cNvPr id="10" name="Šipka: doprava 21">
            <a:extLst>
              <a:ext uri="{FF2B5EF4-FFF2-40B4-BE49-F238E27FC236}">
                <a16:creationId xmlns:a16="http://schemas.microsoft.com/office/drawing/2014/main" id="{1E77ADBB-3733-4557-8F0C-55DED1D66FFC}"/>
              </a:ext>
            </a:extLst>
          </p:cNvPr>
          <p:cNvSpPr/>
          <p:nvPr/>
        </p:nvSpPr>
        <p:spPr>
          <a:xfrm>
            <a:off x="2910598" y="3323127"/>
            <a:ext cx="227143" cy="732140"/>
          </a:xfrm>
          <a:prstGeom prst="rightArrow">
            <a:avLst/>
          </a:prstGeom>
          <a:solidFill>
            <a:srgbClr val="01438A"/>
          </a:solidFill>
          <a:ln>
            <a:solidFill>
              <a:srgbClr val="0143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176"/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4F0B85C6-F671-4251-AF51-CABDCD7A78B4}"/>
              </a:ext>
            </a:extLst>
          </p:cNvPr>
          <p:cNvSpPr/>
          <p:nvPr/>
        </p:nvSpPr>
        <p:spPr>
          <a:xfrm>
            <a:off x="725351" y="1104621"/>
            <a:ext cx="560490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>
                <a:latin typeface="Calibri" panose="020F0502020204030204" pitchFamily="34" charset="0"/>
              </a:rPr>
              <a:t>ROPID ve spolupráci s městskými </a:t>
            </a:r>
            <a:r>
              <a:rPr lang="cs-CZ" sz="2000" b="1" dirty="0" smtClean="0">
                <a:latin typeface="Calibri" panose="020F0502020204030204" pitchFamily="34" charset="0"/>
              </a:rPr>
              <a:t>organizacemi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000" b="1" dirty="0"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>
                <a:latin typeface="Calibri" panose="020F0502020204030204" pitchFamily="34" charset="0"/>
              </a:rPr>
              <a:t>sjednocení současných různých informačních a navigačních systémů do jednoho moderního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000" b="1" dirty="0">
              <a:latin typeface="Calibri" panose="020F0502020204030204" pitchFamily="34" charset="0"/>
            </a:endParaRP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1FF6F8DC-4891-4253-9C32-D9DB118DB39F}"/>
              </a:ext>
            </a:extLst>
          </p:cNvPr>
          <p:cNvSpPr txBox="1"/>
          <p:nvPr/>
        </p:nvSpPr>
        <p:spPr>
          <a:xfrm>
            <a:off x="1463803" y="5535745"/>
            <a:ext cx="70866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rgbClr val="01438A"/>
                </a:solidFill>
                <a:latin typeface="Calibri" panose="020F0502020204030204" pitchFamily="34" charset="0"/>
              </a:rPr>
              <a:t>REALIZAČNÍ STUDIE: </a:t>
            </a:r>
            <a:r>
              <a:rPr lang="cs-CZ" sz="2000" b="1" dirty="0">
                <a:latin typeface="Calibri" panose="020F0502020204030204" pitchFamily="34" charset="0"/>
              </a:rPr>
              <a:t>aktuálně probíhá</a:t>
            </a:r>
          </a:p>
          <a:p>
            <a:r>
              <a:rPr lang="cs-CZ" sz="2000" b="1" dirty="0">
                <a:solidFill>
                  <a:srgbClr val="01438A"/>
                </a:solidFill>
                <a:latin typeface="Calibri" panose="020F0502020204030204" pitchFamily="34" charset="0"/>
              </a:rPr>
              <a:t>GRAFICKO-DESIGNÉRSKÁ SOUTĚŽ: </a:t>
            </a:r>
            <a:r>
              <a:rPr lang="cs-CZ" sz="2000" b="1" dirty="0">
                <a:latin typeface="Calibri" panose="020F0502020204030204" pitchFamily="34" charset="0"/>
              </a:rPr>
              <a:t>předpoklad II. polovina 2019</a:t>
            </a:r>
          </a:p>
          <a:p>
            <a:endParaRPr lang="cs-CZ" sz="2000" b="1" dirty="0">
              <a:latin typeface="Calibri" panose="020F0502020204030204" pitchFamily="34" charset="0"/>
            </a:endParaRPr>
          </a:p>
        </p:txBody>
      </p:sp>
      <p:grpSp>
        <p:nvGrpSpPr>
          <p:cNvPr id="13" name="Skupina 12">
            <a:extLst>
              <a:ext uri="{FF2B5EF4-FFF2-40B4-BE49-F238E27FC236}">
                <a16:creationId xmlns:a16="http://schemas.microsoft.com/office/drawing/2014/main" id="{3E29CAA0-53AA-4C94-A8A7-7D65595D0594}"/>
              </a:ext>
            </a:extLst>
          </p:cNvPr>
          <p:cNvGrpSpPr/>
          <p:nvPr/>
        </p:nvGrpSpPr>
        <p:grpSpPr>
          <a:xfrm>
            <a:off x="1211179" y="5439438"/>
            <a:ext cx="218613" cy="1009488"/>
            <a:chOff x="751115" y="2810890"/>
            <a:chExt cx="185057" cy="895417"/>
          </a:xfrm>
        </p:grpSpPr>
        <p:cxnSp>
          <p:nvCxnSpPr>
            <p:cNvPr id="14" name="Přímá spojnice 13">
              <a:extLst>
                <a:ext uri="{FF2B5EF4-FFF2-40B4-BE49-F238E27FC236}">
                  <a16:creationId xmlns:a16="http://schemas.microsoft.com/office/drawing/2014/main" id="{8D245E98-25F4-47AB-BDD3-12182A7D69D8}"/>
                </a:ext>
              </a:extLst>
            </p:cNvPr>
            <p:cNvCxnSpPr/>
            <p:nvPr/>
          </p:nvCxnSpPr>
          <p:spPr>
            <a:xfrm>
              <a:off x="849086" y="2810890"/>
              <a:ext cx="0" cy="895417"/>
            </a:xfrm>
            <a:prstGeom prst="line">
              <a:avLst/>
            </a:prstGeom>
            <a:ln w="15875">
              <a:solidFill>
                <a:srgbClr val="01438A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Ovál 14">
              <a:extLst>
                <a:ext uri="{FF2B5EF4-FFF2-40B4-BE49-F238E27FC236}">
                  <a16:creationId xmlns:a16="http://schemas.microsoft.com/office/drawing/2014/main" id="{95EE07D5-A4C7-4EC8-9EAE-94AA64BAC338}"/>
                </a:ext>
              </a:extLst>
            </p:cNvPr>
            <p:cNvSpPr/>
            <p:nvPr/>
          </p:nvSpPr>
          <p:spPr>
            <a:xfrm>
              <a:off x="751115" y="3009242"/>
              <a:ext cx="185057" cy="187631"/>
            </a:xfrm>
            <a:prstGeom prst="ellipse">
              <a:avLst/>
            </a:prstGeom>
            <a:solidFill>
              <a:srgbClr val="01438A"/>
            </a:solidFill>
            <a:ln>
              <a:solidFill>
                <a:srgbClr val="0143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176"/>
            </a:p>
          </p:txBody>
        </p:sp>
        <p:sp>
          <p:nvSpPr>
            <p:cNvPr id="16" name="Ovál 15">
              <a:extLst>
                <a:ext uri="{FF2B5EF4-FFF2-40B4-BE49-F238E27FC236}">
                  <a16:creationId xmlns:a16="http://schemas.microsoft.com/office/drawing/2014/main" id="{23CC00E3-ED93-4506-A443-252B38BB0889}"/>
                </a:ext>
              </a:extLst>
            </p:cNvPr>
            <p:cNvSpPr/>
            <p:nvPr/>
          </p:nvSpPr>
          <p:spPr>
            <a:xfrm>
              <a:off x="751115" y="3288500"/>
              <a:ext cx="185057" cy="187631"/>
            </a:xfrm>
            <a:prstGeom prst="ellipse">
              <a:avLst/>
            </a:prstGeom>
            <a:solidFill>
              <a:srgbClr val="01438A"/>
            </a:solidFill>
            <a:ln>
              <a:solidFill>
                <a:srgbClr val="0143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176"/>
            </a:p>
          </p:txBody>
        </p:sp>
      </p:grpSp>
    </p:spTree>
    <p:extLst>
      <p:ext uri="{BB962C8B-B14F-4D97-AF65-F5344CB8AC3E}">
        <p14:creationId xmlns:p14="http://schemas.microsoft.com/office/powerpoint/2010/main" val="384486242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 idx="4294967295"/>
          </p:nvPr>
        </p:nvSpPr>
        <p:spPr bwMode="auto">
          <a:xfrm>
            <a:off x="882471" y="376471"/>
            <a:ext cx="7727950" cy="36933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 eaLnBrk="1" hangingPunct="1"/>
            <a:r>
              <a:rPr lang="cs-CZ" altLang="cs-CZ" sz="2400" dirty="0" smtClean="0">
                <a:solidFill>
                  <a:schemeClr val="tx2"/>
                </a:solidFill>
                <a:latin typeface="Calibri" pitchFamily="34" charset="0"/>
              </a:rPr>
              <a:t>Využití mobilních dat pro plánování veřejné dopravy</a:t>
            </a:r>
          </a:p>
        </p:txBody>
      </p:sp>
      <p:sp>
        <p:nvSpPr>
          <p:cNvPr id="24" name="Nadpis 2">
            <a:extLst>
              <a:ext uri="{FF2B5EF4-FFF2-40B4-BE49-F238E27FC236}">
                <a16:creationId xmlns:a16="http://schemas.microsoft.com/office/drawing/2014/main" id="{5FFF49B0-C4FF-47B0-99D2-EC8A609C9B04}"/>
              </a:ext>
            </a:extLst>
          </p:cNvPr>
          <p:cNvSpPr txBox="1">
            <a:spLocks/>
          </p:cNvSpPr>
          <p:nvPr/>
        </p:nvSpPr>
        <p:spPr>
          <a:xfrm>
            <a:off x="552089" y="1044699"/>
            <a:ext cx="4824774" cy="732141"/>
          </a:xfrm>
          <a:prstGeom prst="rect">
            <a:avLst/>
          </a:prstGeom>
        </p:spPr>
        <p:txBody>
          <a:bodyPr wrap="square" lIns="0" tIns="0" rIns="0" bIns="0" anchor="ctr">
            <a:normAutofit fontScale="97500"/>
          </a:bodyPr>
          <a:lstStyle>
            <a:lvl1pPr algn="l" defTabSz="895350" rtl="0"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 sz="3600" b="1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defTabSz="895350" rtl="0"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 sz="3200" b="1">
                <a:solidFill>
                  <a:srgbClr val="595959"/>
                </a:solidFill>
                <a:latin typeface="Arial" charset="0"/>
              </a:defRPr>
            </a:lvl2pPr>
            <a:lvl3pPr algn="l" defTabSz="895350" rtl="0"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 sz="3200" b="1">
                <a:solidFill>
                  <a:srgbClr val="595959"/>
                </a:solidFill>
                <a:latin typeface="Arial" charset="0"/>
              </a:defRPr>
            </a:lvl3pPr>
            <a:lvl4pPr algn="l" defTabSz="895350" rtl="0"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 sz="3200" b="1">
                <a:solidFill>
                  <a:srgbClr val="595959"/>
                </a:solidFill>
                <a:latin typeface="Arial" charset="0"/>
              </a:defRPr>
            </a:lvl4pPr>
            <a:lvl5pPr algn="l" defTabSz="895350" rtl="0"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 sz="3200" b="1">
                <a:solidFill>
                  <a:srgbClr val="595959"/>
                </a:solidFill>
                <a:latin typeface="Arial" charset="0"/>
              </a:defRPr>
            </a:lvl5pPr>
            <a:lvl6pPr marL="457200"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6pPr>
            <a:lvl7pPr marL="914400"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7pPr>
            <a:lvl8pPr marL="1371600"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8pPr>
            <a:lvl9pPr marL="1828800"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cs-CZ" sz="2352" kern="0" dirty="0" smtClean="0">
                <a:latin typeface="Alwyn New Rg" panose="020B0503000000020004" pitchFamily="34" charset="0"/>
              </a:rPr>
              <a:t>Využití mobilní dat pro plánování veřejné dopravy</a:t>
            </a:r>
            <a:endParaRPr lang="cs-CZ" sz="2352" kern="0" dirty="0">
              <a:latin typeface="Alwyn New Rg" panose="020B0503000000020004" pitchFamily="34" charset="0"/>
            </a:endParaRPr>
          </a:p>
        </p:txBody>
      </p:sp>
      <p:sp>
        <p:nvSpPr>
          <p:cNvPr id="25" name="Obdélník 24">
            <a:extLst>
              <a:ext uri="{FF2B5EF4-FFF2-40B4-BE49-F238E27FC236}">
                <a16:creationId xmlns:a16="http://schemas.microsoft.com/office/drawing/2014/main" id="{4F0B85C6-F671-4251-AF51-CABDCD7A78B4}"/>
              </a:ext>
            </a:extLst>
          </p:cNvPr>
          <p:cNvSpPr/>
          <p:nvPr/>
        </p:nvSpPr>
        <p:spPr>
          <a:xfrm>
            <a:off x="616099" y="1458612"/>
            <a:ext cx="5440873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b="1" dirty="0">
                <a:latin typeface="Calibri" panose="020F0502020204030204" pitchFamily="34" charset="0"/>
              </a:rPr>
              <a:t>projekt financovaný s podporou fondů EU                (inovační partnerství)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800" b="1" dirty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800" b="1" dirty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800" b="1" dirty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800" b="1" dirty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800" b="1" dirty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800" b="1" dirty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b="1" dirty="0">
                <a:latin typeface="Calibri" panose="020F0502020204030204" pitchFamily="34" charset="0"/>
              </a:rPr>
              <a:t>nové a výrazně kvalitnější informace o pohybu obyvatel v území (vyjížďka/dojížďka)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b="1" dirty="0">
                <a:latin typeface="Calibri" panose="020F0502020204030204" pitchFamily="34" charset="0"/>
              </a:rPr>
              <a:t>nástroje na zpracování a vyhodnocení dat z mobilních sítí (matice přepravních vztahů, modal-split, zatížení sítě…)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800" b="1" dirty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rgbClr val="01438A"/>
                </a:solidFill>
                <a:latin typeface="Calibri" panose="020F0502020204030204" pitchFamily="34" charset="0"/>
              </a:rPr>
              <a:t>Jsme na začátku! </a:t>
            </a:r>
            <a:r>
              <a:rPr lang="cs-CZ" sz="1800" b="1" dirty="0" smtClean="0">
                <a:solidFill>
                  <a:srgbClr val="01438A"/>
                </a:solidFill>
                <a:latin typeface="Calibri" panose="020F0502020204030204" pitchFamily="34" charset="0"/>
              </a:rPr>
              <a:t/>
            </a:r>
            <a:br>
              <a:rPr lang="cs-CZ" sz="1800" b="1" dirty="0" smtClean="0">
                <a:solidFill>
                  <a:srgbClr val="01438A"/>
                </a:solidFill>
                <a:latin typeface="Calibri" panose="020F0502020204030204" pitchFamily="34" charset="0"/>
              </a:rPr>
            </a:br>
            <a:r>
              <a:rPr lang="cs-CZ" sz="1800" b="1" dirty="0" smtClean="0">
                <a:latin typeface="Calibri" panose="020F0502020204030204" pitchFamily="34" charset="0"/>
              </a:rPr>
              <a:t>Období </a:t>
            </a:r>
            <a:r>
              <a:rPr lang="cs-CZ" sz="1800" b="1" dirty="0">
                <a:latin typeface="Calibri" panose="020F0502020204030204" pitchFamily="34" charset="0"/>
              </a:rPr>
              <a:t>realizace </a:t>
            </a:r>
            <a:r>
              <a:rPr lang="cs-CZ" sz="1800" b="1" dirty="0" smtClean="0">
                <a:latin typeface="Calibri" panose="020F0502020204030204" pitchFamily="34" charset="0"/>
              </a:rPr>
              <a:t>projektu </a:t>
            </a:r>
            <a:r>
              <a:rPr lang="cs-CZ" sz="1800" b="1" dirty="0">
                <a:solidFill>
                  <a:srgbClr val="C00000"/>
                </a:solidFill>
                <a:latin typeface="Calibri" panose="020F0502020204030204" pitchFamily="34" charset="0"/>
              </a:rPr>
              <a:t>2019 - 2021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800" b="1" dirty="0">
              <a:latin typeface="Calibri" panose="020F0502020204030204" pitchFamily="34" charset="0"/>
            </a:endParaRPr>
          </a:p>
        </p:txBody>
      </p:sp>
      <p:pic>
        <p:nvPicPr>
          <p:cNvPr id="26" name="Obrázek 25">
            <a:extLst>
              <a:ext uri="{FF2B5EF4-FFF2-40B4-BE49-F238E27FC236}">
                <a16:creationId xmlns:a16="http://schemas.microsoft.com/office/drawing/2014/main" id="{BB08B427-F3C8-4ED3-887F-7388A5C7BDD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6877" y="1137108"/>
            <a:ext cx="918211" cy="612598"/>
          </a:xfrm>
          <a:prstGeom prst="rect">
            <a:avLst/>
          </a:prstGeom>
        </p:spPr>
      </p:pic>
      <p:pic>
        <p:nvPicPr>
          <p:cNvPr id="27" name="Obrázek 26">
            <a:extLst>
              <a:ext uri="{FF2B5EF4-FFF2-40B4-BE49-F238E27FC236}">
                <a16:creationId xmlns:a16="http://schemas.microsoft.com/office/drawing/2014/main" id="{651761D6-AE30-483B-AEC9-7319477026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6751" y="1134174"/>
            <a:ext cx="612598" cy="612598"/>
          </a:xfrm>
          <a:prstGeom prst="rect">
            <a:avLst/>
          </a:prstGeom>
        </p:spPr>
      </p:pic>
      <p:pic>
        <p:nvPicPr>
          <p:cNvPr id="28" name="Obrázek 27">
            <a:extLst>
              <a:ext uri="{FF2B5EF4-FFF2-40B4-BE49-F238E27FC236}">
                <a16:creationId xmlns:a16="http://schemas.microsoft.com/office/drawing/2014/main" id="{ED2F8E75-E6C0-4B0F-8B30-5F31FD933F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6328" y="3614181"/>
            <a:ext cx="2152821" cy="1641526"/>
          </a:xfrm>
          <a:prstGeom prst="rect">
            <a:avLst/>
          </a:prstGeom>
        </p:spPr>
      </p:pic>
      <p:pic>
        <p:nvPicPr>
          <p:cNvPr id="29" name="Obrázek 28">
            <a:extLst>
              <a:ext uri="{FF2B5EF4-FFF2-40B4-BE49-F238E27FC236}">
                <a16:creationId xmlns:a16="http://schemas.microsoft.com/office/drawing/2014/main" id="{C8786DD6-48AB-499D-88AD-50A923CAE3E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2867" y="1816459"/>
            <a:ext cx="2474231" cy="1749281"/>
          </a:xfrm>
          <a:prstGeom prst="rect">
            <a:avLst/>
          </a:prstGeom>
        </p:spPr>
      </p:pic>
      <p:graphicFrame>
        <p:nvGraphicFramePr>
          <p:cNvPr id="30" name="Diagram 29">
            <a:extLst>
              <a:ext uri="{FF2B5EF4-FFF2-40B4-BE49-F238E27FC236}">
                <a16:creationId xmlns:a16="http://schemas.microsoft.com/office/drawing/2014/main" id="{B607DADD-8944-464D-A750-D9A78402329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16741655"/>
              </p:ext>
            </p:extLst>
          </p:nvPr>
        </p:nvGraphicFramePr>
        <p:xfrm>
          <a:off x="751994" y="2319543"/>
          <a:ext cx="5440873" cy="12228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26923307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sz="quarter" idx="10"/>
          </p:nvPr>
        </p:nvSpPr>
        <p:spPr>
          <a:xfrm>
            <a:off x="833438" y="1301750"/>
            <a:ext cx="7883525" cy="5127625"/>
          </a:xfrm>
        </p:spPr>
        <p:txBody>
          <a:bodyPr anchor="t"/>
          <a:lstStyle/>
          <a:p>
            <a:pPr>
              <a:defRPr/>
            </a:pPr>
            <a:r>
              <a:rPr lang="cs-CZ" b="1" dirty="0" smtClean="0">
                <a:solidFill>
                  <a:schemeClr val="accent4"/>
                </a:solidFill>
                <a:latin typeface="Calibri" panose="020F0502020204030204" pitchFamily="34" charset="0"/>
              </a:rPr>
              <a:t>Jednotný charakter BUS – </a:t>
            </a:r>
            <a:r>
              <a:rPr lang="cs-CZ" b="1" i="1" dirty="0" smtClean="0">
                <a:solidFill>
                  <a:schemeClr val="accent4"/>
                </a:solidFill>
                <a:latin typeface="Calibri" panose="020F0502020204030204" pitchFamily="34" charset="0"/>
              </a:rPr>
              <a:t>před výstupem stiskni tlačítko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cs-CZ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trend MHD v evropských městech, zastoupeno i v ČR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cs-CZ" b="1" dirty="0" smtClean="0">
                <a:solidFill>
                  <a:schemeClr val="accent4"/>
                </a:solidFill>
                <a:latin typeface="Calibri" panose="020F0502020204030204" pitchFamily="34" charset="0"/>
              </a:rPr>
              <a:t>všechny zastávky „na znamení“ </a:t>
            </a:r>
          </a:p>
          <a:p>
            <a:pPr marL="609600" lvl="1" indent="-342900">
              <a:buFont typeface="Alwyn New Rg" panose="020B0503000000020004" pitchFamily="34" charset="0"/>
              <a:buChar char="–"/>
              <a:defRPr/>
            </a:pPr>
            <a:r>
              <a:rPr lang="cs-CZ" b="1" dirty="0" smtClean="0">
                <a:solidFill>
                  <a:schemeClr val="accent4"/>
                </a:solidFill>
                <a:latin typeface="Calibri" panose="020F0502020204030204" pitchFamily="34" charset="0"/>
              </a:rPr>
              <a:t>ČR: </a:t>
            </a:r>
            <a:r>
              <a:rPr lang="cs-CZ" dirty="0" smtClean="0">
                <a:solidFill>
                  <a:schemeClr val="accent4"/>
                </a:solidFill>
                <a:latin typeface="Calibri" panose="020F0502020204030204" pitchFamily="34" charset="0"/>
              </a:rPr>
              <a:t>Jihlava, Třebíč, </a:t>
            </a:r>
            <a:br>
              <a:rPr lang="cs-CZ" dirty="0" smtClean="0">
                <a:solidFill>
                  <a:schemeClr val="accent4"/>
                </a:solidFill>
                <a:latin typeface="Calibri" panose="020F0502020204030204" pitchFamily="34" charset="0"/>
              </a:rPr>
            </a:br>
            <a:r>
              <a:rPr lang="cs-CZ" dirty="0" smtClean="0">
                <a:solidFill>
                  <a:schemeClr val="accent4"/>
                </a:solidFill>
                <a:latin typeface="Calibri" panose="020F0502020204030204" pitchFamily="34" charset="0"/>
              </a:rPr>
              <a:t>Ústecký kraj, Liberecký kraj</a:t>
            </a:r>
          </a:p>
          <a:p>
            <a:pPr marL="609600" lvl="1" indent="-342900">
              <a:buFont typeface="Alwyn New Rg" panose="020B0503000000020004" pitchFamily="34" charset="0"/>
              <a:buChar char="–"/>
              <a:defRPr/>
            </a:pPr>
            <a:r>
              <a:rPr lang="cs-CZ" b="1" dirty="0" smtClean="0">
                <a:solidFill>
                  <a:schemeClr val="accent4"/>
                </a:solidFill>
                <a:latin typeface="Calibri" panose="020F0502020204030204" pitchFamily="34" charset="0"/>
              </a:rPr>
              <a:t>Evropa: </a:t>
            </a:r>
            <a:r>
              <a:rPr lang="cs-CZ" dirty="0" smtClean="0">
                <a:solidFill>
                  <a:schemeClr val="accent4"/>
                </a:solidFill>
                <a:latin typeface="Calibri" panose="020F0502020204030204" pitchFamily="34" charset="0"/>
              </a:rPr>
              <a:t>Berlín, Hamburk, Vídeň,</a:t>
            </a:r>
            <a:br>
              <a:rPr lang="cs-CZ" dirty="0" smtClean="0">
                <a:solidFill>
                  <a:schemeClr val="accent4"/>
                </a:solidFill>
                <a:latin typeface="Calibri" panose="020F0502020204030204" pitchFamily="34" charset="0"/>
              </a:rPr>
            </a:br>
            <a:r>
              <a:rPr lang="cs-CZ" dirty="0" smtClean="0">
                <a:solidFill>
                  <a:schemeClr val="accent4"/>
                </a:solidFill>
                <a:latin typeface="Calibri" panose="020F0502020204030204" pitchFamily="34" charset="0"/>
              </a:rPr>
              <a:t>Paříž, Londýn, Budapešť, Milán,</a:t>
            </a:r>
            <a:br>
              <a:rPr lang="cs-CZ" dirty="0" smtClean="0">
                <a:solidFill>
                  <a:schemeClr val="accent4"/>
                </a:solidFill>
                <a:latin typeface="Calibri" panose="020F0502020204030204" pitchFamily="34" charset="0"/>
              </a:rPr>
            </a:br>
            <a:r>
              <a:rPr lang="cs-CZ" dirty="0" smtClean="0">
                <a:solidFill>
                  <a:schemeClr val="accent4"/>
                </a:solidFill>
                <a:latin typeface="Calibri" panose="020F0502020204030204" pitchFamily="34" charset="0"/>
              </a:rPr>
              <a:t>Valencie, Brusel, </a:t>
            </a:r>
            <a:br>
              <a:rPr lang="cs-CZ" dirty="0" smtClean="0">
                <a:solidFill>
                  <a:schemeClr val="accent4"/>
                </a:solidFill>
                <a:latin typeface="Calibri" panose="020F0502020204030204" pitchFamily="34" charset="0"/>
              </a:rPr>
            </a:br>
            <a:r>
              <a:rPr lang="cs-CZ" dirty="0" smtClean="0">
                <a:solidFill>
                  <a:schemeClr val="accent4"/>
                </a:solidFill>
                <a:latin typeface="Calibri" panose="020F0502020204030204" pitchFamily="34" charset="0"/>
              </a:rPr>
              <a:t>Helsinky, Lisabon, …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cs-CZ" b="1" dirty="0" smtClean="0">
                <a:solidFill>
                  <a:schemeClr val="accent4"/>
                </a:solidFill>
                <a:latin typeface="Calibri" panose="020F0502020204030204" pitchFamily="34" charset="0"/>
              </a:rPr>
              <a:t>cíl pro Prahu </a:t>
            </a:r>
            <a:r>
              <a:rPr lang="cs-CZ" dirty="0" smtClean="0">
                <a:solidFill>
                  <a:schemeClr val="accent4"/>
                </a:solidFill>
                <a:latin typeface="Calibri" panose="020F0502020204030204" pitchFamily="34" charset="0"/>
              </a:rPr>
              <a:t>=&gt; </a:t>
            </a:r>
            <a:r>
              <a:rPr lang="cs-CZ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sjednotit charakter všech zastávek BUS</a:t>
            </a:r>
          </a:p>
          <a:p>
            <a:pPr>
              <a:defRPr/>
            </a:pPr>
            <a:endParaRPr lang="cs-CZ" dirty="0">
              <a:latin typeface="Calibri" panose="020F0502020204030204" pitchFamily="34" charset="0"/>
            </a:endParaRPr>
          </a:p>
          <a:p>
            <a:pPr>
              <a:defRPr/>
            </a:pPr>
            <a:endParaRPr lang="cs-CZ" dirty="0">
              <a:latin typeface="Calibri" panose="020F0502020204030204" pitchFamily="34" charset="0"/>
            </a:endParaRPr>
          </a:p>
        </p:txBody>
      </p:sp>
      <p:sp>
        <p:nvSpPr>
          <p:cNvPr id="8195" name="Nadpis 2"/>
          <p:cNvSpPr>
            <a:spLocks noGrp="1"/>
          </p:cNvSpPr>
          <p:nvPr>
            <p:ph type="ctrTitle"/>
          </p:nvPr>
        </p:nvSpPr>
        <p:spPr bwMode="auto">
          <a:xfrm>
            <a:off x="812800" y="320675"/>
            <a:ext cx="7727950" cy="4937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numCol="1" anchorCtr="0" compatLnSpc="1">
            <a:prstTxWarp prst="textNoShape">
              <a:avLst/>
            </a:prstTxWarp>
          </a:bodyPr>
          <a:lstStyle/>
          <a:p>
            <a:r>
              <a:rPr lang="cs-CZ" altLang="cs-CZ" sz="3200" dirty="0" smtClean="0">
                <a:latin typeface="Calibri" panose="020F0502020204030204" pitchFamily="34" charset="0"/>
              </a:rPr>
              <a:t> Jednotný charakter zastávek BUS</a:t>
            </a:r>
          </a:p>
        </p:txBody>
      </p:sp>
      <p:pic>
        <p:nvPicPr>
          <p:cNvPr id="8196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9163" y="2501900"/>
            <a:ext cx="2230437" cy="246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5149633"/>
      </p:ext>
    </p:extLst>
  </p:cSld>
  <p:clrMapOvr>
    <a:masterClrMapping/>
  </p:clrMapOvr>
  <p:transition spd="med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Nadpis 2"/>
          <p:cNvSpPr>
            <a:spLocks noGrp="1"/>
          </p:cNvSpPr>
          <p:nvPr>
            <p:ph type="ctrTitle"/>
          </p:nvPr>
        </p:nvSpPr>
        <p:spPr bwMode="auto">
          <a:xfrm>
            <a:off x="812800" y="320675"/>
            <a:ext cx="7727950" cy="4937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numCol="1" anchorCtr="0" compatLnSpc="1">
            <a:prstTxWarp prst="textNoShape">
              <a:avLst/>
            </a:prstTxWarp>
          </a:bodyPr>
          <a:lstStyle/>
          <a:p>
            <a:r>
              <a:rPr lang="cs-CZ" altLang="cs-CZ" sz="3200" dirty="0" smtClean="0">
                <a:latin typeface="Calibri" panose="020F0502020204030204" pitchFamily="34" charset="0"/>
              </a:rPr>
              <a:t> Stávající stav – zastávky BUS v Praze</a:t>
            </a:r>
          </a:p>
        </p:txBody>
      </p:sp>
      <p:pic>
        <p:nvPicPr>
          <p:cNvPr id="6147" name="Zástupný symbol pro obsah 5"/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"/>
          <a:stretch>
            <a:fillRect/>
          </a:stretch>
        </p:blipFill>
        <p:spPr bwMode="auto">
          <a:xfrm>
            <a:off x="889000" y="1073150"/>
            <a:ext cx="7450138" cy="5281613"/>
          </a:xfrm>
          <a:noFill/>
          <a:ln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/>
          <p:cNvSpPr txBox="1"/>
          <p:nvPr/>
        </p:nvSpPr>
        <p:spPr bwMode="auto">
          <a:xfrm>
            <a:off x="906463" y="1082675"/>
            <a:ext cx="7415212" cy="584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lIns="0" tIns="0" rIns="0" bIns="0">
            <a:spAutoFit/>
          </a:bodyPr>
          <a:lstStyle/>
          <a:p>
            <a:pPr algn="ctr" eaLnBrk="1" hangingPunct="1">
              <a:spcAft>
                <a:spcPts val="0"/>
              </a:spcAft>
              <a:defRPr/>
            </a:pPr>
            <a:r>
              <a:rPr lang="cs-CZ" sz="1900" b="1" dirty="0">
                <a:solidFill>
                  <a:srgbClr val="C00000"/>
                </a:solidFill>
                <a:latin typeface="Calibri" panose="020F0502020204030204" pitchFamily="34" charset="0"/>
              </a:rPr>
              <a:t>Zastávek „na znamení“ </a:t>
            </a:r>
            <a:r>
              <a:rPr lang="cs-CZ" sz="1900" b="1" dirty="0">
                <a:solidFill>
                  <a:schemeClr val="accent4"/>
                </a:solidFill>
                <a:latin typeface="Calibri" panose="020F0502020204030204" pitchFamily="34" charset="0"/>
              </a:rPr>
              <a:t>(zelené body) </a:t>
            </a:r>
            <a:r>
              <a:rPr lang="cs-CZ" sz="1900" b="1" dirty="0">
                <a:solidFill>
                  <a:srgbClr val="C00000"/>
                </a:solidFill>
                <a:latin typeface="Calibri" panose="020F0502020204030204" pitchFamily="34" charset="0"/>
              </a:rPr>
              <a:t>je ve městě už nyní většina.</a:t>
            </a:r>
          </a:p>
          <a:p>
            <a:pPr algn="ctr" eaLnBrk="1" hangingPunct="1">
              <a:spcAft>
                <a:spcPts val="1200"/>
              </a:spcAft>
              <a:defRPr/>
            </a:pPr>
            <a:r>
              <a:rPr lang="cs-CZ" sz="1900" b="1" dirty="0">
                <a:solidFill>
                  <a:schemeClr val="accent4"/>
                </a:solidFill>
                <a:latin typeface="Calibri" panose="020F0502020204030204" pitchFamily="34" charset="0"/>
              </a:rPr>
              <a:t>Je jich 1 409 (cca 60 %) a nacházejí se ve všech městských částech.</a:t>
            </a:r>
            <a:endParaRPr lang="cs-CZ" sz="100" dirty="0">
              <a:solidFill>
                <a:schemeClr val="accent4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9167908"/>
      </p:ext>
    </p:extLst>
  </p:cSld>
  <p:clrMapOvr>
    <a:masterClrMapping/>
  </p:clrMapOvr>
  <p:transition spd="med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sz="quarter" idx="10"/>
          </p:nvPr>
        </p:nvSpPr>
        <p:spPr>
          <a:xfrm>
            <a:off x="820738" y="1079500"/>
            <a:ext cx="7727950" cy="5370513"/>
          </a:xfrm>
        </p:spPr>
        <p:txBody>
          <a:bodyPr anchor="t"/>
          <a:lstStyle/>
          <a:p>
            <a:pPr>
              <a:defRPr/>
            </a:pPr>
            <a:r>
              <a:rPr lang="cs-CZ" sz="2200" b="1" strike="sngStrike" dirty="0" smtClean="0">
                <a:solidFill>
                  <a:schemeClr val="accent3"/>
                </a:solidFill>
                <a:latin typeface="Calibri" panose="020F0502020204030204" pitchFamily="34" charset="0"/>
              </a:rPr>
              <a:t>Schválena realizace k 29. 6. 2019</a:t>
            </a:r>
            <a:r>
              <a:rPr lang="cs-CZ" sz="2200" b="1" dirty="0" smtClean="0">
                <a:solidFill>
                  <a:schemeClr val="accent3"/>
                </a:solidFill>
                <a:latin typeface="Calibri" panose="020F0502020204030204" pitchFamily="34" charset="0"/>
              </a:rPr>
              <a:t> = &gt; 1.7.2020</a:t>
            </a:r>
          </a:p>
          <a:p>
            <a:pPr>
              <a:defRPr/>
            </a:pPr>
            <a:r>
              <a:rPr lang="cs-CZ" sz="2200" b="1" dirty="0" smtClean="0">
                <a:solidFill>
                  <a:schemeClr val="accent4"/>
                </a:solidFill>
                <a:latin typeface="Calibri" panose="020F0502020204030204" pitchFamily="34" charset="0"/>
              </a:rPr>
              <a:t>Jelikož je „na znamení“ už 60 % zastávek v Praze, nejde o zásadní změnu, spíše dokončení procesu, který probíhá více než 10 let.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cs-CZ" sz="2200" dirty="0" smtClean="0">
                <a:solidFill>
                  <a:schemeClr val="accent4"/>
                </a:solidFill>
                <a:latin typeface="Calibri" panose="020F0502020204030204" pitchFamily="34" charset="0"/>
              </a:rPr>
              <a:t>začátek prázdnin – snížená poptávka</a:t>
            </a:r>
            <a:br>
              <a:rPr lang="cs-CZ" sz="2200" dirty="0" smtClean="0">
                <a:solidFill>
                  <a:schemeClr val="accent4"/>
                </a:solidFill>
                <a:latin typeface="Calibri" panose="020F0502020204030204" pitchFamily="34" charset="0"/>
              </a:rPr>
            </a:br>
            <a:r>
              <a:rPr lang="cs-CZ" sz="2200" dirty="0" smtClean="0">
                <a:solidFill>
                  <a:schemeClr val="accent4"/>
                </a:solidFill>
                <a:latin typeface="Calibri" panose="020F0502020204030204" pitchFamily="34" charset="0"/>
              </a:rPr>
              <a:t>(žáci, studenti, dovolené)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cs-CZ" sz="2200" dirty="0" smtClean="0">
                <a:solidFill>
                  <a:schemeClr val="accent4"/>
                </a:solidFill>
                <a:latin typeface="Calibri" panose="020F0502020204030204" pitchFamily="34" charset="0"/>
              </a:rPr>
              <a:t>během léta „zkušební doba“ – přívětivé počasí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cs-CZ" sz="2200" dirty="0" smtClean="0">
                <a:solidFill>
                  <a:schemeClr val="accent4"/>
                </a:solidFill>
                <a:latin typeface="Calibri" panose="020F0502020204030204" pitchFamily="34" charset="0"/>
              </a:rPr>
              <a:t>nejnižší náklady, termín pravidelné změny jízdních řádů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cs-CZ" sz="2200" dirty="0" smtClean="0">
              <a:solidFill>
                <a:schemeClr val="accent4"/>
              </a:solidFill>
              <a:latin typeface="Calibri" panose="020F0502020204030204" pitchFamily="34" charset="0"/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cs-CZ" sz="2200" b="1" dirty="0" smtClean="0">
                <a:solidFill>
                  <a:schemeClr val="accent3"/>
                </a:solidFill>
                <a:latin typeface="Calibri" panose="020F0502020204030204" pitchFamily="34" charset="0"/>
              </a:rPr>
              <a:t>Informační </a:t>
            </a:r>
            <a:r>
              <a:rPr lang="cs-CZ" sz="2200" b="1" dirty="0">
                <a:solidFill>
                  <a:schemeClr val="accent3"/>
                </a:solidFill>
                <a:latin typeface="Calibri" panose="020F0502020204030204" pitchFamily="34" charset="0"/>
              </a:rPr>
              <a:t>kampaň pro </a:t>
            </a:r>
            <a:r>
              <a:rPr lang="cs-CZ" sz="2200" b="1" dirty="0" smtClean="0">
                <a:solidFill>
                  <a:schemeClr val="accent3"/>
                </a:solidFill>
                <a:latin typeface="Calibri" panose="020F0502020204030204" pitchFamily="34" charset="0"/>
              </a:rPr>
              <a:t>cestující</a:t>
            </a:r>
          </a:p>
          <a:p>
            <a:pPr marL="552450" lvl="1" indent="-285750">
              <a:spcAft>
                <a:spcPts val="600"/>
              </a:spcAft>
              <a:buFont typeface="Alwyn New Rg" panose="020B0503000000020004" pitchFamily="34" charset="0"/>
              <a:buChar char="–"/>
              <a:defRPr/>
            </a:pPr>
            <a:r>
              <a:rPr lang="cs-CZ" sz="2200" i="1" dirty="0" smtClean="0">
                <a:solidFill>
                  <a:schemeClr val="accent4"/>
                </a:solidFill>
                <a:latin typeface="Calibri" panose="020F0502020204030204" pitchFamily="34" charset="0"/>
              </a:rPr>
              <a:t>ve vozidlech, na zastávkách, na internetu, v médiích, …</a:t>
            </a:r>
            <a:endParaRPr lang="cs-CZ" sz="2200" i="1" dirty="0">
              <a:solidFill>
                <a:schemeClr val="accent4"/>
              </a:solidFill>
              <a:latin typeface="Calibri" panose="020F0502020204030204" pitchFamily="34" charset="0"/>
            </a:endParaRPr>
          </a:p>
          <a:p>
            <a:pPr marL="552450" lvl="1" indent="-285750">
              <a:spcAft>
                <a:spcPts val="600"/>
              </a:spcAft>
              <a:buFont typeface="Alwyn New Rg" panose="020B0503000000020004" pitchFamily="34" charset="0"/>
              <a:buChar char="–"/>
              <a:defRPr/>
            </a:pPr>
            <a:r>
              <a:rPr lang="cs-CZ" sz="2200" i="1" dirty="0" smtClean="0">
                <a:solidFill>
                  <a:schemeClr val="accent4"/>
                </a:solidFill>
                <a:latin typeface="Calibri" panose="020F0502020204030204" pitchFamily="34" charset="0"/>
              </a:rPr>
              <a:t>průběh kampaně od dubna, vrchol v červnu </a:t>
            </a:r>
          </a:p>
          <a:p>
            <a:pPr marL="552450" lvl="1" indent="-285750">
              <a:spcAft>
                <a:spcPts val="0"/>
              </a:spcAft>
              <a:buFont typeface="Alwyn New Rg" panose="020B0503000000020004" pitchFamily="34" charset="0"/>
              <a:buChar char="–"/>
              <a:defRPr/>
            </a:pPr>
            <a:r>
              <a:rPr lang="cs-CZ" sz="2200" i="1" dirty="0" smtClean="0">
                <a:solidFill>
                  <a:schemeClr val="accent4"/>
                </a:solidFill>
                <a:latin typeface="Calibri" panose="020F0502020204030204" pitchFamily="34" charset="0"/>
              </a:rPr>
              <a:t>další vrchol na začátku září (škola), nadále průběžná osvěta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cs-CZ" dirty="0" smtClean="0">
              <a:latin typeface="Calibri" panose="020F0502020204030204" pitchFamily="34" charset="0"/>
            </a:endParaRPr>
          </a:p>
          <a:p>
            <a:pPr>
              <a:defRPr/>
            </a:pPr>
            <a:endParaRPr lang="cs-CZ" dirty="0">
              <a:latin typeface="Calibri" panose="020F0502020204030204" pitchFamily="34" charset="0"/>
            </a:endParaRPr>
          </a:p>
        </p:txBody>
      </p:sp>
      <p:sp>
        <p:nvSpPr>
          <p:cNvPr id="13315" name="Nadpis 2"/>
          <p:cNvSpPr>
            <a:spLocks noGrp="1"/>
          </p:cNvSpPr>
          <p:nvPr>
            <p:ph type="ctrTitle"/>
          </p:nvPr>
        </p:nvSpPr>
        <p:spPr bwMode="auto">
          <a:xfrm>
            <a:off x="812800" y="320675"/>
            <a:ext cx="7727950" cy="4937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numCol="1" anchorCtr="0" compatLnSpc="1">
            <a:prstTxWarp prst="textNoShape">
              <a:avLst/>
            </a:prstTxWarp>
          </a:bodyPr>
          <a:lstStyle/>
          <a:p>
            <a:r>
              <a:rPr lang="cs-CZ" altLang="cs-CZ" sz="3200" dirty="0" smtClean="0">
                <a:latin typeface="Alwyn New Rg" panose="020B0503000000020004" pitchFamily="34" charset="0"/>
              </a:rPr>
              <a:t> </a:t>
            </a:r>
            <a:r>
              <a:rPr lang="cs-CZ" altLang="cs-CZ" sz="3200" dirty="0" smtClean="0">
                <a:latin typeface="Calibri" panose="020F0502020204030204" pitchFamily="34" charset="0"/>
              </a:rPr>
              <a:t>Příprava a termín realizace</a:t>
            </a:r>
          </a:p>
        </p:txBody>
      </p:sp>
    </p:spTree>
    <p:extLst>
      <p:ext uri="{BB962C8B-B14F-4D97-AF65-F5344CB8AC3E}">
        <p14:creationId xmlns:p14="http://schemas.microsoft.com/office/powerpoint/2010/main" val="3714551426"/>
      </p:ext>
    </p:extLst>
  </p:cSld>
  <p:clrMapOvr>
    <a:masterClrMapping/>
  </p:clrMapOvr>
  <p:transition spd="med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Nadpis 3"/>
          <p:cNvSpPr>
            <a:spLocks noGrp="1"/>
          </p:cNvSpPr>
          <p:nvPr>
            <p:ph type="ctrTitle"/>
          </p:nvPr>
        </p:nvSpPr>
        <p:spPr bwMode="auto">
          <a:xfrm>
            <a:off x="2657475" y="1995488"/>
            <a:ext cx="5567363" cy="549275"/>
          </a:xfrm>
          <a:noFill/>
          <a:ln>
            <a:miter lim="800000"/>
            <a:headEnd/>
            <a:tailEnd/>
          </a:ln>
        </p:spPr>
        <p:txBody>
          <a:bodyPr vert="horz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altLang="cs-CZ" smtClean="0">
                <a:latin typeface="Calibri" pitchFamily="34" charset="0"/>
              </a:rPr>
              <a:t>Děkuji za pozornost</a:t>
            </a:r>
          </a:p>
        </p:txBody>
      </p:sp>
      <p:sp>
        <p:nvSpPr>
          <p:cNvPr id="45058" name="Zástupný symbol pro obsah 4"/>
          <p:cNvSpPr>
            <a:spLocks/>
          </p:cNvSpPr>
          <p:nvPr/>
        </p:nvSpPr>
        <p:spPr bwMode="auto">
          <a:xfrm>
            <a:off x="2676525" y="3157538"/>
            <a:ext cx="55975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95350">
              <a:spcAft>
                <a:spcPts val="1200"/>
              </a:spcAft>
              <a:buClr>
                <a:schemeClr val="tx1"/>
              </a:buClr>
            </a:pPr>
            <a:r>
              <a:rPr lang="cs-CZ" altLang="cs-CZ" sz="2000" dirty="0" smtClean="0">
                <a:solidFill>
                  <a:schemeClr val="tx2"/>
                </a:solidFill>
                <a:latin typeface="Calibri" pitchFamily="34" charset="0"/>
              </a:rPr>
              <a:t>tomcik.petr@ropid.cz</a:t>
            </a:r>
            <a:endParaRPr lang="cs-CZ" altLang="cs-CZ" sz="2000" dirty="0">
              <a:solidFill>
                <a:schemeClr val="tx2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ctrTitle"/>
          </p:nvPr>
        </p:nvSpPr>
        <p:spPr bwMode="auto">
          <a:xfrm>
            <a:off x="812800" y="321311"/>
            <a:ext cx="7727950" cy="49244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altLang="cs-CZ" sz="3200" dirty="0" smtClean="0">
                <a:latin typeface="Calibri" pitchFamily="34" charset="0"/>
              </a:rPr>
              <a:t>Kam až PID sahá?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D258BB78-E2E0-48AD-91D9-5E739167DC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644" y="1741732"/>
            <a:ext cx="2694223" cy="868887"/>
          </a:xfrm>
          <a:prstGeom prst="rect">
            <a:avLst/>
          </a:prstGeom>
        </p:spPr>
      </p:pic>
      <p:pic>
        <p:nvPicPr>
          <p:cNvPr id="7" name="Obrázek 2">
            <a:extLst>
              <a:ext uri="{FF2B5EF4-FFF2-40B4-BE49-F238E27FC236}">
                <a16:creationId xmlns:a16="http://schemas.microsoft.com/office/drawing/2014/main" id="{CF5DDA96-5A67-4099-9917-CDB9A61F2A5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910" t="6381" r="10973" b="7282"/>
          <a:stretch/>
        </p:blipFill>
        <p:spPr bwMode="auto">
          <a:xfrm>
            <a:off x="3689146" y="1478475"/>
            <a:ext cx="5132377" cy="4146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298BB61D-3B5A-4349-8B6F-24B5A82BA2D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16099" y="2713743"/>
            <a:ext cx="2874238" cy="485343"/>
          </a:xfrm>
        </p:spPr>
        <p:txBody>
          <a:bodyPr>
            <a:normAutofit fontScale="92500"/>
          </a:bodyPr>
          <a:lstStyle/>
          <a:p>
            <a:pPr marL="0" indent="0" algn="ctr"/>
            <a:r>
              <a:rPr lang="cs-CZ" sz="1323" b="1" dirty="0">
                <a:latin typeface="Alwyn New Rg" panose="020B0503000000020004" pitchFamily="34" charset="0"/>
              </a:rPr>
              <a:t>společný integrovaný dopravní systém </a:t>
            </a:r>
            <a:br>
              <a:rPr lang="cs-CZ" sz="1323" b="1" dirty="0">
                <a:latin typeface="Alwyn New Rg" panose="020B0503000000020004" pitchFamily="34" charset="0"/>
              </a:rPr>
            </a:br>
            <a:r>
              <a:rPr lang="cs-CZ" sz="1323" b="1" dirty="0">
                <a:latin typeface="Alwyn New Rg" panose="020B0503000000020004" pitchFamily="34" charset="0"/>
              </a:rPr>
              <a:t>Prahy a Středních Čech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22E660F2-458D-48AE-AB5E-240ED8BDBEEA}"/>
              </a:ext>
            </a:extLst>
          </p:cNvPr>
          <p:cNvSpPr txBox="1"/>
          <p:nvPr/>
        </p:nvSpPr>
        <p:spPr bwMode="auto">
          <a:xfrm>
            <a:off x="729651" y="4502600"/>
            <a:ext cx="3109171" cy="40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882"/>
              </a:spcAft>
            </a:pPr>
            <a:r>
              <a:rPr lang="cs-CZ" sz="2646" b="1" dirty="0">
                <a:solidFill>
                  <a:srgbClr val="01438A"/>
                </a:solidFill>
                <a:latin typeface="Alwyn New Rg" panose="020B0503000000020004" pitchFamily="34" charset="0"/>
              </a:rPr>
              <a:t>2 300 000 obyvatel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07249066-274B-4A42-8620-26F28F52F927}"/>
              </a:ext>
            </a:extLst>
          </p:cNvPr>
          <p:cNvSpPr/>
          <p:nvPr/>
        </p:nvSpPr>
        <p:spPr>
          <a:xfrm>
            <a:off x="680644" y="4872387"/>
            <a:ext cx="2657858" cy="2732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82"/>
              </a:spcAft>
            </a:pPr>
            <a:r>
              <a:rPr lang="cs-CZ" sz="1176" b="1" dirty="0">
                <a:latin typeface="Alwyn New Rg" panose="020B0503000000020004" pitchFamily="34" charset="0"/>
              </a:rPr>
              <a:t>žije v oblasti obsluhované PID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D69FD553-68A2-4086-ACC9-91E634CAD5DB}"/>
              </a:ext>
            </a:extLst>
          </p:cNvPr>
          <p:cNvSpPr txBox="1"/>
          <p:nvPr/>
        </p:nvSpPr>
        <p:spPr bwMode="auto">
          <a:xfrm>
            <a:off x="729650" y="5117700"/>
            <a:ext cx="3109171" cy="316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882"/>
              </a:spcAft>
            </a:pPr>
            <a:r>
              <a:rPr lang="cs-CZ" sz="2058" b="1" dirty="0">
                <a:solidFill>
                  <a:srgbClr val="01438A"/>
                </a:solidFill>
                <a:latin typeface="Alwyn New Rg" panose="020B0503000000020004" pitchFamily="34" charset="0"/>
              </a:rPr>
              <a:t>tj. téměř ¼ obyvatel ČR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6DFFB37D-CEE2-421C-B301-DDFA7443A870}"/>
              </a:ext>
            </a:extLst>
          </p:cNvPr>
          <p:cNvSpPr txBox="1"/>
          <p:nvPr/>
        </p:nvSpPr>
        <p:spPr bwMode="auto">
          <a:xfrm>
            <a:off x="1128383" y="3081296"/>
            <a:ext cx="541668" cy="1300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882"/>
              </a:spcAft>
            </a:pPr>
            <a:r>
              <a:rPr lang="cs-CZ" sz="8453" b="1" dirty="0">
                <a:solidFill>
                  <a:srgbClr val="C00000"/>
                </a:solidFill>
                <a:latin typeface="Alwyn New Rg" panose="020B0503000000020004" pitchFamily="34" charset="0"/>
              </a:rPr>
              <a:t>1</a:t>
            </a:r>
            <a:endParaRPr lang="cs-CZ" sz="3234" b="1" dirty="0">
              <a:solidFill>
                <a:srgbClr val="C00000"/>
              </a:solidFill>
              <a:latin typeface="Alwyn New Rg" panose="020B0503000000020004" pitchFamily="34" charset="0"/>
            </a:endParaRP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C8F7A053-45BF-41AF-B2FD-9F2F871394CD}"/>
              </a:ext>
            </a:extLst>
          </p:cNvPr>
          <p:cNvSpPr txBox="1"/>
          <p:nvPr/>
        </p:nvSpPr>
        <p:spPr>
          <a:xfrm>
            <a:off x="1719378" y="3287289"/>
            <a:ext cx="1329445" cy="8161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76" b="1" dirty="0">
                <a:solidFill>
                  <a:srgbClr val="C00000"/>
                </a:solidFill>
                <a:latin typeface="Alwyn New Rg" panose="020B0503000000020004" pitchFamily="34" charset="0"/>
              </a:rPr>
              <a:t>SÍŤ</a:t>
            </a:r>
          </a:p>
          <a:p>
            <a:r>
              <a:rPr lang="cs-CZ" sz="1176" b="1" dirty="0">
                <a:latin typeface="Alwyn New Rg" panose="020B0503000000020004" pitchFamily="34" charset="0"/>
              </a:rPr>
              <a:t>TARIF</a:t>
            </a:r>
          </a:p>
          <a:p>
            <a:r>
              <a:rPr lang="cs-CZ" sz="1176" b="1" dirty="0">
                <a:latin typeface="Alwyn New Rg" panose="020B0503000000020004" pitchFamily="34" charset="0"/>
              </a:rPr>
              <a:t>JÍZDENKA</a:t>
            </a:r>
          </a:p>
          <a:p>
            <a:r>
              <a:rPr lang="cs-CZ" sz="1176" b="1" dirty="0">
                <a:latin typeface="Alwyn New Rg" panose="020B0503000000020004" pitchFamily="34" charset="0"/>
              </a:rPr>
              <a:t>JÍZDNÍ ŘÁD</a:t>
            </a:r>
          </a:p>
        </p:txBody>
      </p:sp>
    </p:spTree>
    <p:extLst>
      <p:ext uri="{BB962C8B-B14F-4D97-AF65-F5344CB8AC3E}">
        <p14:creationId xmlns:p14="http://schemas.microsoft.com/office/powerpoint/2010/main" val="325340573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ctrTitle"/>
          </p:nvPr>
        </p:nvSpPr>
        <p:spPr bwMode="auto">
          <a:xfrm>
            <a:off x="812800" y="321311"/>
            <a:ext cx="7727950" cy="49244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altLang="cs-CZ" sz="3200" dirty="0" smtClean="0">
                <a:latin typeface="Calibri" pitchFamily="34" charset="0"/>
              </a:rPr>
              <a:t>Společný systém dvou krajů</a:t>
            </a: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4E66A3AB-14BC-4189-94BD-139B50DF0A3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98751" y="1509549"/>
            <a:ext cx="5493915" cy="2668022"/>
          </a:xfrm>
          <a:prstGeom prst="rect">
            <a:avLst/>
          </a:prstGeom>
        </p:spPr>
      </p:pic>
      <p:pic>
        <p:nvPicPr>
          <p:cNvPr id="15" name="Picture 20" descr="Praha_logo">
            <a:extLst>
              <a:ext uri="{FF2B5EF4-FFF2-40B4-BE49-F238E27FC236}">
                <a16:creationId xmlns:a16="http://schemas.microsoft.com/office/drawing/2014/main" id="{338F1816-7891-40F0-A99F-FD9113DFAF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6154" y="1103263"/>
            <a:ext cx="1219723" cy="1219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6AE59DD8-C58E-49AA-9571-74F2663AF9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9649" y="1103263"/>
            <a:ext cx="2293577" cy="405115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8AF43291-C644-4F01-B30E-A701615FCA9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151"/>
          <a:stretch/>
        </p:blipFill>
        <p:spPr>
          <a:xfrm>
            <a:off x="303379" y="3190757"/>
            <a:ext cx="4373396" cy="3667055"/>
          </a:xfrm>
          <a:prstGeom prst="rect">
            <a:avLst/>
          </a:prstGeom>
        </p:spPr>
      </p:pic>
      <p:sp>
        <p:nvSpPr>
          <p:cNvPr id="2" name="Obdélník 1"/>
          <p:cNvSpPr/>
          <p:nvPr/>
        </p:nvSpPr>
        <p:spPr>
          <a:xfrm>
            <a:off x="4523226" y="4299284"/>
            <a:ext cx="412179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defTabSz="895350" eaLnBrk="0" hangingPunct="0">
              <a:buFont typeface="Arial" charset="0"/>
              <a:buChar char="•"/>
            </a:pPr>
            <a:r>
              <a:rPr lang="cs-CZ" dirty="0" smtClean="0">
                <a:latin typeface="Calibri" pitchFamily="34" charset="0"/>
              </a:rPr>
              <a:t>ROPID </a:t>
            </a:r>
            <a:r>
              <a:rPr lang="cs-CZ" dirty="0">
                <a:latin typeface="Calibri" pitchFamily="34" charset="0"/>
              </a:rPr>
              <a:t>zastřešuje všechny </a:t>
            </a:r>
            <a:r>
              <a:rPr lang="cs-CZ" dirty="0" err="1">
                <a:latin typeface="Calibri" pitchFamily="34" charset="0"/>
              </a:rPr>
              <a:t>celosystémové</a:t>
            </a:r>
            <a:r>
              <a:rPr lang="cs-CZ" dirty="0">
                <a:latin typeface="Calibri" pitchFamily="34" charset="0"/>
              </a:rPr>
              <a:t> činnosti</a:t>
            </a:r>
          </a:p>
          <a:p>
            <a:pPr marL="342900" indent="-342900" defTabSz="895350" eaLnBrk="0" hangingPunct="0">
              <a:buFont typeface="Arial" charset="0"/>
              <a:buChar char="•"/>
            </a:pPr>
            <a:r>
              <a:rPr lang="cs-CZ" dirty="0">
                <a:latin typeface="Calibri" pitchFamily="34" charset="0"/>
              </a:rPr>
              <a:t>IDSK řeší především projektování linek a ekonomiku + tarif </a:t>
            </a:r>
            <a:r>
              <a:rPr lang="cs-CZ" dirty="0" smtClean="0">
                <a:latin typeface="Calibri" pitchFamily="34" charset="0"/>
              </a:rPr>
              <a:t>na </a:t>
            </a:r>
            <a:r>
              <a:rPr lang="cs-CZ" dirty="0">
                <a:latin typeface="Calibri" pitchFamily="34" charset="0"/>
              </a:rPr>
              <a:t>území SČK</a:t>
            </a:r>
          </a:p>
          <a:p>
            <a:pPr marL="342900" indent="-342900" defTabSz="895350" eaLnBrk="0" hangingPunct="0">
              <a:buFont typeface="Arial" charset="0"/>
              <a:buChar char="•"/>
            </a:pPr>
            <a:r>
              <a:rPr lang="cs-CZ" altLang="cs-CZ" dirty="0" smtClean="0">
                <a:latin typeface="Calibri" pitchFamily="34" charset="0"/>
              </a:rPr>
              <a:t>rozšíření </a:t>
            </a:r>
            <a:r>
              <a:rPr lang="cs-CZ" altLang="cs-CZ" dirty="0">
                <a:latin typeface="Calibri" pitchFamily="34" charset="0"/>
              </a:rPr>
              <a:t>jednotného IDS na celé území </a:t>
            </a:r>
            <a:r>
              <a:rPr lang="cs-CZ" altLang="cs-CZ" dirty="0" err="1">
                <a:latin typeface="Calibri" pitchFamily="34" charset="0"/>
              </a:rPr>
              <a:t>SčK</a:t>
            </a:r>
            <a:r>
              <a:rPr lang="cs-CZ" altLang="cs-CZ" dirty="0">
                <a:latin typeface="Calibri" pitchFamily="34" charset="0"/>
              </a:rPr>
              <a:t> s přesahem do dalších krajů</a:t>
            </a:r>
          </a:p>
          <a:p>
            <a:pPr marL="342900" indent="-342900" defTabSz="895350" eaLnBrk="0" hangingPunct="0">
              <a:buFont typeface="Arial" charset="0"/>
              <a:buChar char="•"/>
            </a:pPr>
            <a:r>
              <a:rPr lang="cs-CZ" altLang="cs-CZ" dirty="0" smtClean="0">
                <a:latin typeface="Calibri" pitchFamily="34" charset="0"/>
              </a:rPr>
              <a:t>každý </a:t>
            </a:r>
            <a:r>
              <a:rPr lang="cs-CZ" altLang="cs-CZ" dirty="0">
                <a:latin typeface="Calibri" pitchFamily="34" charset="0"/>
              </a:rPr>
              <a:t>objednatel </a:t>
            </a:r>
            <a:r>
              <a:rPr lang="cs-CZ" altLang="cs-CZ" dirty="0" smtClean="0">
                <a:latin typeface="Calibri" pitchFamily="34" charset="0"/>
              </a:rPr>
              <a:t>si </a:t>
            </a:r>
            <a:r>
              <a:rPr lang="cs-CZ" altLang="cs-CZ" dirty="0">
                <a:latin typeface="Calibri" pitchFamily="34" charset="0"/>
              </a:rPr>
              <a:t>hradí provoz na svém území</a:t>
            </a:r>
          </a:p>
        </p:txBody>
      </p:sp>
    </p:spTree>
    <p:extLst>
      <p:ext uri="{BB962C8B-B14F-4D97-AF65-F5344CB8AC3E}">
        <p14:creationId xmlns:p14="http://schemas.microsoft.com/office/powerpoint/2010/main" val="338440585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ctrTitle"/>
          </p:nvPr>
        </p:nvSpPr>
        <p:spPr bwMode="auto">
          <a:xfrm>
            <a:off x="812800" y="321311"/>
            <a:ext cx="7727950" cy="49244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altLang="cs-CZ" sz="3200" dirty="0" smtClean="0">
                <a:latin typeface="Calibri" pitchFamily="34" charset="0"/>
              </a:rPr>
              <a:t>Zásady systému PID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A8A5DB57-AFDA-4429-AE73-55A5ADE269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621" y="1292001"/>
            <a:ext cx="3222482" cy="4834338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52D4B1E0-95C8-4103-9B53-26A9C58B4348}"/>
              </a:ext>
            </a:extLst>
          </p:cNvPr>
          <p:cNvSpPr txBox="1"/>
          <p:nvPr/>
        </p:nvSpPr>
        <p:spPr>
          <a:xfrm>
            <a:off x="3954444" y="1292001"/>
            <a:ext cx="4660045" cy="1955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2032" indent="-252032">
              <a:spcAft>
                <a:spcPts val="441"/>
              </a:spcAft>
              <a:buFont typeface="Arial" panose="020B0604020202020204" pitchFamily="34" charset="0"/>
              <a:buChar char="•"/>
            </a:pPr>
            <a:r>
              <a:rPr lang="cs-CZ" sz="1764" b="1" dirty="0">
                <a:latin typeface="Alwyn New Rg" panose="020B0503000000020004" pitchFamily="34" charset="0"/>
              </a:rPr>
              <a:t>všechny druhy dopravy tvoří jeden celek</a:t>
            </a:r>
          </a:p>
          <a:p>
            <a:pPr marL="252032" indent="-252032">
              <a:spcAft>
                <a:spcPts val="441"/>
              </a:spcAft>
              <a:buFont typeface="Arial" panose="020B0604020202020204" pitchFamily="34" charset="0"/>
              <a:buChar char="•"/>
            </a:pPr>
            <a:r>
              <a:rPr lang="cs-CZ" sz="1764" b="1" dirty="0">
                <a:latin typeface="Alwyn New Rg" panose="020B0503000000020004" pitchFamily="34" charset="0"/>
              </a:rPr>
              <a:t>kvalitní vozidla a informace</a:t>
            </a:r>
          </a:p>
          <a:p>
            <a:pPr marL="252032" indent="-252032">
              <a:spcAft>
                <a:spcPts val="441"/>
              </a:spcAft>
              <a:buFont typeface="Arial" panose="020B0604020202020204" pitchFamily="34" charset="0"/>
              <a:buChar char="•"/>
            </a:pPr>
            <a:r>
              <a:rPr lang="cs-CZ" sz="1764" b="1" dirty="0">
                <a:latin typeface="Alwyn New Rg" panose="020B0503000000020004" pitchFamily="34" charset="0"/>
              </a:rPr>
              <a:t>jedna jízdenka na všechno</a:t>
            </a:r>
          </a:p>
          <a:p>
            <a:pPr marL="252032" indent="-252032">
              <a:spcAft>
                <a:spcPts val="441"/>
              </a:spcAft>
              <a:buFont typeface="Arial" panose="020B0604020202020204" pitchFamily="34" charset="0"/>
              <a:buChar char="•"/>
            </a:pPr>
            <a:r>
              <a:rPr lang="cs-CZ" sz="1764" b="1" dirty="0">
                <a:latin typeface="Alwyn New Rg" panose="020B0503000000020004" pitchFamily="34" charset="0"/>
              </a:rPr>
              <a:t>snadné a rychlé cestování</a:t>
            </a:r>
          </a:p>
          <a:p>
            <a:pPr marL="252032" indent="-252032">
              <a:spcAft>
                <a:spcPts val="441"/>
              </a:spcAft>
              <a:buFont typeface="Arial" panose="020B0604020202020204" pitchFamily="34" charset="0"/>
              <a:buChar char="•"/>
            </a:pPr>
            <a:r>
              <a:rPr lang="cs-CZ" sz="1764" b="1" dirty="0">
                <a:latin typeface="Alwyn New Rg" panose="020B0503000000020004" pitchFamily="34" charset="0"/>
              </a:rPr>
              <a:t>jednoduchý a pohodlný nákup jízdenky</a:t>
            </a:r>
          </a:p>
          <a:p>
            <a:pPr marL="252032" indent="-252032">
              <a:buFont typeface="Alwyn New Rg" panose="020B0503000000020004" pitchFamily="34" charset="0"/>
              <a:buChar char="—"/>
            </a:pPr>
            <a:endParaRPr lang="cs-CZ" sz="1617" b="1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7D4DBA1F-0DF4-4543-BB0B-4AAAF2A2B1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4444" y="4896410"/>
            <a:ext cx="4763014" cy="1324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92295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ctrTitle"/>
          </p:nvPr>
        </p:nvSpPr>
        <p:spPr bwMode="auto">
          <a:xfrm>
            <a:off x="812800" y="321311"/>
            <a:ext cx="7727950" cy="49244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altLang="cs-CZ" sz="3200" dirty="0" smtClean="0">
                <a:latin typeface="Calibri" pitchFamily="34" charset="0"/>
              </a:rPr>
              <a:t>2017-2018</a:t>
            </a:r>
            <a:r>
              <a:rPr lang="cs-CZ" altLang="cs-CZ" sz="3200" dirty="0" smtClean="0">
                <a:latin typeface="Calibri" pitchFamily="34" charset="0"/>
              </a:rPr>
              <a:t>: Rekordní rozšíření systému PID </a:t>
            </a:r>
          </a:p>
        </p:txBody>
      </p:sp>
      <p:pic>
        <p:nvPicPr>
          <p:cNvPr id="6147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508" y="946151"/>
            <a:ext cx="6115529" cy="4756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0949" y="3824362"/>
            <a:ext cx="2698675" cy="269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18"/>
          <p:cNvSpPr txBox="1">
            <a:spLocks noChangeArrowheads="1"/>
          </p:cNvSpPr>
          <p:nvPr/>
        </p:nvSpPr>
        <p:spPr bwMode="auto">
          <a:xfrm>
            <a:off x="5730950" y="1144588"/>
            <a:ext cx="2938916" cy="2339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95350" eaLnBrk="0" hangingPunct="0"/>
            <a:r>
              <a:rPr lang="cs-CZ" altLang="cs-CZ" sz="2400" b="1" u="sng" dirty="0" smtClean="0">
                <a:latin typeface="Calibri" pitchFamily="34" charset="0"/>
              </a:rPr>
              <a:t>Nově:</a:t>
            </a:r>
          </a:p>
          <a:p>
            <a:pPr marL="342900" indent="-342900" defTabSz="895350" eaLnBrk="0" hangingPunct="0">
              <a:buFont typeface="Arial" charset="0"/>
              <a:buChar char="•"/>
            </a:pPr>
            <a:r>
              <a:rPr lang="cs-CZ" altLang="cs-CZ" sz="2000" b="1" dirty="0" smtClean="0">
                <a:latin typeface="Calibri" pitchFamily="34" charset="0"/>
              </a:rPr>
              <a:t>53 autobusových linek</a:t>
            </a:r>
          </a:p>
          <a:p>
            <a:pPr marL="342900" indent="-342900" defTabSz="895350" eaLnBrk="0" hangingPunct="0">
              <a:buFont typeface="Arial" charset="0"/>
              <a:buChar char="•"/>
            </a:pPr>
            <a:r>
              <a:rPr lang="cs-CZ" altLang="cs-CZ" sz="2000" b="1" dirty="0" smtClean="0">
                <a:latin typeface="Calibri" pitchFamily="34" charset="0"/>
              </a:rPr>
              <a:t>20 vlakových linek</a:t>
            </a:r>
          </a:p>
          <a:p>
            <a:pPr marL="342900" indent="-342900" defTabSz="895350" eaLnBrk="0" hangingPunct="0">
              <a:buFont typeface="Arial" charset="0"/>
              <a:buChar char="•"/>
            </a:pPr>
            <a:r>
              <a:rPr lang="cs-CZ" altLang="cs-CZ" sz="2000" b="1" dirty="0" smtClean="0">
                <a:latin typeface="Calibri" pitchFamily="34" charset="0"/>
              </a:rPr>
              <a:t>130 měst a obcí</a:t>
            </a:r>
          </a:p>
          <a:p>
            <a:pPr marL="342900" indent="-342900" defTabSz="895350" eaLnBrk="0" hangingPunct="0">
              <a:buFont typeface="Arial" charset="0"/>
              <a:buChar char="•"/>
            </a:pPr>
            <a:r>
              <a:rPr lang="cs-CZ" altLang="cs-CZ" sz="2000" b="1" dirty="0" smtClean="0">
                <a:latin typeface="Calibri" pitchFamily="34" charset="0"/>
              </a:rPr>
              <a:t>154 železničních stanic </a:t>
            </a:r>
            <a:br>
              <a:rPr lang="cs-CZ" altLang="cs-CZ" sz="2000" b="1" dirty="0" smtClean="0">
                <a:latin typeface="Calibri" pitchFamily="34" charset="0"/>
              </a:rPr>
            </a:br>
            <a:r>
              <a:rPr lang="cs-CZ" altLang="cs-CZ" sz="2000" b="1" dirty="0" smtClean="0">
                <a:latin typeface="Calibri" pitchFamily="34" charset="0"/>
              </a:rPr>
              <a:t>a zastávek</a:t>
            </a:r>
          </a:p>
          <a:p>
            <a:pPr marL="342900" indent="-342900" defTabSz="895350" eaLnBrk="0" hangingPunct="0">
              <a:buFont typeface="Arial" charset="0"/>
              <a:buChar char="•"/>
            </a:pPr>
            <a:endParaRPr lang="cs-CZ" altLang="cs-CZ" sz="2400" b="1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723461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le 1"/>
          <p:cNvSpPr>
            <a:spLocks noGrp="1"/>
          </p:cNvSpPr>
          <p:nvPr>
            <p:ph type="ctrTitle" idx="4294967295"/>
          </p:nvPr>
        </p:nvSpPr>
        <p:spPr bwMode="auto">
          <a:xfrm>
            <a:off x="779463" y="350838"/>
            <a:ext cx="7727950" cy="431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 eaLnBrk="1" hangingPunct="1"/>
            <a:r>
              <a:rPr lang="cs-CZ" altLang="cs-CZ" sz="2800" smtClean="0">
                <a:solidFill>
                  <a:schemeClr val="tx2"/>
                </a:solidFill>
                <a:latin typeface="Calibri" pitchFamily="34" charset="0"/>
              </a:rPr>
              <a:t> Vývoj dopravních výkonů a počtu obcí (SČK)</a:t>
            </a:r>
          </a:p>
        </p:txBody>
      </p:sp>
      <p:graphicFrame>
        <p:nvGraphicFramePr>
          <p:cNvPr id="6" name="Graf 5"/>
          <p:cNvGraphicFramePr>
            <a:graphicFrameLocks noGrp="1"/>
          </p:cNvGraphicFramePr>
          <p:nvPr>
            <p:extLst/>
          </p:nvPr>
        </p:nvGraphicFramePr>
        <p:xfrm>
          <a:off x="609601" y="3990107"/>
          <a:ext cx="8025678" cy="25032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Graf 6"/>
          <p:cNvGraphicFramePr>
            <a:graphicFrameLocks noGrp="1"/>
          </p:cNvGraphicFramePr>
          <p:nvPr>
            <p:extLst/>
          </p:nvPr>
        </p:nvGraphicFramePr>
        <p:xfrm>
          <a:off x="544945" y="1452365"/>
          <a:ext cx="8090334" cy="24269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26736472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ctrTitle"/>
          </p:nvPr>
        </p:nvSpPr>
        <p:spPr bwMode="auto">
          <a:xfrm>
            <a:off x="812800" y="321311"/>
            <a:ext cx="7727950" cy="49244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altLang="cs-CZ" sz="3200" dirty="0" smtClean="0">
                <a:latin typeface="Calibri" pitchFamily="34" charset="0"/>
              </a:rPr>
              <a:t>2018: Dokončení integrace železnice 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8" y="933963"/>
            <a:ext cx="7931151" cy="5607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23330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ctrTitle" idx="4294967295"/>
          </p:nvPr>
        </p:nvSpPr>
        <p:spPr bwMode="auto">
          <a:xfrm>
            <a:off x="812800" y="335906"/>
            <a:ext cx="7727950" cy="46166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r>
              <a:rPr lang="cs-CZ" altLang="cs-CZ" sz="3000" dirty="0" smtClean="0">
                <a:solidFill>
                  <a:schemeClr val="tx2"/>
                </a:solidFill>
                <a:latin typeface="Calibri" pitchFamily="34" charset="0"/>
              </a:rPr>
              <a:t> Lepší dostupnost jízdenek PID v celém systému</a:t>
            </a:r>
          </a:p>
        </p:txBody>
      </p:sp>
      <p:sp>
        <p:nvSpPr>
          <p:cNvPr id="11" name="Rectangle 18"/>
          <p:cNvSpPr txBox="1">
            <a:spLocks noChangeArrowheads="1"/>
          </p:cNvSpPr>
          <p:nvPr/>
        </p:nvSpPr>
        <p:spPr bwMode="auto">
          <a:xfrm>
            <a:off x="745066" y="1144588"/>
            <a:ext cx="7924800" cy="2154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 smtClean="0">
                <a:latin typeface="Calibri" panose="020F0502020204030204" pitchFamily="34" charset="0"/>
                <a:cs typeface="Arial" panose="020B0604020202020204" pitchFamily="34" charset="0"/>
              </a:rPr>
              <a:t>všechny </a:t>
            </a:r>
            <a:r>
              <a:rPr lang="cs-CZ" sz="2000" b="1" dirty="0">
                <a:latin typeface="Calibri" panose="020F0502020204030204" pitchFamily="34" charset="0"/>
                <a:cs typeface="Arial" panose="020B0604020202020204" pitchFamily="34" charset="0"/>
              </a:rPr>
              <a:t>osobní pokladny </a:t>
            </a:r>
            <a:r>
              <a:rPr lang="cs-CZ" sz="2000" b="1" dirty="0" smtClean="0">
                <a:latin typeface="Calibri" panose="020F0502020204030204" pitchFamily="34" charset="0"/>
                <a:cs typeface="Arial" panose="020B0604020202020204" pitchFamily="34" charset="0"/>
              </a:rPr>
              <a:t>ČD na </a:t>
            </a:r>
            <a:r>
              <a:rPr lang="cs-CZ" sz="2000" b="1" dirty="0">
                <a:latin typeface="Calibri" panose="020F0502020204030204" pitchFamily="34" charset="0"/>
                <a:cs typeface="Arial" panose="020B0604020202020204" pitchFamily="34" charset="0"/>
              </a:rPr>
              <a:t>území systému </a:t>
            </a:r>
            <a:r>
              <a:rPr lang="cs-CZ" sz="2000" b="1" dirty="0" smtClean="0">
                <a:latin typeface="Calibri" panose="020F0502020204030204" pitchFamily="34" charset="0"/>
                <a:cs typeface="Arial" panose="020B0604020202020204" pitchFamily="34" charset="0"/>
              </a:rPr>
              <a:t>PID (93 stanic)</a:t>
            </a:r>
            <a:endParaRPr lang="cs-CZ" sz="2000" b="1" dirty="0"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 smtClean="0">
                <a:latin typeface="Calibri" panose="020F0502020204030204" pitchFamily="34" charset="0"/>
                <a:cs typeface="Arial" panose="020B0604020202020204" pitchFamily="34" charset="0"/>
              </a:rPr>
              <a:t>jednotlivé </a:t>
            </a:r>
            <a:r>
              <a:rPr lang="cs-CZ" sz="2000" b="1" dirty="0">
                <a:latin typeface="Calibri" panose="020F0502020204030204" pitchFamily="34" charset="0"/>
                <a:cs typeface="Arial" panose="020B0604020202020204" pitchFamily="34" charset="0"/>
              </a:rPr>
              <a:t>i předplatní jízdenky</a:t>
            </a:r>
          </a:p>
          <a:p>
            <a:pPr marL="838442" lvl="1" indent="-342900">
              <a:buFont typeface="Arial" panose="020B0604020202020204" pitchFamily="34" charset="0"/>
              <a:buChar char="•"/>
            </a:pPr>
            <a:r>
              <a:rPr lang="cs-CZ" sz="2000" b="1" dirty="0" smtClean="0">
                <a:latin typeface="Calibri" panose="020F0502020204030204" pitchFamily="34" charset="0"/>
                <a:cs typeface="Arial" panose="020B0604020202020204" pitchFamily="34" charset="0"/>
              </a:rPr>
              <a:t>často </a:t>
            </a:r>
            <a:r>
              <a:rPr lang="cs-CZ" sz="2000" b="1" dirty="0">
                <a:latin typeface="Calibri" panose="020F0502020204030204" pitchFamily="34" charset="0"/>
                <a:cs typeface="Arial" panose="020B0604020202020204" pitchFamily="34" charset="0"/>
              </a:rPr>
              <a:t>výhodnější možnost</a:t>
            </a:r>
          </a:p>
          <a:p>
            <a:pPr marL="838442" lvl="1" indent="-342900">
              <a:buFont typeface="Arial" panose="020B0604020202020204" pitchFamily="34" charset="0"/>
              <a:buChar char="•"/>
            </a:pPr>
            <a:r>
              <a:rPr lang="cs-CZ" sz="2000" b="1" dirty="0" smtClean="0">
                <a:latin typeface="Calibri" panose="020F0502020204030204" pitchFamily="34" charset="0"/>
                <a:cs typeface="Arial" panose="020B0604020202020204" pitchFamily="34" charset="0"/>
              </a:rPr>
              <a:t>volba počátku platnosti při </a:t>
            </a:r>
            <a:r>
              <a:rPr lang="cs-CZ" sz="2000" b="1" dirty="0">
                <a:latin typeface="Calibri" panose="020F0502020204030204" pitchFamily="34" charset="0"/>
                <a:cs typeface="Arial" panose="020B0604020202020204" pitchFamily="34" charset="0"/>
              </a:rPr>
              <a:t>nákupu, neoznačují se</a:t>
            </a:r>
          </a:p>
          <a:p>
            <a:pPr marL="838442" lvl="1" indent="-342900">
              <a:buFont typeface="Arial" panose="020B0604020202020204" pitchFamily="34" charset="0"/>
              <a:buChar char="•"/>
            </a:pPr>
            <a:r>
              <a:rPr lang="cs-CZ" sz="2000" b="1" dirty="0" smtClean="0">
                <a:latin typeface="Calibri" panose="020F0502020204030204" pitchFamily="34" charset="0"/>
                <a:cs typeface="Arial" panose="020B0604020202020204" pitchFamily="34" charset="0"/>
              </a:rPr>
              <a:t>vlak</a:t>
            </a:r>
            <a:r>
              <a:rPr lang="cs-CZ" sz="2000" b="1" dirty="0">
                <a:latin typeface="Calibri" panose="020F0502020204030204" pitchFamily="34" charset="0"/>
                <a:cs typeface="Arial" panose="020B0604020202020204" pitchFamily="34" charset="0"/>
              </a:rPr>
              <a:t>, autobus i </a:t>
            </a:r>
            <a:r>
              <a:rPr lang="cs-CZ" sz="2000" b="1" dirty="0" smtClean="0">
                <a:latin typeface="Calibri" panose="020F0502020204030204" pitchFamily="34" charset="0"/>
                <a:cs typeface="Arial" panose="020B0604020202020204" pitchFamily="34" charset="0"/>
              </a:rPr>
              <a:t>MHD</a:t>
            </a:r>
          </a:p>
          <a:p>
            <a:pPr marL="381242" indent="-342900">
              <a:buFont typeface="Arial" panose="020B0604020202020204" pitchFamily="34" charset="0"/>
              <a:buChar char="•"/>
            </a:pPr>
            <a:r>
              <a:rPr lang="cs-CZ" sz="2000" b="1" dirty="0" smtClean="0">
                <a:latin typeface="Calibri" panose="020F0502020204030204" pitchFamily="34" charset="0"/>
                <a:cs typeface="Arial" panose="020B0604020202020204" pitchFamily="34" charset="0"/>
              </a:rPr>
              <a:t>mobilní aplikace PID Lítačka (od léta 2018)</a:t>
            </a:r>
            <a:endParaRPr lang="cs-CZ" sz="2000" b="1" dirty="0"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 defTabSz="895350" eaLnBrk="0" hangingPunct="0">
              <a:buFont typeface="Arial" charset="0"/>
              <a:buChar char="•"/>
            </a:pPr>
            <a:endParaRPr lang="cs-CZ" altLang="cs-CZ" sz="2000" b="1" dirty="0">
              <a:latin typeface="Calibri" pitchFamily="34" charset="0"/>
            </a:endParaRPr>
          </a:p>
        </p:txBody>
      </p:sp>
      <p:pic>
        <p:nvPicPr>
          <p:cNvPr id="6" name="Content Placeholder 13">
            <a:extLst>
              <a:ext uri="{FF2B5EF4-FFF2-40B4-BE49-F238E27FC236}">
                <a16:creationId xmlns:a16="http://schemas.microsoft.com/office/drawing/2014/main" id="{586CAC87-15E1-4819-B8C9-EBEE71AF4224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6031522" y="3116782"/>
            <a:ext cx="2509228" cy="3232936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7" name="Content Placeholder 12">
            <a:extLst>
              <a:ext uri="{FF2B5EF4-FFF2-40B4-BE49-F238E27FC236}">
                <a16:creationId xmlns:a16="http://schemas.microsoft.com/office/drawing/2014/main" id="{5B9421E9-95A9-48E1-8AD9-B3D7CC594D36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634673" y="3033192"/>
            <a:ext cx="4811087" cy="3412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28982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S" val="1,2"/>
  <p:tag name="THINKCELLUNDODONOTDELETE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14RTaAjHyEygaBEjBnBUjg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14RTaAjHyEygaBEjBnBUjg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14RTaAjHyEygaBEjBnBUjg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14RTaAjHyEygaBEjBnBUjg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14RTaAjHyEygaBEjBnBUjg"/>
</p:tagLst>
</file>

<file path=ppt/theme/theme1.xml><?xml version="1.0" encoding="utf-8"?>
<a:theme xmlns:a="http://schemas.openxmlformats.org/drawingml/2006/main" name="14_pid-template">
  <a:themeElements>
    <a:clrScheme name="PID">
      <a:dk1>
        <a:srgbClr val="FFFFFF"/>
      </a:dk1>
      <a:lt1>
        <a:srgbClr val="000000"/>
      </a:lt1>
      <a:dk2>
        <a:srgbClr val="F6F1C0"/>
      </a:dk2>
      <a:lt2>
        <a:srgbClr val="FFFFFF"/>
      </a:lt2>
      <a:accent1>
        <a:srgbClr val="F6F1C0"/>
      </a:accent1>
      <a:accent2>
        <a:srgbClr val="FBAF38"/>
      </a:accent2>
      <a:accent3>
        <a:srgbClr val="C12025"/>
      </a:accent3>
      <a:accent4>
        <a:srgbClr val="00498F"/>
      </a:accent4>
      <a:accent5>
        <a:srgbClr val="E2E4E7"/>
      </a:accent5>
      <a:accent6>
        <a:srgbClr val="979797"/>
      </a:accent6>
      <a:hlink>
        <a:srgbClr val="C12025"/>
      </a:hlink>
      <a:folHlink>
        <a:srgbClr val="00498F"/>
      </a:folHlink>
    </a:clrScheme>
    <a:fontScheme name="14_pid-template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9525">
          <a:solidFill>
            <a:schemeClr val="accent6"/>
          </a:solidFill>
        </a:ln>
      </a:spPr>
      <a:bodyPr rtlCol="0" anchor="ctr"/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auto"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val="000000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wrap="square" lIns="0" tIns="0" rIns="0" bIns="0">
        <a:spAutoFit/>
      </a:bodyPr>
      <a:lstStyle>
        <a:defPPr eaLnBrk="1" hangingPunct="1">
          <a:spcAft>
            <a:spcPts val="1200"/>
          </a:spcAft>
          <a:buFont typeface="Arial" panose="020B0604020202020204" pitchFamily="34" charset="0"/>
          <a:buChar char="•"/>
          <a:defRPr sz="2000" dirty="0" smtClean="0">
            <a:latin typeface="+mn-lt"/>
          </a:defRPr>
        </a:defPPr>
      </a:lstStyle>
    </a:tx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66AFDA"/>
        </a:accent1>
        <a:accent2>
          <a:srgbClr val="007BC1"/>
        </a:accent2>
        <a:accent3>
          <a:srgbClr val="FFFFFF"/>
        </a:accent3>
        <a:accent4>
          <a:srgbClr val="000000"/>
        </a:accent4>
        <a:accent5>
          <a:srgbClr val="B8D4EA"/>
        </a:accent5>
        <a:accent6>
          <a:srgbClr val="006FAF"/>
        </a:accent6>
        <a:hlink>
          <a:srgbClr val="004E7A"/>
        </a:hlink>
        <a:folHlink>
          <a:srgbClr val="002A4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zentace1" id="{B9F469AD-ED42-4509-A63E-E7EE558961A5}" vid="{05CDA5DD-C1FF-4795-A004-973427A9B2A4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FFFFFF"/>
      </a:accent1>
      <a:accent2>
        <a:srgbClr val="D0D0D0"/>
      </a:accent2>
      <a:accent3>
        <a:srgbClr val="FFFFFF"/>
      </a:accent3>
      <a:accent4>
        <a:srgbClr val="000000"/>
      </a:accent4>
      <a:accent5>
        <a:srgbClr val="FFFFFF"/>
      </a:accent5>
      <a:accent6>
        <a:srgbClr val="BCBCBC"/>
      </a:accent6>
      <a:hlink>
        <a:srgbClr val="909090"/>
      </a:hlink>
      <a:folHlink>
        <a:srgbClr val="00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pid-template</Template>
  <TotalTime>8114</TotalTime>
  <Words>969</Words>
  <Application>Microsoft Office PowerPoint</Application>
  <PresentationFormat>Vlastní</PresentationFormat>
  <Paragraphs>178</Paragraphs>
  <Slides>25</Slides>
  <Notes>0</Notes>
  <HiddenSlides>0</HiddenSlides>
  <MMClips>0</MMClips>
  <ScaleCrop>false</ScaleCrop>
  <HeadingPairs>
    <vt:vector size="8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25</vt:i4>
      </vt:variant>
    </vt:vector>
  </HeadingPairs>
  <TitlesOfParts>
    <vt:vector size="32" baseType="lpstr">
      <vt:lpstr>Alwyn New Lt</vt:lpstr>
      <vt:lpstr>Alwyn New Rg</vt:lpstr>
      <vt:lpstr>Arial</vt:lpstr>
      <vt:lpstr>Calibri</vt:lpstr>
      <vt:lpstr>Symbol</vt:lpstr>
      <vt:lpstr>14_pid-template</vt:lpstr>
      <vt:lpstr>think-cell Slide</vt:lpstr>
      <vt:lpstr>Novinky v integraci Prahy  a Středočeského kraje</vt:lpstr>
      <vt:lpstr> Pražská integrovaná doprava (PID)</vt:lpstr>
      <vt:lpstr>Kam až PID sahá?</vt:lpstr>
      <vt:lpstr>Společný systém dvou krajů</vt:lpstr>
      <vt:lpstr>Zásady systému PID</vt:lpstr>
      <vt:lpstr>2017-2018: Rekordní rozšíření systému PID </vt:lpstr>
      <vt:lpstr> Vývoj dopravních výkonů a počtu obcí (SČK)</vt:lpstr>
      <vt:lpstr>2018: Dokončení integrace železnice </vt:lpstr>
      <vt:lpstr> Lepší dostupnost jízdenek PID v celém systému</vt:lpstr>
      <vt:lpstr>Platnost jízdenek PID na železnici </vt:lpstr>
      <vt:lpstr> Vývoj počtu cestujících ve vlacích PID v prac. den</vt:lpstr>
      <vt:lpstr>Využití stávající železniční dopravní infrastruktury</vt:lpstr>
      <vt:lpstr> Plány pro rok 2019</vt:lpstr>
      <vt:lpstr> Vyšší kvalita – nové standardy PID 2020</vt:lpstr>
      <vt:lpstr> Vyšší kvalita – nové standardy PID 2020</vt:lpstr>
      <vt:lpstr>Smluvní zajištění na území Prahy - autobusy</vt:lpstr>
      <vt:lpstr>Smluvní zajištění na území Prahy - železnice</vt:lpstr>
      <vt:lpstr> Vývoj dopravních výkonů PID (2012-2018) v Praze</vt:lpstr>
      <vt:lpstr> Rozvoj linek PID v Praze 2020-2029</vt:lpstr>
      <vt:lpstr>Jednotný informační systém hlavního města Prahy</vt:lpstr>
      <vt:lpstr>Využití mobilních dat pro plánování veřejné dopravy</vt:lpstr>
      <vt:lpstr> Jednotný charakter zastávek BUS</vt:lpstr>
      <vt:lpstr> Stávající stav – zastávky BUS v Praze</vt:lpstr>
      <vt:lpstr> Příprava a termín realizace</vt:lpstr>
      <vt:lpstr>Děkuji za pozornost</vt:lpstr>
    </vt:vector>
  </TitlesOfParts>
  <Company>R O P I 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Název prezentace</dc:title>
  <dc:creator>Pavel Macků</dc:creator>
  <cp:lastModifiedBy>Petr Tomčík</cp:lastModifiedBy>
  <cp:revision>168</cp:revision>
  <cp:lastPrinted>2019-05-13T15:02:50Z</cp:lastPrinted>
  <dcterms:created xsi:type="dcterms:W3CDTF">2014-10-20T07:36:50Z</dcterms:created>
  <dcterms:modified xsi:type="dcterms:W3CDTF">2019-05-13T15:08:41Z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itle">
    <vt:lpwstr>Title</vt:lpwstr>
  </property>
  <property fmtid="{D5CDD505-2E9C-101B-9397-08002B2CF9AE}" pid="3" name="Final">
    <vt:bool>false</vt:bool>
  </property>
  <property fmtid="{D5CDD505-2E9C-101B-9397-08002B2CF9AE}" pid="4" name="Event">
    <vt:lpwstr/>
  </property>
  <property fmtid="{D5CDD505-2E9C-101B-9397-08002B2CF9AE}" pid="5" name="Delivery Date">
    <vt:lpwstr>Date</vt:lpwstr>
  </property>
  <property fmtid="{D5CDD505-2E9C-101B-9397-08002B2CF9AE}" pid="6" name="docid">
    <vt:lpwstr/>
  </property>
  <property fmtid="{D5CDD505-2E9C-101B-9397-08002B2CF9AE}" pid="7" name="Office2010EditCount">
    <vt:lpwstr>1</vt:lpwstr>
  </property>
  <property fmtid="{D5CDD505-2E9C-101B-9397-08002B2CF9AE}" pid="8" name="Office2003EditCount">
    <vt:lpwstr>0</vt:lpwstr>
  </property>
  <property fmtid="{D5CDD505-2E9C-101B-9397-08002B2CF9AE}" pid="9" name="LastEditedOfficeVersion">
    <vt:lpwstr>Office2010</vt:lpwstr>
  </property>
  <property fmtid="{D5CDD505-2E9C-101B-9397-08002B2CF9AE}" pid="10" name="Office2010WasSaved">
    <vt:lpwstr>1</vt:lpwstr>
  </property>
</Properties>
</file>